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74" r:id="rId2"/>
    <p:sldId id="275" r:id="rId3"/>
    <p:sldId id="276" r:id="rId4"/>
    <p:sldId id="256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7" r:id="rId20"/>
    <p:sldId id="278" r:id="rId21"/>
    <p:sldId id="279" r:id="rId22"/>
    <p:sldId id="281" r:id="rId23"/>
    <p:sldId id="282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KxMxP8yck3oGSgRruDSeFg==" hashData="vtolhhy4vH2Tf7651izjjdIiWMxRgg3K4ZzHiUPEum6UTVsZeVT5aPECoJe/8E0UZ3ezOID7ynMG4K/AWdUxEA=="/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82708"/>
    <a:srgbClr val="F3FCFF"/>
    <a:srgbClr val="B7ECFF"/>
    <a:srgbClr val="D08E57"/>
    <a:srgbClr val="E32D2D"/>
    <a:srgbClr val="5D6F06"/>
    <a:srgbClr val="99B574"/>
    <a:srgbClr val="FFAA79"/>
    <a:srgbClr val="ECD77F"/>
    <a:srgbClr val="C0DF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134" autoAdjust="0"/>
    <p:restoredTop sz="94937" autoAdjust="0"/>
  </p:normalViewPr>
  <p:slideViewPr>
    <p:cSldViewPr snapToGrid="0">
      <p:cViewPr varScale="1">
        <p:scale>
          <a:sx n="108" d="100"/>
          <a:sy n="108" d="100"/>
        </p:scale>
        <p:origin x="1164" y="78"/>
      </p:cViewPr>
      <p:guideLst>
        <p:guide orient="horz" pos="21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3B5A43-E134-46A5-9C9F-A14783A0F4DB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5BF4C2-D5F6-4354-8FCA-6D688649B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6514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BF4C2-D5F6-4354-8FCA-6D688649B40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6533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dirty="0"/>
              <a:t>أصوات</a:t>
            </a:r>
            <a:r>
              <a:rPr lang="ar-AE" baseline="0" dirty="0"/>
              <a:t> الأكل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BF4C2-D5F6-4354-8FCA-6D688649B40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7643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dirty="0"/>
              <a:t>أصوات</a:t>
            </a:r>
            <a:r>
              <a:rPr lang="ar-AE" baseline="0" dirty="0"/>
              <a:t> الأكل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BF4C2-D5F6-4354-8FCA-6D688649B40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7749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dirty="0"/>
              <a:t>أصوات</a:t>
            </a:r>
            <a:r>
              <a:rPr lang="ar-AE" baseline="0" dirty="0"/>
              <a:t> الأكل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BF4C2-D5F6-4354-8FCA-6D688649B40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5154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dirty="0"/>
              <a:t>أصوات</a:t>
            </a:r>
            <a:r>
              <a:rPr lang="ar-AE" baseline="0" dirty="0"/>
              <a:t> الأكل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BF4C2-D5F6-4354-8FCA-6D688649B40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2323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dirty="0"/>
              <a:t>أصوات</a:t>
            </a:r>
            <a:r>
              <a:rPr lang="ar-AE" baseline="0" dirty="0"/>
              <a:t> الأكل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BF4C2-D5F6-4354-8FCA-6D688649B40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3915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dirty="0"/>
              <a:t>أصوات</a:t>
            </a:r>
            <a:r>
              <a:rPr lang="ar-AE" baseline="0" dirty="0"/>
              <a:t> الأكل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BF4C2-D5F6-4354-8FCA-6D688649B40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4168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dirty="0"/>
              <a:t>أصوات</a:t>
            </a:r>
            <a:r>
              <a:rPr lang="ar-AE" baseline="0" dirty="0"/>
              <a:t> الأكل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BF4C2-D5F6-4354-8FCA-6D688649B40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4277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dirty="0"/>
              <a:t>أصوات</a:t>
            </a:r>
            <a:r>
              <a:rPr lang="ar-AE" baseline="0" dirty="0"/>
              <a:t> الأكل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BF4C2-D5F6-4354-8FCA-6D688649B40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5749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dirty="0"/>
              <a:t>أصوات</a:t>
            </a:r>
            <a:r>
              <a:rPr lang="ar-AE" baseline="0" dirty="0"/>
              <a:t> الأكل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BF4C2-D5F6-4354-8FCA-6D688649B40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670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dirty="0"/>
              <a:t>أصوات</a:t>
            </a:r>
            <a:r>
              <a:rPr lang="ar-AE" baseline="0" dirty="0"/>
              <a:t> الأكل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BF4C2-D5F6-4354-8FCA-6D688649B40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1578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dirty="0"/>
              <a:t>أصوات</a:t>
            </a:r>
            <a:r>
              <a:rPr lang="ar-AE" baseline="0" dirty="0"/>
              <a:t> الأكل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BF4C2-D5F6-4354-8FCA-6D688649B40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3745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dirty="0"/>
              <a:t>أصوات</a:t>
            </a:r>
            <a:r>
              <a:rPr lang="ar-AE" baseline="0" dirty="0"/>
              <a:t> الأكل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BF4C2-D5F6-4354-8FCA-6D688649B40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9695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dirty="0"/>
              <a:t>أصوات</a:t>
            </a:r>
            <a:r>
              <a:rPr lang="ar-AE" baseline="0" dirty="0"/>
              <a:t> الأكل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BF4C2-D5F6-4354-8FCA-6D688649B40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3081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dirty="0"/>
              <a:t>أصوات</a:t>
            </a:r>
            <a:r>
              <a:rPr lang="ar-AE" baseline="0" dirty="0"/>
              <a:t> الأكل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BF4C2-D5F6-4354-8FCA-6D688649B40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5657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0D1A-0297-49FF-8F16-7DAC0611AF65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64542-DEB3-4436-A1B1-3DE07F3FB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263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0D1A-0297-49FF-8F16-7DAC0611AF65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64542-DEB3-4436-A1B1-3DE07F3FB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55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0D1A-0297-49FF-8F16-7DAC0611AF65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64542-DEB3-4436-A1B1-3DE07F3FB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340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0D1A-0297-49FF-8F16-7DAC0611AF65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64542-DEB3-4436-A1B1-3DE07F3FB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780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0D1A-0297-49FF-8F16-7DAC0611AF65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64542-DEB3-4436-A1B1-3DE07F3FB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26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0D1A-0297-49FF-8F16-7DAC0611AF65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64542-DEB3-4436-A1B1-3DE07F3FB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23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0D1A-0297-49FF-8F16-7DAC0611AF65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64542-DEB3-4436-A1B1-3DE07F3FB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49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0D1A-0297-49FF-8F16-7DAC0611AF65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64542-DEB3-4436-A1B1-3DE07F3FB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06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0D1A-0297-49FF-8F16-7DAC0611AF65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64542-DEB3-4436-A1B1-3DE07F3FB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959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0D1A-0297-49FF-8F16-7DAC0611AF65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64542-DEB3-4436-A1B1-3DE07F3FB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14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0D1A-0297-49FF-8F16-7DAC0611AF65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64542-DEB3-4436-A1B1-3DE07F3FB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69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1D0D1A-0297-49FF-8F16-7DAC0611AF65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564542-DEB3-4436-A1B1-3DE07F3FB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587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12" Type="http://schemas.openxmlformats.org/officeDocument/2006/relationships/image" Target="../media/image17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1.png"/><Relationship Id="rId11" Type="http://schemas.openxmlformats.org/officeDocument/2006/relationships/image" Target="../media/image16.png"/><Relationship Id="rId5" Type="http://schemas.openxmlformats.org/officeDocument/2006/relationships/image" Target="../media/image20.png"/><Relationship Id="rId15" Type="http://schemas.openxmlformats.org/officeDocument/2006/relationships/image" Target="../media/image12.pn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4.png"/><Relationship Id="rId1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12" Type="http://schemas.openxmlformats.org/officeDocument/2006/relationships/image" Target="../media/image16.png"/><Relationship Id="rId2" Type="http://schemas.openxmlformats.org/officeDocument/2006/relationships/audio" Target="../media/media8.mp3"/><Relationship Id="rId16" Type="http://schemas.openxmlformats.org/officeDocument/2006/relationships/image" Target="../media/image12.png"/><Relationship Id="rId1" Type="http://schemas.microsoft.com/office/2007/relationships/media" Target="../media/media8.mp3"/><Relationship Id="rId6" Type="http://schemas.openxmlformats.org/officeDocument/2006/relationships/image" Target="../media/image23.png"/><Relationship Id="rId11" Type="http://schemas.openxmlformats.org/officeDocument/2006/relationships/image" Target="../media/image18.png"/><Relationship Id="rId5" Type="http://schemas.openxmlformats.org/officeDocument/2006/relationships/image" Target="../media/image20.png"/><Relationship Id="rId15" Type="http://schemas.openxmlformats.org/officeDocument/2006/relationships/image" Target="../media/image10.png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6.png"/><Relationship Id="rId1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12" Type="http://schemas.openxmlformats.org/officeDocument/2006/relationships/image" Target="../media/image18.png"/><Relationship Id="rId17" Type="http://schemas.openxmlformats.org/officeDocument/2006/relationships/image" Target="../media/image12.png"/><Relationship Id="rId2" Type="http://schemas.openxmlformats.org/officeDocument/2006/relationships/audio" Target="../media/media9.mp3"/><Relationship Id="rId16" Type="http://schemas.openxmlformats.org/officeDocument/2006/relationships/image" Target="../media/image10.png"/><Relationship Id="rId1" Type="http://schemas.microsoft.com/office/2007/relationships/media" Target="../media/media9.mp3"/><Relationship Id="rId6" Type="http://schemas.openxmlformats.org/officeDocument/2006/relationships/image" Target="../media/image21.png"/><Relationship Id="rId11" Type="http://schemas.openxmlformats.org/officeDocument/2006/relationships/image" Target="../media/image4.png"/><Relationship Id="rId5" Type="http://schemas.openxmlformats.org/officeDocument/2006/relationships/image" Target="../media/image20.png"/><Relationship Id="rId15" Type="http://schemas.openxmlformats.org/officeDocument/2006/relationships/image" Target="../media/image19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22.png"/><Relationship Id="rId1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12" Type="http://schemas.openxmlformats.org/officeDocument/2006/relationships/image" Target="../media/image19.png"/><Relationship Id="rId17" Type="http://schemas.openxmlformats.org/officeDocument/2006/relationships/image" Target="../media/image21.png"/><Relationship Id="rId2" Type="http://schemas.openxmlformats.org/officeDocument/2006/relationships/audio" Target="../media/media10.mp3"/><Relationship Id="rId16" Type="http://schemas.openxmlformats.org/officeDocument/2006/relationships/image" Target="../media/image12.png"/><Relationship Id="rId1" Type="http://schemas.microsoft.com/office/2007/relationships/media" Target="../media/media10.mp3"/><Relationship Id="rId6" Type="http://schemas.openxmlformats.org/officeDocument/2006/relationships/image" Target="../media/image22.png"/><Relationship Id="rId11" Type="http://schemas.openxmlformats.org/officeDocument/2006/relationships/image" Target="../media/image17.png"/><Relationship Id="rId5" Type="http://schemas.openxmlformats.org/officeDocument/2006/relationships/image" Target="../media/image20.png"/><Relationship Id="rId15" Type="http://schemas.openxmlformats.org/officeDocument/2006/relationships/image" Target="../media/image4.png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18.png"/><Relationship Id="rId1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10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6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2.png"/><Relationship Id="rId18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12" Type="http://schemas.openxmlformats.org/officeDocument/2006/relationships/image" Target="../media/image10.png"/><Relationship Id="rId17" Type="http://schemas.openxmlformats.org/officeDocument/2006/relationships/image" Target="../media/image24.png"/><Relationship Id="rId2" Type="http://schemas.openxmlformats.org/officeDocument/2006/relationships/audio" Target="../media/media13.mp3"/><Relationship Id="rId16" Type="http://schemas.openxmlformats.org/officeDocument/2006/relationships/image" Target="../media/image21.png"/><Relationship Id="rId1" Type="http://schemas.microsoft.com/office/2007/relationships/media" Target="../media/media13.mp3"/><Relationship Id="rId6" Type="http://schemas.openxmlformats.org/officeDocument/2006/relationships/image" Target="../media/image20.png"/><Relationship Id="rId11" Type="http://schemas.openxmlformats.org/officeDocument/2006/relationships/image" Target="../media/image19.png"/><Relationship Id="rId5" Type="http://schemas.openxmlformats.org/officeDocument/2006/relationships/image" Target="../media/image22.png"/><Relationship Id="rId15" Type="http://schemas.openxmlformats.org/officeDocument/2006/relationships/image" Target="../media/image4.png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16.png"/><Relationship Id="rId1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2.png"/><Relationship Id="rId18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12" Type="http://schemas.openxmlformats.org/officeDocument/2006/relationships/image" Target="../media/image10.png"/><Relationship Id="rId17" Type="http://schemas.openxmlformats.org/officeDocument/2006/relationships/image" Target="../media/image6.png"/><Relationship Id="rId2" Type="http://schemas.openxmlformats.org/officeDocument/2006/relationships/audio" Target="../media/media14.mp3"/><Relationship Id="rId16" Type="http://schemas.openxmlformats.org/officeDocument/2006/relationships/image" Target="../media/image27.png"/><Relationship Id="rId1" Type="http://schemas.microsoft.com/office/2007/relationships/media" Target="../media/media14.mp3"/><Relationship Id="rId6" Type="http://schemas.openxmlformats.org/officeDocument/2006/relationships/image" Target="../media/image20.png"/><Relationship Id="rId11" Type="http://schemas.openxmlformats.org/officeDocument/2006/relationships/image" Target="../media/image19.png"/><Relationship Id="rId5" Type="http://schemas.openxmlformats.org/officeDocument/2006/relationships/image" Target="../media/image22.png"/><Relationship Id="rId15" Type="http://schemas.openxmlformats.org/officeDocument/2006/relationships/image" Target="../media/image24.png"/><Relationship Id="rId10" Type="http://schemas.openxmlformats.org/officeDocument/2006/relationships/image" Target="../media/image17.png"/><Relationship Id="rId19" Type="http://schemas.openxmlformats.org/officeDocument/2006/relationships/image" Target="../media/image4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2.png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12" Type="http://schemas.openxmlformats.org/officeDocument/2006/relationships/image" Target="../media/image10.png"/><Relationship Id="rId17" Type="http://schemas.openxmlformats.org/officeDocument/2006/relationships/image" Target="../media/image28.png"/><Relationship Id="rId2" Type="http://schemas.openxmlformats.org/officeDocument/2006/relationships/audio" Target="../media/media15.mp3"/><Relationship Id="rId16" Type="http://schemas.openxmlformats.org/officeDocument/2006/relationships/image" Target="../media/image27.png"/><Relationship Id="rId1" Type="http://schemas.microsoft.com/office/2007/relationships/media" Target="../media/media15.mp3"/><Relationship Id="rId6" Type="http://schemas.openxmlformats.org/officeDocument/2006/relationships/image" Target="../media/image20.png"/><Relationship Id="rId11" Type="http://schemas.openxmlformats.org/officeDocument/2006/relationships/image" Target="../media/image19.png"/><Relationship Id="rId5" Type="http://schemas.openxmlformats.org/officeDocument/2006/relationships/image" Target="../media/image22.png"/><Relationship Id="rId15" Type="http://schemas.openxmlformats.org/officeDocument/2006/relationships/image" Target="../media/image24.png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12" Type="http://schemas.openxmlformats.org/officeDocument/2006/relationships/image" Target="../media/image1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5" Type="http://schemas.openxmlformats.org/officeDocument/2006/relationships/image" Target="../media/image8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12" Type="http://schemas.openxmlformats.org/officeDocument/2006/relationships/image" Target="../media/image1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5.png"/><Relationship Id="rId11" Type="http://schemas.openxmlformats.org/officeDocument/2006/relationships/image" Target="../media/image12.png"/><Relationship Id="rId5" Type="http://schemas.openxmlformats.org/officeDocument/2006/relationships/image" Target="../media/image14.jpg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12" Type="http://schemas.openxmlformats.org/officeDocument/2006/relationships/image" Target="../media/image10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6.png"/><Relationship Id="rId11" Type="http://schemas.openxmlformats.org/officeDocument/2006/relationships/image" Target="../media/image15.png"/><Relationship Id="rId5" Type="http://schemas.openxmlformats.org/officeDocument/2006/relationships/image" Target="../media/image14.jpg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12" Type="http://schemas.openxmlformats.org/officeDocument/2006/relationships/image" Target="../media/image19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8.png"/><Relationship Id="rId11" Type="http://schemas.openxmlformats.org/officeDocument/2006/relationships/image" Target="../media/image4.png"/><Relationship Id="rId5" Type="http://schemas.openxmlformats.org/officeDocument/2006/relationships/image" Target="../media/image14.jp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dashUpDiag">
            <a:fgClr>
              <a:srgbClr val="D08E57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BDAA3AAC-2A55-480B-B3B3-7E95075AF3FD}"/>
              </a:ext>
            </a:extLst>
          </p:cNvPr>
          <p:cNvSpPr/>
          <p:nvPr/>
        </p:nvSpPr>
        <p:spPr>
          <a:xfrm>
            <a:off x="3657600" y="2214050"/>
            <a:ext cx="57912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AE" sz="66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Sakkal Majalla" pitchFamily="2" charset="-78"/>
                <a:cs typeface="Simple Indust Outline" panose="02010400000000000000" pitchFamily="2" charset="-78"/>
              </a:rPr>
              <a:t>الحصة الأولى</a:t>
            </a:r>
            <a:endParaRPr lang="en-US" sz="2800" b="1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cs typeface="Simple Indust Outline" panose="02010400000000000000" pitchFamily="2" charset="-78"/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0B9173F7-B0CF-4F7A-91B6-B1B8742E0ACC}"/>
              </a:ext>
            </a:extLst>
          </p:cNvPr>
          <p:cNvSpPr/>
          <p:nvPr/>
        </p:nvSpPr>
        <p:spPr>
          <a:xfrm>
            <a:off x="812800" y="4114800"/>
            <a:ext cx="102616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AE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استماع -  تحدث -   قراءة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مستطيل 8">
            <a:extLst>
              <a:ext uri="{FF2B5EF4-FFF2-40B4-BE49-F238E27FC236}">
                <a16:creationId xmlns:a16="http://schemas.microsoft.com/office/drawing/2014/main" id="{7F3C9D63-E31C-49B8-AF2A-A155971D3E25}"/>
              </a:ext>
            </a:extLst>
          </p:cNvPr>
          <p:cNvSpPr/>
          <p:nvPr/>
        </p:nvSpPr>
        <p:spPr>
          <a:xfrm>
            <a:off x="7213600" y="152400"/>
            <a:ext cx="4775200" cy="1143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AE" sz="3600" dirty="0">
                <a:cs typeface="SKR HEAD1" pitchFamily="2" charset="-78"/>
              </a:rPr>
              <a:t>الدرس الثامن :</a:t>
            </a:r>
            <a:r>
              <a:rPr lang="ar-AE" sz="36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قصة حرف (د)</a:t>
            </a:r>
            <a:r>
              <a:rPr lang="ar-AE" sz="3600" dirty="0">
                <a:cs typeface="SKR HEAD1" pitchFamily="2" charset="-7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16167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-38100"/>
            <a:ext cx="12192001" cy="6896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29741" y="1540004"/>
            <a:ext cx="3029526" cy="297065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"/>
            <a:ext cx="12192001" cy="68961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" t="77288" r="3328" b="3141"/>
          <a:stretch/>
        </p:blipFill>
        <p:spPr>
          <a:xfrm>
            <a:off x="675543" y="7937"/>
            <a:ext cx="10536113" cy="176514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-172999" y="149341"/>
            <a:ext cx="122111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AE" sz="36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سمع ال</a:t>
            </a:r>
            <a:r>
              <a:rPr lang="ar-AE" sz="36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د</a:t>
            </a:r>
            <a:r>
              <a:rPr lang="ar-AE" sz="36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يك صوت ال</a:t>
            </a:r>
            <a:r>
              <a:rPr lang="ar-AE" sz="36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د</a:t>
            </a:r>
            <a:r>
              <a:rPr lang="ar-AE" sz="36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جاج فقال : ماذا أسمع ؟ ماذا أشاه</a:t>
            </a:r>
            <a:r>
              <a:rPr lang="ar-AE" sz="36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د</a:t>
            </a:r>
            <a:r>
              <a:rPr lang="ar-AE" sz="36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 ؟</a:t>
            </a:r>
            <a:endParaRPr lang="en-US" sz="36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9" name="AutoShape 2" descr="ÙØªÙØ¬Ø© Ø¨Ø­Ø« Ø§ÙØµÙØ± Ø¹Ù âªwhite paperclipart pngâ¬â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442724" y="1402080"/>
            <a:ext cx="609600" cy="609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335" y="2078894"/>
            <a:ext cx="2208524" cy="364142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078" y="3060965"/>
            <a:ext cx="1453651" cy="205978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058" y="4085222"/>
            <a:ext cx="1593778" cy="202170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197" y="2546689"/>
            <a:ext cx="963496" cy="96349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658" y="3063912"/>
            <a:ext cx="963496" cy="96349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757" y="3730469"/>
            <a:ext cx="963496" cy="96349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2422163" y="3658547"/>
            <a:ext cx="2917048" cy="291704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221"/>
          <a:stretch/>
        </p:blipFill>
        <p:spPr>
          <a:xfrm>
            <a:off x="5355431" y="4567892"/>
            <a:ext cx="1778155" cy="2328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392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0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-38100"/>
            <a:ext cx="12192001" cy="6896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5909" y="1461696"/>
            <a:ext cx="1566491" cy="267331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29741" y="1540004"/>
            <a:ext cx="3029526" cy="29706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"/>
            <a:ext cx="12192001" cy="68961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" t="77288" r="3328" b="3141"/>
          <a:stretch/>
        </p:blipFill>
        <p:spPr>
          <a:xfrm>
            <a:off x="806368" y="0"/>
            <a:ext cx="10691689" cy="179121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-1" y="149341"/>
            <a:ext cx="122111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AE" sz="36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سمع ال</a:t>
            </a:r>
            <a:r>
              <a:rPr lang="ar-AE" sz="36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د</a:t>
            </a:r>
            <a:r>
              <a:rPr lang="ar-AE" sz="36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ب صوت ال</a:t>
            </a:r>
            <a:r>
              <a:rPr lang="ar-AE" sz="36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د</a:t>
            </a:r>
            <a:r>
              <a:rPr lang="ar-AE" sz="36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جاج فقال : ماذا أسمع ؟ ماذا أشاه</a:t>
            </a:r>
            <a:r>
              <a:rPr lang="ar-AE" sz="36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د</a:t>
            </a:r>
            <a:r>
              <a:rPr lang="ar-AE" sz="36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 ؟</a:t>
            </a:r>
            <a:endParaRPr lang="en-US" sz="36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9" name="AutoShape 2" descr="ÙØªÙØ¬Ø© Ø¨Ø­Ø« Ø§ÙØµÙØ± Ø¹Ù âªwhite paperclipart pngâ¬â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4959914" y="1486410"/>
            <a:ext cx="609600" cy="6096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335" y="2078894"/>
            <a:ext cx="2208524" cy="364142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078" y="3060965"/>
            <a:ext cx="1453651" cy="205978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058" y="4085222"/>
            <a:ext cx="1593778" cy="202170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197" y="2546689"/>
            <a:ext cx="963496" cy="96349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658" y="3063912"/>
            <a:ext cx="963496" cy="96349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757" y="3730469"/>
            <a:ext cx="963496" cy="96349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flipH="1">
            <a:off x="2422163" y="3658547"/>
            <a:ext cx="2917048" cy="291704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221"/>
          <a:stretch/>
        </p:blipFill>
        <p:spPr>
          <a:xfrm>
            <a:off x="5355431" y="4567892"/>
            <a:ext cx="1778155" cy="2328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173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7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-38100"/>
            <a:ext cx="12192001" cy="68961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29741" y="1540004"/>
            <a:ext cx="3029526" cy="297065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5909" y="1461696"/>
            <a:ext cx="1566491" cy="26733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48422" y="1474572"/>
            <a:ext cx="2245081" cy="22450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"/>
            <a:ext cx="12192001" cy="68961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" t="77288" r="3328" b="3141"/>
          <a:stretch/>
        </p:blipFill>
        <p:spPr>
          <a:xfrm>
            <a:off x="416695" y="0"/>
            <a:ext cx="11358609" cy="1902941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-1" y="248197"/>
            <a:ext cx="1221115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AE" sz="44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سمع القِرْ</a:t>
            </a:r>
            <a:r>
              <a:rPr lang="ar-AE" sz="44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د</a:t>
            </a:r>
            <a:r>
              <a:rPr lang="ar-AE" sz="44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 صَوْت ال</a:t>
            </a:r>
            <a:r>
              <a:rPr lang="ar-AE" sz="44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دَّ</a:t>
            </a:r>
            <a:r>
              <a:rPr lang="ar-AE" sz="44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جاج فَأقبل يُر</a:t>
            </a:r>
            <a:r>
              <a:rPr lang="ar-AE" sz="44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دد</a:t>
            </a:r>
            <a:r>
              <a:rPr lang="ar-AE" sz="44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. (( واح</a:t>
            </a:r>
            <a:r>
              <a:rPr lang="ar-AE" sz="44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د</a:t>
            </a:r>
            <a:r>
              <a:rPr lang="ar-AE" sz="44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 واح</a:t>
            </a:r>
            <a:r>
              <a:rPr lang="ar-AE" sz="44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د</a:t>
            </a:r>
            <a:r>
              <a:rPr lang="ar-AE" sz="44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 ))</a:t>
            </a:r>
            <a:endParaRPr lang="en-US" sz="44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9" name="AutoShape 2" descr="ÙØªÙØ¬Ø© Ø¨Ø­Ø« Ø§ÙØµÙØ± Ø¹Ù âªwhite paperclipart pngâ¬â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541578" y="-119749"/>
            <a:ext cx="609600" cy="6096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335" y="2078894"/>
            <a:ext cx="2208524" cy="364142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078" y="3060965"/>
            <a:ext cx="1453651" cy="205978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058" y="4085222"/>
            <a:ext cx="1593778" cy="202170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197" y="2546689"/>
            <a:ext cx="963496" cy="96349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658" y="3063912"/>
            <a:ext cx="963496" cy="96349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757" y="3730469"/>
            <a:ext cx="963496" cy="96349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2422163" y="3658547"/>
            <a:ext cx="2917048" cy="291704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221"/>
          <a:stretch/>
        </p:blipFill>
        <p:spPr>
          <a:xfrm>
            <a:off x="5355431" y="4567892"/>
            <a:ext cx="1778155" cy="2328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114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1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49778"/>
            <a:ext cx="12192001" cy="68961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1677"/>
            <a:ext cx="12192001" cy="68961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5909" y="1461696"/>
            <a:ext cx="1566491" cy="267331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48422" y="1474572"/>
            <a:ext cx="2245081" cy="224508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335" y="2078894"/>
            <a:ext cx="2208524" cy="36414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078" y="3060965"/>
            <a:ext cx="1453651" cy="20597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058" y="4085222"/>
            <a:ext cx="1593778" cy="202170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197" y="2546689"/>
            <a:ext cx="963496" cy="96349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658" y="3063912"/>
            <a:ext cx="963496" cy="96349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757" y="3730469"/>
            <a:ext cx="963496" cy="96349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2422163" y="3658547"/>
            <a:ext cx="2917048" cy="2917048"/>
          </a:xfrm>
          <a:prstGeom prst="rect">
            <a:avLst/>
          </a:prstGeom>
        </p:spPr>
      </p:pic>
      <p:sp>
        <p:nvSpPr>
          <p:cNvPr id="21" name="AutoShape 2" descr="ÙØªÙØ¬Ø© Ø¨Ø­Ø« Ø§ÙØµÙØ± Ø¹Ù âªwhite paperclipart pngâ¬â"/>
          <p:cNvSpPr>
            <a:spLocks noChangeAspect="1" noChangeArrowheads="1"/>
          </p:cNvSpPr>
          <p:nvPr/>
        </p:nvSpPr>
        <p:spPr bwMode="auto">
          <a:xfrm>
            <a:off x="155576" y="-15614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" t="77288" r="3328" b="3141"/>
          <a:stretch/>
        </p:blipFill>
        <p:spPr>
          <a:xfrm>
            <a:off x="963736" y="0"/>
            <a:ext cx="10188328" cy="170688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-1" y="149341"/>
            <a:ext cx="1221115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AE" sz="44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قال ال</a:t>
            </a:r>
            <a:r>
              <a:rPr lang="ar-AE" sz="44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دّ</a:t>
            </a:r>
            <a:r>
              <a:rPr lang="ar-AE" sz="44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يك : أري</a:t>
            </a:r>
            <a:r>
              <a:rPr lang="ar-AE" sz="44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د</a:t>
            </a:r>
            <a:r>
              <a:rPr lang="ar-AE" sz="44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 أن أ</a:t>
            </a:r>
            <a:r>
              <a:rPr lang="ar-AE" sz="44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د</a:t>
            </a:r>
            <a:r>
              <a:rPr lang="ar-AE" sz="44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رس وأتعلم.</a:t>
            </a:r>
            <a:endParaRPr lang="en-US" sz="44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9" name="AutoShape 2" descr="ÙØªÙØ¬Ø© Ø¨Ø­Ø« Ø§ÙØµÙØ± Ø¹Ù âªwhite paperclipart pngâ¬â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5480209" y="3602617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221"/>
          <a:stretch/>
        </p:blipFill>
        <p:spPr>
          <a:xfrm>
            <a:off x="5355431" y="4567892"/>
            <a:ext cx="1778155" cy="232820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29741" y="1540004"/>
            <a:ext cx="3029526" cy="2970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312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1.25E-6 0.00023 C -0.00755 0.03866 0.0013 0.07824 -0.0224 0.1169 C -0.02982 0.12801 -0.07253 0.13704 -0.0918 0.14746 C -0.11107 0.1588 -0.12292 0.1713 -0.13763 0.18334 C -0.15248 0.22176 -0.15534 0.24445 -0.18346 0.28009 C -0.19675 0.29722 -0.21458 0.31412 -0.2293 0.33125 C -0.23815 0.33982 -0.24115 0.34815 -0.25287 0.35672 C -0.28542 0.37824 -0.27656 0.36667 -0.27656 0.39236 L -0.27656 0.39306 " pathEditMode="relative" rAng="0" ptsTypes="AAAAAAAAAA">
                                      <p:cBhvr>
                                        <p:cTn id="1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80" y="19653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3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33" t="58381"/>
          <a:stretch/>
        </p:blipFill>
        <p:spPr>
          <a:xfrm>
            <a:off x="0" y="-156822"/>
            <a:ext cx="12192001" cy="704124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477308" y="-326155"/>
            <a:ext cx="9830213" cy="9830213"/>
          </a:xfrm>
          <a:prstGeom prst="rect">
            <a:avLst/>
          </a:prstGeom>
        </p:spPr>
      </p:pic>
      <p:sp>
        <p:nvSpPr>
          <p:cNvPr id="22" name="AutoShape 2" descr="ÙØªÙØ¬Ø© Ø¨Ø­Ø« Ø§ÙØµÙØ± Ø¹Ù âªwhite paperclipart pngâ¬â"/>
          <p:cNvSpPr>
            <a:spLocks noChangeAspect="1" noChangeArrowheads="1"/>
          </p:cNvSpPr>
          <p:nvPr/>
        </p:nvSpPr>
        <p:spPr bwMode="auto">
          <a:xfrm>
            <a:off x="155576" y="-15614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AutoShape 2" descr="ÙØªÙØ¬Ø© Ø¨Ø­Ø« Ø§ÙØµÙØ± Ø¹Ù âªwhite paperclipart pngâ¬â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" t="77288" r="3328" b="3141"/>
          <a:stretch/>
        </p:blipFill>
        <p:spPr>
          <a:xfrm>
            <a:off x="963736" y="0"/>
            <a:ext cx="10188328" cy="170688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-1" y="149341"/>
            <a:ext cx="1221115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AE" sz="44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ر</a:t>
            </a:r>
            <a:r>
              <a:rPr lang="ar-AE" sz="44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د</a:t>
            </a:r>
            <a:r>
              <a:rPr lang="ar-AE" sz="44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ت </a:t>
            </a:r>
            <a:r>
              <a:rPr lang="ar-AE" sz="44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د</a:t>
            </a:r>
            <a:r>
              <a:rPr lang="ar-AE" sz="44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و</a:t>
            </a:r>
            <a:r>
              <a:rPr lang="ar-AE" sz="44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د</a:t>
            </a:r>
            <a:r>
              <a:rPr lang="ar-AE" sz="44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ي : ساع</a:t>
            </a:r>
            <a:r>
              <a:rPr lang="ar-AE" sz="44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د</a:t>
            </a:r>
            <a:r>
              <a:rPr lang="ar-AE" sz="44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ونا لنبني سورًا للح</a:t>
            </a:r>
            <a:r>
              <a:rPr lang="ar-AE" sz="44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د</a:t>
            </a:r>
            <a:r>
              <a:rPr lang="ar-AE" sz="44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يقة.</a:t>
            </a:r>
            <a:endParaRPr lang="en-US" sz="44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9" name="AutoShape 2" descr="ÙØªÙØ¬Ø© Ø¨Ø­Ø« Ø§ÙØµÙØ± Ø¹Ù âªwhite paperclipart pngâ¬â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669773" y="2344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910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3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96" t="40767"/>
          <a:stretch/>
        </p:blipFill>
        <p:spPr>
          <a:xfrm>
            <a:off x="-1" y="-7037"/>
            <a:ext cx="12192002" cy="6891460"/>
          </a:xfrm>
          <a:prstGeom prst="rect">
            <a:avLst/>
          </a:prstGeom>
        </p:spPr>
      </p:pic>
      <p:sp>
        <p:nvSpPr>
          <p:cNvPr id="22" name="AutoShape 2" descr="ÙØªÙØ¬Ø© Ø¨Ø­Ø« Ø§ÙØµÙØ± Ø¹Ù âªwhite paperclipart pngâ¬â"/>
          <p:cNvSpPr>
            <a:spLocks noChangeAspect="1" noChangeArrowheads="1"/>
          </p:cNvSpPr>
          <p:nvPr/>
        </p:nvSpPr>
        <p:spPr bwMode="auto">
          <a:xfrm>
            <a:off x="155576" y="-15614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AutoShape 2" descr="ÙØªÙØ¬Ø© Ø¨Ø­Ø« Ø§ÙØµÙØ± Ø¹Ù âªwhite paperclipart pngâ¬â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" t="77288" r="3328" b="3141"/>
          <a:stretch/>
        </p:blipFill>
        <p:spPr>
          <a:xfrm>
            <a:off x="963736" y="0"/>
            <a:ext cx="10188328" cy="170688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-1" y="149341"/>
            <a:ext cx="122111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AE" sz="40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خرج ال</a:t>
            </a:r>
            <a:r>
              <a:rPr lang="ar-AE" sz="40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دّ</a:t>
            </a:r>
            <a:r>
              <a:rPr lang="ar-AE" sz="40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ب كومة أعوا</a:t>
            </a:r>
            <a:r>
              <a:rPr lang="ar-AE" sz="40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د</a:t>
            </a:r>
            <a:r>
              <a:rPr lang="ar-AE" sz="40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 وهو ي</a:t>
            </a:r>
            <a:r>
              <a:rPr lang="ar-AE" sz="40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د</a:t>
            </a:r>
            <a:r>
              <a:rPr lang="ar-AE" sz="40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ن</a:t>
            </a:r>
            <a:r>
              <a:rPr lang="ar-AE" sz="40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د</a:t>
            </a:r>
            <a:r>
              <a:rPr lang="ar-AE" sz="40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ن : (( واح</a:t>
            </a:r>
            <a:r>
              <a:rPr lang="ar-AE" sz="40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د</a:t>
            </a:r>
            <a:r>
              <a:rPr lang="ar-AE" sz="40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 واح</a:t>
            </a:r>
            <a:r>
              <a:rPr lang="ar-AE" sz="40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د</a:t>
            </a:r>
            <a:r>
              <a:rPr lang="ar-AE" sz="40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 )).</a:t>
            </a:r>
            <a:endParaRPr lang="en-US" sz="40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9" name="AutoShape 2" descr="ÙØªÙØ¬Ø© Ø¨Ø­Ø« Ø§ÙØµÙØ± Ø¹Ù âªwhite paperclipart pngâ¬â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641231" y="1694175"/>
            <a:ext cx="5091813" cy="4353299"/>
            <a:chOff x="9611995" y="1383277"/>
            <a:chExt cx="5091813" cy="4353299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52064" y="1383277"/>
              <a:ext cx="2550921" cy="4353299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41676">
              <a:off x="10858883" y="3284288"/>
              <a:ext cx="3844925" cy="1922463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41676">
              <a:off x="10597208" y="3322517"/>
              <a:ext cx="3844925" cy="1922463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41676">
              <a:off x="9992996" y="2919256"/>
              <a:ext cx="3844925" cy="1922463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41676">
              <a:off x="10145396" y="3071656"/>
              <a:ext cx="3844925" cy="1922463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41676">
              <a:off x="10297796" y="3224056"/>
              <a:ext cx="3844925" cy="1922463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41676">
              <a:off x="10450196" y="3376456"/>
              <a:ext cx="3844925" cy="1922463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41676">
              <a:off x="10452809" y="2735188"/>
              <a:ext cx="3844925" cy="1922463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41676">
              <a:off x="9981146" y="2686106"/>
              <a:ext cx="3844925" cy="1922463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41676">
              <a:off x="10024484" y="3187833"/>
              <a:ext cx="3844925" cy="1922463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41676">
              <a:off x="10387221" y="3492632"/>
              <a:ext cx="3844925" cy="1922463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41676">
              <a:off x="9611995" y="2954683"/>
              <a:ext cx="3844925" cy="1922463"/>
            </a:xfrm>
            <a:prstGeom prst="rect">
              <a:avLst/>
            </a:prstGeom>
          </p:spPr>
        </p:pic>
      </p:grpSp>
      <p:pic>
        <p:nvPicPr>
          <p:cNvPr id="5" name="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290800" y="7984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81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8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1677"/>
            <a:ext cx="12192001" cy="6896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49778"/>
            <a:ext cx="12192001" cy="68961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5976" y="2793440"/>
            <a:ext cx="1566491" cy="267331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335" y="2078894"/>
            <a:ext cx="2208524" cy="36414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078" y="3060965"/>
            <a:ext cx="1453651" cy="205978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031" y="3545660"/>
            <a:ext cx="1593778" cy="202170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197" y="2546689"/>
            <a:ext cx="963496" cy="96349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658" y="3063912"/>
            <a:ext cx="963496" cy="96349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757" y="3730469"/>
            <a:ext cx="963496" cy="96349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1744134" y="2313377"/>
            <a:ext cx="2917048" cy="2917048"/>
          </a:xfrm>
          <a:prstGeom prst="rect">
            <a:avLst/>
          </a:prstGeom>
        </p:spPr>
      </p:pic>
      <p:sp>
        <p:nvSpPr>
          <p:cNvPr id="22" name="AutoShape 2" descr="ÙØªÙØ¬Ø© Ø¨Ø­Ø« Ø§ÙØµÙØ± Ø¹Ù âªwhite paperclipart pngâ¬â"/>
          <p:cNvSpPr>
            <a:spLocks noChangeAspect="1" noChangeArrowheads="1"/>
          </p:cNvSpPr>
          <p:nvPr/>
        </p:nvSpPr>
        <p:spPr bwMode="auto">
          <a:xfrm>
            <a:off x="155576" y="-15614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AutoShape 2" descr="ÙØªÙØ¬Ø© Ø¨Ø­Ø« Ø§ÙØµÙØ± Ø¹Ù âªwhite paperclipart pngâ¬â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221"/>
          <a:stretch/>
        </p:blipFill>
        <p:spPr>
          <a:xfrm>
            <a:off x="5539488" y="3771901"/>
            <a:ext cx="1778155" cy="232820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" t="77288" r="3328" b="3141"/>
          <a:stretch/>
        </p:blipFill>
        <p:spPr>
          <a:xfrm>
            <a:off x="963736" y="0"/>
            <a:ext cx="10188328" cy="170688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-1" y="149341"/>
            <a:ext cx="1221115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AE" sz="44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غرس القِر</a:t>
            </a:r>
            <a:r>
              <a:rPr lang="ar-AE" sz="44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د</a:t>
            </a:r>
            <a:r>
              <a:rPr lang="ar-AE" sz="44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 الأعوا</a:t>
            </a:r>
            <a:r>
              <a:rPr lang="ar-AE" sz="44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د</a:t>
            </a:r>
            <a:r>
              <a:rPr lang="ar-AE" sz="44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 حول الح</a:t>
            </a:r>
            <a:r>
              <a:rPr lang="ar-AE" sz="44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د</a:t>
            </a:r>
            <a:r>
              <a:rPr lang="ar-AE" sz="44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يقة وساع</a:t>
            </a:r>
            <a:r>
              <a:rPr lang="ar-AE" sz="44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د</a:t>
            </a:r>
            <a:r>
              <a:rPr lang="ar-AE" sz="44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ه ال</a:t>
            </a:r>
            <a:r>
              <a:rPr lang="ar-AE" sz="44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دّ</a:t>
            </a:r>
            <a:r>
              <a:rPr lang="ar-AE" sz="44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يك.</a:t>
            </a:r>
            <a:endParaRPr lang="en-US" sz="44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9" name="AutoShape 2" descr="ÙØªÙØ¬Ø© Ø¨Ø­Ø« Ø§ÙØµÙØ± Ø¹Ù âªwhite paperclipart pngâ¬â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984034" y="3425669"/>
            <a:ext cx="609600" cy="609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29915" y="4002668"/>
            <a:ext cx="3029526" cy="297065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46340" y="4612918"/>
            <a:ext cx="2245081" cy="224508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74329" y="5521204"/>
            <a:ext cx="1766823" cy="88341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288090" y="5465025"/>
            <a:ext cx="1766823" cy="88341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710064" y="5517751"/>
            <a:ext cx="1766823" cy="88341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795575" y="5557182"/>
            <a:ext cx="1766823" cy="88341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08060" y="5521204"/>
            <a:ext cx="1766823" cy="88341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96321" y="5540254"/>
            <a:ext cx="1766823" cy="88341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021623" y="5479070"/>
            <a:ext cx="1766823" cy="88341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14068" y="5570982"/>
            <a:ext cx="1766823" cy="88341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403645" y="5479070"/>
            <a:ext cx="1766823" cy="883412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V="1">
            <a:off x="0" y="5720319"/>
            <a:ext cx="12211158" cy="15139"/>
          </a:xfrm>
          <a:prstGeom prst="line">
            <a:avLst/>
          </a:prstGeom>
          <a:ln w="76200">
            <a:solidFill>
              <a:srgbClr val="4827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0" y="6194794"/>
            <a:ext cx="12211158" cy="15139"/>
          </a:xfrm>
          <a:prstGeom prst="line">
            <a:avLst/>
          </a:prstGeom>
          <a:ln w="76200">
            <a:solidFill>
              <a:srgbClr val="4827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0610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8 0.02547 L -0.08945 0.03033 " pathEditMode="relative" ptsTypes="AA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089 0.03287 L -0.19779 0.02778 " pathEditMode="relative" ptsTypes="AA">
                                      <p:cBhvr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500"/>
                            </p:stCondLst>
                            <p:childTnLst>
                              <p:par>
                                <p:cTn id="3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779 0.02778 L -0.31029 0.02778 L -0.31029 0.02778 " pathEditMode="relative" ptsTypes="AAA">
                                      <p:cBhvr>
                                        <p:cTn id="3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029 0.02801 L -0.43946 0.02546 L -0.43946 0.02546 " pathEditMode="relative" ptsTypes="AAA">
                                      <p:cBhvr>
                                        <p:cTn id="4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1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1500"/>
                            </p:stCondLst>
                            <p:childTnLst>
                              <p:par>
                                <p:cTn id="4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333 0.05417 L 0.0944 0.05417 " pathEditMode="relative" ptsTypes="AA">
                                      <p:cBhvr>
                                        <p:cTn id="4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3500"/>
                            </p:stCondLst>
                            <p:childTnLst>
                              <p:par>
                                <p:cTn id="5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297 0.05648 L 0.19857 0.06158 " pathEditMode="relative" ptsTypes="AA">
                                      <p:cBhvr>
                                        <p:cTn id="5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500"/>
                            </p:stCondLst>
                            <p:childTnLst>
                              <p:par>
                                <p:cTn id="6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584 0.06158 L 0.29167 0.06644 " pathEditMode="relative" ptsTypes="AA">
                                      <p:cBhvr>
                                        <p:cTn id="6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75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80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1677"/>
            <a:ext cx="12192001" cy="68961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49778"/>
            <a:ext cx="12192001" cy="68961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5976" y="2793440"/>
            <a:ext cx="1566491" cy="267331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335" y="2078894"/>
            <a:ext cx="2208524" cy="364142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078" y="3060965"/>
            <a:ext cx="1453651" cy="205978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031" y="3545660"/>
            <a:ext cx="1593778" cy="202170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197" y="2546689"/>
            <a:ext cx="963496" cy="96349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658" y="3063912"/>
            <a:ext cx="963496" cy="96349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757" y="3730469"/>
            <a:ext cx="963496" cy="96349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1744134" y="2313377"/>
            <a:ext cx="2917048" cy="2917048"/>
          </a:xfrm>
          <a:prstGeom prst="rect">
            <a:avLst/>
          </a:prstGeom>
        </p:spPr>
      </p:pic>
      <p:sp>
        <p:nvSpPr>
          <p:cNvPr id="35" name="AutoShape 2" descr="ÙØªÙØ¬Ø© Ø¨Ø­Ø« Ø§ÙØµÙØ± Ø¹Ù âªwhite paperclipart pngâ¬â"/>
          <p:cNvSpPr>
            <a:spLocks noChangeAspect="1" noChangeArrowheads="1"/>
          </p:cNvSpPr>
          <p:nvPr/>
        </p:nvSpPr>
        <p:spPr bwMode="auto">
          <a:xfrm>
            <a:off x="155576" y="-15614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AutoShape 2" descr="ÙØªÙØ¬Ø© Ø¨Ø­Ø« Ø§ÙØµÙØ± Ø¹Ù âªwhite paperclipart pngâ¬â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221"/>
          <a:stretch/>
        </p:blipFill>
        <p:spPr>
          <a:xfrm>
            <a:off x="5539488" y="3771901"/>
            <a:ext cx="1778155" cy="2328208"/>
          </a:xfrm>
          <a:prstGeom prst="rect">
            <a:avLst/>
          </a:prstGeom>
        </p:spPr>
      </p:pic>
      <p:sp>
        <p:nvSpPr>
          <p:cNvPr id="38" name="AutoShape 2" descr="ÙØªÙØ¬Ø© Ø¨Ø­Ø« Ø§ÙØµÙØ± Ø¹Ù âªwhite paperclipart pngâ¬â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08383" y="4273603"/>
            <a:ext cx="3029526" cy="2970656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92817" y="4643057"/>
            <a:ext cx="2245081" cy="224508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74329" y="5521204"/>
            <a:ext cx="1766823" cy="883412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288090" y="5465025"/>
            <a:ext cx="1766823" cy="883412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710064" y="5517751"/>
            <a:ext cx="1766823" cy="88341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795575" y="5557182"/>
            <a:ext cx="1766823" cy="883412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08060" y="5521204"/>
            <a:ext cx="1766823" cy="88341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96321" y="5540254"/>
            <a:ext cx="1766823" cy="88341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021623" y="5479070"/>
            <a:ext cx="1766823" cy="88341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14068" y="5570982"/>
            <a:ext cx="1766823" cy="88341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403645" y="5479070"/>
            <a:ext cx="1766823" cy="883412"/>
          </a:xfrm>
          <a:prstGeom prst="rect">
            <a:avLst/>
          </a:prstGeom>
        </p:spPr>
      </p:pic>
      <p:cxnSp>
        <p:nvCxnSpPr>
          <p:cNvPr id="51" name="Straight Connector 50"/>
          <p:cNvCxnSpPr/>
          <p:nvPr/>
        </p:nvCxnSpPr>
        <p:spPr>
          <a:xfrm flipV="1">
            <a:off x="0" y="5720319"/>
            <a:ext cx="12211158" cy="15139"/>
          </a:xfrm>
          <a:prstGeom prst="line">
            <a:avLst/>
          </a:prstGeom>
          <a:ln w="76200">
            <a:solidFill>
              <a:srgbClr val="4827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V="1">
            <a:off x="0" y="6194794"/>
            <a:ext cx="12211158" cy="15139"/>
          </a:xfrm>
          <a:prstGeom prst="line">
            <a:avLst/>
          </a:prstGeom>
          <a:ln w="76200">
            <a:solidFill>
              <a:srgbClr val="4827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AutoShape 2" descr="ÙØªÙØ¬Ø© Ø¨Ø­Ø« Ø§ÙØµÙØ± Ø¹Ù âªwhite paperclipart pngâ¬â"/>
          <p:cNvSpPr>
            <a:spLocks noChangeAspect="1" noChangeArrowheads="1"/>
          </p:cNvSpPr>
          <p:nvPr/>
        </p:nvSpPr>
        <p:spPr bwMode="auto">
          <a:xfrm>
            <a:off x="155576" y="-15614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AutoShape 2" descr="ÙØªÙØ¬Ø© Ø¨Ø­Ø« Ø§ÙØµÙØ± Ø¹Ù âªwhite paperclipart pngâ¬â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" t="77288" r="3328" b="3141"/>
          <a:stretch/>
        </p:blipFill>
        <p:spPr>
          <a:xfrm>
            <a:off x="963736" y="0"/>
            <a:ext cx="10188328" cy="170688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-1" y="149341"/>
            <a:ext cx="1221115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AE" sz="44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رفع ال</a:t>
            </a:r>
            <a:r>
              <a:rPr lang="ar-AE" sz="44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د</a:t>
            </a:r>
            <a:r>
              <a:rPr lang="ar-AE" sz="44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ب لوحة بيضاء كتب عليها باللون الأسو</a:t>
            </a:r>
            <a:r>
              <a:rPr lang="ar-AE" sz="44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د</a:t>
            </a:r>
            <a:r>
              <a:rPr lang="ar-AE" sz="44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 :</a:t>
            </a:r>
            <a:endParaRPr lang="en-US" sz="44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9" name="AutoShape 2" descr="ÙØªÙØ¬Ø© Ø¨Ø­Ø« Ø§ÙØµÙØ± Ø¹Ù âªwhite paperclipart pngâ¬â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578" y="3099728"/>
            <a:ext cx="3967407" cy="3895935"/>
          </a:xfrm>
          <a:prstGeom prst="rect">
            <a:avLst/>
          </a:prstGeom>
        </p:spPr>
      </p:pic>
      <p:pic>
        <p:nvPicPr>
          <p:cNvPr id="4" name="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685827" y="37201"/>
            <a:ext cx="2125520" cy="212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39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60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1677"/>
            <a:ext cx="12192001" cy="68961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49778"/>
            <a:ext cx="12192001" cy="68961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5976" y="2793440"/>
            <a:ext cx="1566491" cy="26733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335" y="2078894"/>
            <a:ext cx="2208524" cy="36414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078" y="3060965"/>
            <a:ext cx="1453651" cy="20597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031" y="3545660"/>
            <a:ext cx="1593778" cy="202170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197" y="2546689"/>
            <a:ext cx="963496" cy="96349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658" y="3063912"/>
            <a:ext cx="963496" cy="96349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757" y="3730469"/>
            <a:ext cx="963496" cy="96349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1744134" y="2313377"/>
            <a:ext cx="2917048" cy="2917048"/>
          </a:xfrm>
          <a:prstGeom prst="rect">
            <a:avLst/>
          </a:prstGeom>
        </p:spPr>
      </p:pic>
      <p:sp>
        <p:nvSpPr>
          <p:cNvPr id="21" name="AutoShape 2" descr="ÙØªÙØ¬Ø© Ø¨Ø­Ø« Ø§ÙØµÙØ± Ø¹Ù âªwhite paperclipart pngâ¬â"/>
          <p:cNvSpPr>
            <a:spLocks noChangeAspect="1" noChangeArrowheads="1"/>
          </p:cNvSpPr>
          <p:nvPr/>
        </p:nvSpPr>
        <p:spPr bwMode="auto">
          <a:xfrm>
            <a:off x="155576" y="-15614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AutoShape 2" descr="ÙØªÙØ¬Ø© Ø¨Ø­Ø« Ø§ÙØµÙØ± Ø¹Ù âªwhite paperclipart pngâ¬â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221"/>
          <a:stretch/>
        </p:blipFill>
        <p:spPr>
          <a:xfrm>
            <a:off x="5539488" y="3771901"/>
            <a:ext cx="1778155" cy="2328208"/>
          </a:xfrm>
          <a:prstGeom prst="rect">
            <a:avLst/>
          </a:prstGeom>
        </p:spPr>
      </p:pic>
      <p:sp>
        <p:nvSpPr>
          <p:cNvPr id="24" name="AutoShape 2" descr="ÙØªÙØ¬Ø© Ø¨Ø­Ø« Ø§ÙØµÙØ± Ø¹Ù âªwhite paperclipart pngâ¬â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08383" y="4273603"/>
            <a:ext cx="3029526" cy="297065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30819" y="4643057"/>
            <a:ext cx="2245081" cy="224508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74329" y="5521204"/>
            <a:ext cx="1766823" cy="88341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288090" y="5465025"/>
            <a:ext cx="1766823" cy="88341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710064" y="5517751"/>
            <a:ext cx="1766823" cy="88341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795575" y="5557182"/>
            <a:ext cx="1766823" cy="88341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08060" y="5521204"/>
            <a:ext cx="1766823" cy="88341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96321" y="5540254"/>
            <a:ext cx="1766823" cy="88341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021623" y="5479070"/>
            <a:ext cx="1766823" cy="88341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14068" y="5570982"/>
            <a:ext cx="1766823" cy="88341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403645" y="5479070"/>
            <a:ext cx="1766823" cy="883412"/>
          </a:xfrm>
          <a:prstGeom prst="rect">
            <a:avLst/>
          </a:prstGeom>
        </p:spPr>
      </p:pic>
      <p:cxnSp>
        <p:nvCxnSpPr>
          <p:cNvPr id="37" name="Straight Connector 36"/>
          <p:cNvCxnSpPr/>
          <p:nvPr/>
        </p:nvCxnSpPr>
        <p:spPr>
          <a:xfrm flipV="1">
            <a:off x="0" y="5720319"/>
            <a:ext cx="12211158" cy="15139"/>
          </a:xfrm>
          <a:prstGeom prst="line">
            <a:avLst/>
          </a:prstGeom>
          <a:ln w="76200">
            <a:solidFill>
              <a:srgbClr val="4827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0" y="6194794"/>
            <a:ext cx="12211158" cy="15139"/>
          </a:xfrm>
          <a:prstGeom prst="line">
            <a:avLst/>
          </a:prstGeom>
          <a:ln w="76200">
            <a:solidFill>
              <a:srgbClr val="4827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AutoShape 2" descr="ÙØªÙØ¬Ø© Ø¨Ø­Ø« Ø§ÙØµÙØ± Ø¹Ù âªwhite paperclipart pngâ¬â"/>
          <p:cNvSpPr>
            <a:spLocks noChangeAspect="1" noChangeArrowheads="1"/>
          </p:cNvSpPr>
          <p:nvPr/>
        </p:nvSpPr>
        <p:spPr bwMode="auto">
          <a:xfrm>
            <a:off x="155576" y="-15614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AutoShape 2" descr="ÙØªÙØ¬Ø© Ø¨Ø­Ø« Ø§ÙØµÙØ± Ø¹Ù âªwhite paperclipart pngâ¬â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" name="AutoShape 2" descr="ÙØªÙØ¬Ø© Ø¨Ø­Ø« Ø§ÙØµÙØ± Ø¹Ù âªwhite paperclipart pngâ¬â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578" y="3099728"/>
            <a:ext cx="3967407" cy="389593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909506" y="3400554"/>
            <a:ext cx="493082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AE" sz="40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مَد</a:t>
            </a:r>
            <a:r>
              <a:rPr lang="ar-AE" sz="40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ْ</a:t>
            </a:r>
            <a:r>
              <a:rPr lang="ar-AE" sz="40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رسة</a:t>
            </a:r>
          </a:p>
          <a:p>
            <a:pPr algn="ctr" rtl="1"/>
            <a:r>
              <a:rPr lang="ar-AE" sz="40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د</a:t>
            </a:r>
            <a:r>
              <a:rPr lang="ar-AE" sz="40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و</a:t>
            </a:r>
            <a:r>
              <a:rPr lang="ar-AE" sz="40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د</a:t>
            </a:r>
            <a:r>
              <a:rPr lang="ar-AE" sz="40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ي الجَ</a:t>
            </a:r>
            <a:r>
              <a:rPr lang="ar-AE" sz="40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د</a:t>
            </a:r>
            <a:r>
              <a:rPr lang="ar-AE" sz="40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يد</a:t>
            </a:r>
            <a:r>
              <a:rPr lang="ar-AE" sz="40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ة</a:t>
            </a:r>
            <a:endParaRPr lang="en-US" sz="4000" b="1" dirty="0">
              <a:ln>
                <a:solidFill>
                  <a:srgbClr val="C00000"/>
                </a:solidFill>
              </a:ln>
              <a:solidFill>
                <a:srgbClr val="FF0000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9" name="AutoShape 2" descr="ÙØªÙØ¬Ø© Ø¨Ø­Ø« Ø§ÙØµÙØ± Ø¹Ù âªwhite paperclipart pngâ¬â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15 الاخير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772367" y="38252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924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5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dashUpDiag">
            <a:fgClr>
              <a:srgbClr val="D08E57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مستطيل 3">
            <a:extLst>
              <a:ext uri="{FF2B5EF4-FFF2-40B4-BE49-F238E27FC236}">
                <a16:creationId xmlns:a16="http://schemas.microsoft.com/office/drawing/2014/main" id="{CDCE68D3-A5A3-45AA-A41B-FBA969EADD84}"/>
              </a:ext>
            </a:extLst>
          </p:cNvPr>
          <p:cNvSpPr/>
          <p:nvPr/>
        </p:nvSpPr>
        <p:spPr>
          <a:xfrm>
            <a:off x="7182680" y="1447800"/>
            <a:ext cx="5009321" cy="427809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>
              <a:lnSpc>
                <a:spcPct val="200000"/>
              </a:lnSpc>
            </a:pPr>
            <a:r>
              <a:rPr lang="ar-AE" sz="2800" b="1" dirty="0">
                <a:solidFill>
                  <a:srgbClr val="FF0066"/>
                </a:solidFill>
                <a:latin typeface="Adobe Arabic" panose="02040503050201020203" pitchFamily="18" charset="-78"/>
                <a:cs typeface="Al-Mujahed Gift 5" pitchFamily="2" charset="-78"/>
              </a:rPr>
              <a:t>مستخدمًا اللغة العربية </a:t>
            </a:r>
            <a:endParaRPr lang="ar-AE" sz="2000" b="1" dirty="0">
              <a:solidFill>
                <a:schemeClr val="accent3">
                  <a:lumMod val="50000"/>
                </a:schemeClr>
              </a:solidFill>
              <a:latin typeface="Adobe Arabic" panose="02040503050201020203" pitchFamily="18" charset="-78"/>
              <a:cs typeface="Al-Mujahed Gift 5" pitchFamily="2" charset="-78"/>
            </a:endParaRPr>
          </a:p>
          <a:p>
            <a:pPr algn="ctr" rtl="1">
              <a:lnSpc>
                <a:spcPct val="200000"/>
              </a:lnSpc>
            </a:pP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Adobe Arabic" panose="02040503050201020203" pitchFamily="18" charset="-78"/>
                <a:cs typeface="Al-Mujahed Gift 5" pitchFamily="2" charset="-78"/>
              </a:rPr>
              <a:t> 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Adobe Arabic" panose="02040503050201020203" pitchFamily="18" charset="-78"/>
                <a:cs typeface="Al-Mujahed Gift 5" pitchFamily="2" charset="-78"/>
              </a:rPr>
              <a:t>-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Adobe Arabic" panose="02040503050201020203" pitchFamily="18" charset="-78"/>
                <a:cs typeface="Al-Mujahed Gift 5" pitchFamily="2" charset="-78"/>
              </a:rPr>
              <a:t>أُبدي رَأْيي 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Adobe Arabic" panose="02040503050201020203" pitchFamily="18" charset="-78"/>
                <a:cs typeface="Al-Mujahed Gift 5" pitchFamily="2" charset="-78"/>
              </a:rPr>
              <a:t>في 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Adobe Arabic" panose="02040503050201020203" pitchFamily="18" charset="-78"/>
                <a:cs typeface="Al-Mujahed Gift 5" pitchFamily="2" charset="-78"/>
              </a:rPr>
              <a:t>الْ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Adobe Arabic" panose="02040503050201020203" pitchFamily="18" charset="-78"/>
                <a:cs typeface="Al-Mujahed Gift 5" pitchFamily="2" charset="-78"/>
              </a:rPr>
              <a:t>ق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Adobe Arabic" panose="02040503050201020203" pitchFamily="18" charset="-78"/>
                <a:cs typeface="Al-Mujahed Gift 5" pitchFamily="2" charset="-78"/>
              </a:rPr>
              <a:t>ِ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Adobe Arabic" panose="02040503050201020203" pitchFamily="18" charset="-78"/>
                <a:cs typeface="Al-Mujahed Gift 5" pitchFamily="2" charset="-78"/>
              </a:rPr>
              <a:t>ص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Adobe Arabic" panose="02040503050201020203" pitchFamily="18" charset="-78"/>
                <a:cs typeface="Al-Mujahed Gift 5" pitchFamily="2" charset="-78"/>
              </a:rPr>
              <a:t>َّ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Adobe Arabic" panose="02040503050201020203" pitchFamily="18" charset="-78"/>
                <a:cs typeface="Al-Mujahed Gift 5" pitchFamily="2" charset="-78"/>
              </a:rPr>
              <a:t>ة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Adobe Arabic" panose="02040503050201020203" pitchFamily="18" charset="-78"/>
                <a:cs typeface="Al-Mujahed Gift 5" pitchFamily="2" charset="-78"/>
              </a:rPr>
              <a:t>ِ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Adobe Arabic" panose="02040503050201020203" pitchFamily="18" charset="-78"/>
                <a:cs typeface="Al-Mujahed Gift 5" pitchFamily="2" charset="-78"/>
              </a:rPr>
              <a:t>؟</a:t>
            </a:r>
            <a:endParaRPr lang="ar-AE" sz="3600" b="1" dirty="0">
              <a:solidFill>
                <a:schemeClr val="accent3">
                  <a:lumMod val="50000"/>
                </a:schemeClr>
              </a:solidFill>
              <a:latin typeface="Adobe Arabic" panose="02040503050201020203" pitchFamily="18" charset="-78"/>
              <a:cs typeface="Al-Mujahed Gift 5" pitchFamily="2" charset="-78"/>
            </a:endParaRPr>
          </a:p>
          <a:p>
            <a:pPr algn="ctr" rtl="1">
              <a:lnSpc>
                <a:spcPct val="200000"/>
              </a:lnSpc>
            </a:pP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Adobe Arabic" panose="02040503050201020203" pitchFamily="18" charset="-78"/>
                <a:cs typeface="Al-Mujahed Gift 5" pitchFamily="2" charset="-78"/>
              </a:rPr>
              <a:t>-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Adobe Arabic" panose="02040503050201020203" pitchFamily="18" charset="-78"/>
                <a:cs typeface="Al-Mujahed Gift 5" pitchFamily="2" charset="-78"/>
              </a:rPr>
              <a:t>أَذْكُر عَناصِر الْقِصَّة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Adobe Arabic" panose="02040503050201020203" pitchFamily="18" charset="-78"/>
                <a:cs typeface="Al-Mujahed Gift 5" pitchFamily="2" charset="-78"/>
              </a:rPr>
              <a:t>؟</a:t>
            </a:r>
          </a:p>
          <a:p>
            <a:pPr marL="571500" indent="-571500" algn="ctr" rtl="1">
              <a:lnSpc>
                <a:spcPct val="200000"/>
              </a:lnSpc>
              <a:buFontTx/>
              <a:buChar char="-"/>
            </a:pPr>
            <a:endParaRPr lang="ar-SA" sz="3600" b="1" dirty="0">
              <a:solidFill>
                <a:schemeClr val="accent3">
                  <a:lumMod val="50000"/>
                </a:schemeClr>
              </a:solidFill>
              <a:latin typeface="Adobe Arabic" panose="02040503050201020203" pitchFamily="18" charset="-78"/>
              <a:cs typeface="Al-Mujahed Gift 5" pitchFamily="2" charset="-78"/>
            </a:endParaRPr>
          </a:p>
        </p:txBody>
      </p:sp>
      <p:sp>
        <p:nvSpPr>
          <p:cNvPr id="5" name="مستطيل 2">
            <a:extLst>
              <a:ext uri="{FF2B5EF4-FFF2-40B4-BE49-F238E27FC236}">
                <a16:creationId xmlns:a16="http://schemas.microsoft.com/office/drawing/2014/main" id="{57F1E9C8-E558-4F81-99B0-3907A353A74B}"/>
              </a:ext>
            </a:extLst>
          </p:cNvPr>
          <p:cNvSpPr/>
          <p:nvPr/>
        </p:nvSpPr>
        <p:spPr>
          <a:xfrm>
            <a:off x="282713" y="230567"/>
            <a:ext cx="11582400" cy="738664"/>
          </a:xfrm>
          <a:prstGeom prst="rect">
            <a:avLst/>
          </a:prstGeom>
          <a:ln w="38100"/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SA" sz="28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الناتج الثاني: </a:t>
            </a:r>
            <a:r>
              <a:rPr lang="ar-AE" sz="28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</a:t>
            </a:r>
            <a:r>
              <a:rPr lang="ar-SA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حدد </a:t>
            </a:r>
            <a:r>
              <a:rPr lang="ar-AE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المتعلم </a:t>
            </a:r>
            <a:r>
              <a:rPr lang="ar-SA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عناصر القصة مستخدم</a:t>
            </a:r>
            <a:r>
              <a:rPr lang="ar-AE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ًا</a:t>
            </a:r>
            <a:r>
              <a:rPr lang="ar-SA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اللغة العربية ورأيه فيها.</a:t>
            </a:r>
          </a:p>
        </p:txBody>
      </p:sp>
      <p:pic>
        <p:nvPicPr>
          <p:cNvPr id="7" name="Picture 2" descr="نتيجة بحث الصور عن قصة مدرسة دودي الجديدة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8"/>
          <a:stretch/>
        </p:blipFill>
        <p:spPr bwMode="auto">
          <a:xfrm>
            <a:off x="154628" y="1255058"/>
            <a:ext cx="5628290" cy="5525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9279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dashUpDiag">
            <a:fgClr>
              <a:srgbClr val="D08E57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8F56F210-182D-4757-ABDD-4A4C0886AA1E}"/>
              </a:ext>
            </a:extLst>
          </p:cNvPr>
          <p:cNvSpPr/>
          <p:nvPr/>
        </p:nvSpPr>
        <p:spPr>
          <a:xfrm>
            <a:off x="204503" y="228601"/>
            <a:ext cx="11747656" cy="461665"/>
          </a:xfrm>
          <a:prstGeom prst="rect">
            <a:avLst/>
          </a:prstGeom>
          <a:ln w="38100"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ar-AE" sz="24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الناتج الأول:  </a:t>
            </a:r>
            <a:r>
              <a:rPr lang="ar-AE" sz="2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</a:t>
            </a:r>
            <a:r>
              <a:rPr lang="ar-AE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ذكر المتعلم اسم مؤلف الكتاب والشخص الذي رسم الرسومات التوضيحية له، محددة دور كل منهما.</a:t>
            </a:r>
          </a:p>
        </p:txBody>
      </p:sp>
      <p:sp>
        <p:nvSpPr>
          <p:cNvPr id="5" name="مستطيل 5">
            <a:extLst>
              <a:ext uri="{FF2B5EF4-FFF2-40B4-BE49-F238E27FC236}">
                <a16:creationId xmlns:a16="http://schemas.microsoft.com/office/drawing/2014/main" id="{638FEBE6-49F8-42AB-9C25-047FE337683D}"/>
              </a:ext>
            </a:extLst>
          </p:cNvPr>
          <p:cNvSpPr/>
          <p:nvPr/>
        </p:nvSpPr>
        <p:spPr>
          <a:xfrm>
            <a:off x="1422400" y="1654314"/>
            <a:ext cx="10566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ar-AE" sz="40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عُنْوانُ الْقِصَّةِ:</a:t>
            </a:r>
            <a:endParaRPr lang="ar-AE" sz="24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ستطيل 8">
            <a:extLst>
              <a:ext uri="{FF2B5EF4-FFF2-40B4-BE49-F238E27FC236}">
                <a16:creationId xmlns:a16="http://schemas.microsoft.com/office/drawing/2014/main" id="{4EE94077-FD72-4310-AA26-FA9DF8EC27EB}"/>
              </a:ext>
            </a:extLst>
          </p:cNvPr>
          <p:cNvSpPr/>
          <p:nvPr/>
        </p:nvSpPr>
        <p:spPr>
          <a:xfrm>
            <a:off x="8839200" y="2852678"/>
            <a:ext cx="3118677" cy="230832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ar-SA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-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أتوقع أحداث القصة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؟</a:t>
            </a:r>
            <a:endParaRPr lang="ar-AE" sz="3600" b="1" dirty="0">
              <a:solidFill>
                <a:schemeClr val="accent3">
                  <a:lumMod val="50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1"/>
            <a:endParaRPr lang="ar-AE" sz="3600" b="1" dirty="0">
              <a:solidFill>
                <a:schemeClr val="accent3">
                  <a:lumMod val="50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1"/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- 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ألتزم آداب الاستماع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. </a:t>
            </a:r>
          </a:p>
        </p:txBody>
      </p:sp>
      <p:pic>
        <p:nvPicPr>
          <p:cNvPr id="1026" name="Picture 2" descr="نتيجة بحث الصور عن قصة مدرسة دودي الجديدة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8"/>
          <a:stretch/>
        </p:blipFill>
        <p:spPr bwMode="auto">
          <a:xfrm>
            <a:off x="154628" y="856314"/>
            <a:ext cx="5628290" cy="5923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928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dashUpDiag">
            <a:fgClr>
              <a:srgbClr val="D08E57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F9A60C92-1583-4ADD-8320-50D43EDC8D79}"/>
              </a:ext>
            </a:extLst>
          </p:cNvPr>
          <p:cNvSpPr/>
          <p:nvPr/>
        </p:nvSpPr>
        <p:spPr>
          <a:xfrm>
            <a:off x="762000" y="2692379"/>
            <a:ext cx="10515599" cy="175432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3">
                    <a:lumMod val="50000"/>
                  </a:schemeClr>
                </a:solidFill>
                <a:latin typeface="Adobe Arabic" panose="02040503050201020203" pitchFamily="18" charset="-78"/>
                <a:cs typeface="MCS ALMAALIM HIGH ITALIC" pitchFamily="2" charset="-78"/>
              </a:rPr>
              <a:t>-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أُجيبُ عَلى 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َ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س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ْ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ئ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ِ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َ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ة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ِ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ال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ْ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ف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َ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ه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ْ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 و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َ 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الاس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ْ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تيعاب ح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َ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ْ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َ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ال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ْ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ق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ِ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ص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َّ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ة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.</a:t>
            </a:r>
          </a:p>
          <a:p>
            <a:pPr algn="r" rtl="1"/>
            <a:endParaRPr lang="ar-SA" sz="3600" b="1" dirty="0">
              <a:solidFill>
                <a:schemeClr val="accent3">
                  <a:lumMod val="50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r" rtl="1"/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-أُعيدُ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س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َ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ر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ْ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د ال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ْ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ق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ِ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ص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َّ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ة م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ِ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ن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ْ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خ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ِ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لال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ِ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الص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َّ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ور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ِ.</a:t>
            </a:r>
            <a:endParaRPr lang="ar-SA" sz="3600" b="1" dirty="0">
              <a:solidFill>
                <a:schemeClr val="accent3">
                  <a:lumMod val="50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AF34AA4F-85FA-411D-943D-14FC5B559A40}"/>
              </a:ext>
            </a:extLst>
          </p:cNvPr>
          <p:cNvSpPr/>
          <p:nvPr/>
        </p:nvSpPr>
        <p:spPr>
          <a:xfrm>
            <a:off x="8534400" y="1399849"/>
            <a:ext cx="2336797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ar-AE" sz="4000" b="1" dirty="0">
                <a:solidFill>
                  <a:schemeClr val="accent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أَتَحَدَّثُ 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AAE71283-C02F-44D5-BB16-B3FA1A74437D}"/>
              </a:ext>
            </a:extLst>
          </p:cNvPr>
          <p:cNvSpPr/>
          <p:nvPr/>
        </p:nvSpPr>
        <p:spPr>
          <a:xfrm>
            <a:off x="304801" y="196944"/>
            <a:ext cx="11582399" cy="646331"/>
          </a:xfrm>
          <a:prstGeom prst="rect">
            <a:avLst/>
          </a:prstGeom>
          <a:ln w="38100"/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SA" sz="24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الناتج الثالث:</a:t>
            </a:r>
            <a:r>
              <a:rPr lang="ar-AE" sz="24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SA" sz="24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AE" sz="2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</a:t>
            </a:r>
            <a:r>
              <a:rPr lang="ar-SA" sz="2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</a:t>
            </a:r>
            <a:r>
              <a:rPr lang="ar-SA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يد </a:t>
            </a:r>
            <a:r>
              <a:rPr lang="ar-AE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المتعلم </a:t>
            </a:r>
            <a:r>
              <a:rPr lang="ar-SA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سرد القصة مظهر</a:t>
            </a:r>
            <a:r>
              <a:rPr lang="ar-AE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ًا</a:t>
            </a:r>
            <a:r>
              <a:rPr lang="ar-SA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فهمه للنص ورسالته مستعين</a:t>
            </a:r>
            <a:r>
              <a:rPr lang="ar-AE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ًا</a:t>
            </a:r>
            <a:r>
              <a:rPr lang="ar-SA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بالصور.</a:t>
            </a:r>
          </a:p>
        </p:txBody>
      </p:sp>
      <p:sp>
        <p:nvSpPr>
          <p:cNvPr id="9" name="مستطيل 2">
            <a:extLst>
              <a:ext uri="{FF2B5EF4-FFF2-40B4-BE49-F238E27FC236}">
                <a16:creationId xmlns:a16="http://schemas.microsoft.com/office/drawing/2014/main" id="{FBADBC30-ABE4-42E5-BAE0-A516858BC7A7}"/>
              </a:ext>
            </a:extLst>
          </p:cNvPr>
          <p:cNvSpPr/>
          <p:nvPr/>
        </p:nvSpPr>
        <p:spPr>
          <a:xfrm>
            <a:off x="4923183" y="1402643"/>
            <a:ext cx="2336797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ar-AE" sz="4000" b="1" dirty="0">
                <a:solidFill>
                  <a:schemeClr val="accent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أُحاوِرُ </a:t>
            </a:r>
          </a:p>
        </p:txBody>
      </p:sp>
      <p:sp>
        <p:nvSpPr>
          <p:cNvPr id="10" name="مستطيل 2">
            <a:extLst>
              <a:ext uri="{FF2B5EF4-FFF2-40B4-BE49-F238E27FC236}">
                <a16:creationId xmlns:a16="http://schemas.microsoft.com/office/drawing/2014/main" id="{124FA53C-C966-40BE-80D1-7A8BE3C236EB}"/>
              </a:ext>
            </a:extLst>
          </p:cNvPr>
          <p:cNvSpPr/>
          <p:nvPr/>
        </p:nvSpPr>
        <p:spPr>
          <a:xfrm>
            <a:off x="1307548" y="1399849"/>
            <a:ext cx="2336797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ar-AE" sz="4000" b="1" dirty="0">
                <a:solidFill>
                  <a:schemeClr val="accent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أُناقِشُ    </a:t>
            </a:r>
          </a:p>
        </p:txBody>
      </p:sp>
    </p:spTree>
    <p:extLst>
      <p:ext uri="{BB962C8B-B14F-4D97-AF65-F5344CB8AC3E}">
        <p14:creationId xmlns:p14="http://schemas.microsoft.com/office/powerpoint/2010/main" val="224332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dashUpDiag">
            <a:fgClr>
              <a:srgbClr val="D08E57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802A90-B7A2-42F6-8C1C-E94F0B11A22B}"/>
              </a:ext>
            </a:extLst>
          </p:cNvPr>
          <p:cNvSpPr txBox="1"/>
          <p:nvPr/>
        </p:nvSpPr>
        <p:spPr>
          <a:xfrm>
            <a:off x="1719395" y="1091626"/>
            <a:ext cx="7959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r" rtl="1">
              <a:buFont typeface="Arial" panose="020B0604020202020204" pitchFamily="34" charset="0"/>
              <a:buChar char="•"/>
            </a:pPr>
            <a:r>
              <a:rPr lang="ar-AE" sz="32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أَقْرَأُ اسم الشَّخْصِيَّة التالية وَأَصِلُهُ بِها : </a:t>
            </a:r>
            <a:endParaRPr lang="en-GB" sz="32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6B8457D-B93D-4159-958F-498AF5315004}"/>
              </a:ext>
            </a:extLst>
          </p:cNvPr>
          <p:cNvSpPr/>
          <p:nvPr/>
        </p:nvSpPr>
        <p:spPr>
          <a:xfrm>
            <a:off x="5080001" y="5334001"/>
            <a:ext cx="2473569" cy="101111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8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دودي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67401E-C180-4FBD-A998-7ACE2921BE5C}"/>
              </a:ext>
            </a:extLst>
          </p:cNvPr>
          <p:cNvSpPr/>
          <p:nvPr/>
        </p:nvSpPr>
        <p:spPr>
          <a:xfrm>
            <a:off x="9194800" y="5314462"/>
            <a:ext cx="2473569" cy="101111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800" dirty="0" err="1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تَمسوح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361CC2B7-9798-4B85-88A2-F9567E060B71}"/>
              </a:ext>
            </a:extLst>
          </p:cNvPr>
          <p:cNvSpPr/>
          <p:nvPr/>
        </p:nvSpPr>
        <p:spPr>
          <a:xfrm>
            <a:off x="236415" y="212804"/>
            <a:ext cx="11719168" cy="461665"/>
          </a:xfrm>
          <a:prstGeom prst="rect">
            <a:avLst/>
          </a:prstGeom>
          <a:ln w="38100"/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/>
            <a:r>
              <a:rPr lang="ar-SA" sz="24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الناتج الرابع: </a:t>
            </a:r>
            <a:r>
              <a:rPr lang="ar-AE" sz="24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AE" sz="2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</a:t>
            </a:r>
            <a:r>
              <a:rPr lang="ar-SA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قرأ </a:t>
            </a:r>
            <a:r>
              <a:rPr lang="ar-AE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المتعلم </a:t>
            </a:r>
            <a:r>
              <a:rPr lang="ar-SA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أسماء شخصيات القصة قراءة صحيحة.</a:t>
            </a:r>
          </a:p>
        </p:txBody>
      </p:sp>
      <p:pic>
        <p:nvPicPr>
          <p:cNvPr id="8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9902" y="1963265"/>
            <a:ext cx="3013556" cy="3657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142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56647E-6 L 3.125E-6 0.00023 C 0.02968 -0.01157 0.01133 -0.00555 0.07708 4.56647E-6 C 0.0875 0.00069 0.10846 0.00554 0.10846 0.00578 C 0.10976 0.00647 0.11106 0.00763 0.11237 0.00832 C 0.13971 0.01895 0.1345 0.01641 0.16315 0.01942 C 0.18216 0.01849 0.20117 0.01942 0.22018 0.01664 C 0.2263 0.01572 0.23242 0.01156 0.23867 0.00832 C 0.23945 0.00786 0.24023 0.00578 0.24101 0.00554 C 0.24557 0.00369 0.26901 4.56647E-6 0.27161 4.56647E-6 C 0.33034 -0.0044 0.31575 0.04416 0.33034 -0.00555 L 0.33034 -0.00532 " pathEditMode="relative" rAng="0" ptsTypes="AAAAAAAA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10" y="16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dashUpDiag">
            <a:fgClr>
              <a:srgbClr val="D08E57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361CC2B7-9798-4B85-88A2-F9567E060B71}"/>
              </a:ext>
            </a:extLst>
          </p:cNvPr>
          <p:cNvSpPr/>
          <p:nvPr/>
        </p:nvSpPr>
        <p:spPr>
          <a:xfrm>
            <a:off x="6305550" y="26242"/>
            <a:ext cx="5848350" cy="738664"/>
          </a:xfrm>
          <a:prstGeom prst="rect">
            <a:avLst/>
          </a:prstGeom>
          <a:ln w="38100"/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ar-SA" sz="28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الناتج الرابع: </a:t>
            </a:r>
            <a:r>
              <a:rPr lang="ar-AE" sz="28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AE" sz="2800" dirty="0"/>
              <a:t>يتدرب على قراءة النص مع المعلمة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353" y="764906"/>
            <a:ext cx="4458698" cy="3735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75" y="378488"/>
            <a:ext cx="5650525" cy="6479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394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openDmnd">
            <a:fgClr>
              <a:srgbClr val="C0DFF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9" t="38147" r="19772" b="48901"/>
          <a:stretch/>
        </p:blipFill>
        <p:spPr bwMode="auto">
          <a:xfrm>
            <a:off x="-126609" y="215153"/>
            <a:ext cx="10521121" cy="1595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9" t="51972" r="19772" b="36822"/>
          <a:stretch/>
        </p:blipFill>
        <p:spPr bwMode="auto">
          <a:xfrm>
            <a:off x="2700999" y="1959817"/>
            <a:ext cx="8778239" cy="1783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57" t="66598" r="19772" b="21178"/>
          <a:stretch/>
        </p:blipFill>
        <p:spPr bwMode="auto">
          <a:xfrm>
            <a:off x="4093697" y="4209822"/>
            <a:ext cx="7362953" cy="1783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صورة 16">
            <a:extLst>
              <a:ext uri="{FF2B5EF4-FFF2-40B4-BE49-F238E27FC236}">
                <a16:creationId xmlns:a16="http://schemas.microsoft.com/office/drawing/2014/main" id="{72704133-EFB7-4ABC-B2BD-F1826CD3ED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5138" y="102215"/>
            <a:ext cx="12192000" cy="7100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536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dashUpDiag">
            <a:fgClr>
              <a:srgbClr val="D08E57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E8D23521-8BFB-453B-9C51-1332475F9913}"/>
              </a:ext>
            </a:extLst>
          </p:cNvPr>
          <p:cNvSpPr/>
          <p:nvPr/>
        </p:nvSpPr>
        <p:spPr>
          <a:xfrm>
            <a:off x="7112000" y="100278"/>
            <a:ext cx="4267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ar-AE" sz="60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نواتج التعلم:</a:t>
            </a:r>
            <a:endParaRPr lang="ar-AE" sz="40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99C67A11-1429-41F0-92AC-EE3B53C62A66}"/>
              </a:ext>
            </a:extLst>
          </p:cNvPr>
          <p:cNvSpPr/>
          <p:nvPr/>
        </p:nvSpPr>
        <p:spPr>
          <a:xfrm>
            <a:off x="203200" y="1676400"/>
            <a:ext cx="11836400" cy="52783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200000"/>
              </a:lnSpc>
            </a:pPr>
            <a:r>
              <a:rPr lang="en-US" sz="2800" b="1" dirty="0">
                <a:solidFill>
                  <a:srgbClr val="FF000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-1</a:t>
            </a:r>
            <a:r>
              <a:rPr lang="ar-AE" sz="2800" b="1" dirty="0">
                <a:solidFill>
                  <a:srgbClr val="FF000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 </a:t>
            </a:r>
            <a:r>
              <a:rPr lang="ar-AE" sz="28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يذكر المتعلم اسم مؤلف الكتاب والشخص الذي رسم الرسومات التوضيحية له، محددة دور كل منهما.</a:t>
            </a:r>
          </a:p>
          <a:p>
            <a:pPr algn="r" rtl="1">
              <a:lnSpc>
                <a:spcPct val="200000"/>
              </a:lnSpc>
            </a:pPr>
            <a:endParaRPr lang="ar-AE" sz="400" b="1" dirty="0">
              <a:latin typeface="Adobe Arabic" panose="02040503050201020203" pitchFamily="18" charset="-78"/>
              <a:cs typeface="Adobe Arabic" panose="02040503050201020203" pitchFamily="18" charset="-78"/>
            </a:endParaRPr>
          </a:p>
          <a:p>
            <a:pPr algn="r" rtl="1">
              <a:lnSpc>
                <a:spcPct val="200000"/>
              </a:lnSpc>
            </a:pPr>
            <a:r>
              <a:rPr lang="en-US" sz="2800" b="1" dirty="0">
                <a:solidFill>
                  <a:srgbClr val="FF000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-2</a:t>
            </a:r>
            <a:r>
              <a:rPr lang="ar-AE" sz="28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ي</a:t>
            </a:r>
            <a:r>
              <a:rPr lang="ar-SA" sz="28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حدد عناصر القصة مستخدم</a:t>
            </a:r>
            <a:r>
              <a:rPr lang="ar-AE" sz="28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ًا</a:t>
            </a:r>
            <a:r>
              <a:rPr lang="ar-SA" sz="28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 اللغة العربية ورأيه فيها.</a:t>
            </a:r>
          </a:p>
          <a:p>
            <a:pPr algn="r" rtl="1">
              <a:lnSpc>
                <a:spcPct val="200000"/>
              </a:lnSpc>
            </a:pPr>
            <a:endParaRPr lang="ar-SA" sz="300" b="1" dirty="0">
              <a:latin typeface="Adobe Arabic" panose="02040503050201020203" pitchFamily="18" charset="-78"/>
              <a:cs typeface="Adobe Arabic" panose="02040503050201020203" pitchFamily="18" charset="-78"/>
            </a:endParaRPr>
          </a:p>
          <a:p>
            <a:pPr algn="r" rtl="1">
              <a:lnSpc>
                <a:spcPct val="200000"/>
              </a:lnSpc>
            </a:pPr>
            <a:r>
              <a:rPr lang="en-US" sz="2800" b="1" dirty="0">
                <a:solidFill>
                  <a:srgbClr val="FF000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-3</a:t>
            </a:r>
            <a:r>
              <a:rPr lang="ar-AE" sz="28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ي</a:t>
            </a:r>
            <a:r>
              <a:rPr lang="ar-SA" sz="28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عيد سرد القصة مظهر</a:t>
            </a:r>
            <a:r>
              <a:rPr lang="ar-AE" sz="28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ًا</a:t>
            </a:r>
            <a:r>
              <a:rPr lang="ar-SA" sz="28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 فهمه للنص ورسالته مستعي</a:t>
            </a:r>
            <a:r>
              <a:rPr lang="ar-AE" sz="28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نًا</a:t>
            </a:r>
            <a:r>
              <a:rPr lang="ar-SA" sz="28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 بالصور.</a:t>
            </a:r>
          </a:p>
          <a:p>
            <a:pPr algn="r" rtl="1">
              <a:lnSpc>
                <a:spcPct val="200000"/>
              </a:lnSpc>
            </a:pPr>
            <a:endParaRPr lang="ar-SA" sz="700" b="1" dirty="0">
              <a:latin typeface="Adobe Arabic" panose="02040503050201020203" pitchFamily="18" charset="-78"/>
              <a:cs typeface="Adobe Arabic" panose="02040503050201020203" pitchFamily="18" charset="-78"/>
            </a:endParaRPr>
          </a:p>
          <a:p>
            <a:pPr algn="r" rtl="1">
              <a:lnSpc>
                <a:spcPct val="200000"/>
              </a:lnSpc>
            </a:pPr>
            <a:r>
              <a:rPr lang="en-US" sz="2800" b="1" dirty="0">
                <a:solidFill>
                  <a:srgbClr val="FF000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-4</a:t>
            </a:r>
            <a:r>
              <a:rPr lang="ar-AE" sz="28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ي</a:t>
            </a:r>
            <a:r>
              <a:rPr lang="ar-SA" sz="28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قرأ</a:t>
            </a:r>
            <a:r>
              <a:rPr lang="ar-AE" sz="28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 المتعلم </a:t>
            </a:r>
            <a:r>
              <a:rPr lang="ar-SA" sz="28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 أسماء شخصيات القصة قراءة صحيحة.</a:t>
            </a:r>
          </a:p>
          <a:p>
            <a:pPr algn="r" rtl="1">
              <a:lnSpc>
                <a:spcPct val="200000"/>
              </a:lnSpc>
            </a:pPr>
            <a:endParaRPr lang="ar-SA" sz="400" b="1" dirty="0">
              <a:latin typeface="Adobe Arabic" panose="02040503050201020203" pitchFamily="18" charset="-78"/>
              <a:cs typeface="Adobe Arabic" panose="02040503050201020203" pitchFamily="18" charset="-78"/>
            </a:endParaRPr>
          </a:p>
          <a:p>
            <a:pPr algn="r" rtl="1">
              <a:lnSpc>
                <a:spcPct val="200000"/>
              </a:lnSpc>
            </a:pPr>
            <a:r>
              <a:rPr lang="en-US" sz="2800" b="1" dirty="0">
                <a:solidFill>
                  <a:srgbClr val="FF000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-5</a:t>
            </a:r>
            <a:r>
              <a:rPr lang="ar-AE" sz="28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يتدرب على قراءة النص مع المعلمة.</a:t>
            </a:r>
            <a:r>
              <a:rPr lang="ar-SA" sz="28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 </a:t>
            </a:r>
            <a:endParaRPr lang="ar-AE" sz="2800" b="1" dirty="0">
              <a:latin typeface="Adobe Arabic" panose="02040503050201020203" pitchFamily="18" charset="-78"/>
              <a:cs typeface="Adobe Arabic" panose="02040503050201020203" pitchFamily="18" charset="-78"/>
            </a:endParaRPr>
          </a:p>
          <a:p>
            <a:pPr algn="r" rtl="1">
              <a:lnSpc>
                <a:spcPct val="200000"/>
              </a:lnSpc>
            </a:pPr>
            <a:endParaRPr lang="en-US" sz="1050" b="1" dirty="0"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BC64DAF0-984E-4F96-A537-E605F1AE3DFE}"/>
              </a:ext>
            </a:extLst>
          </p:cNvPr>
          <p:cNvSpPr/>
          <p:nvPr/>
        </p:nvSpPr>
        <p:spPr>
          <a:xfrm>
            <a:off x="-476250" y="1000781"/>
            <a:ext cx="10261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AE" sz="4000" b="1" dirty="0">
                <a:solidFill>
                  <a:srgbClr val="00B0F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ينبغي بعد نهاية الحصة أن يكون المتعلم قادرا على أن:</a:t>
            </a:r>
            <a:endParaRPr lang="en-US" sz="1400" b="1" dirty="0">
              <a:solidFill>
                <a:srgbClr val="00B0F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8577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dashUpDiag">
            <a:fgClr>
              <a:srgbClr val="D08E57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44" r="18763"/>
          <a:stretch/>
        </p:blipFill>
        <p:spPr>
          <a:xfrm>
            <a:off x="0" y="33867"/>
            <a:ext cx="6671734" cy="68622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05"/>
          <a:stretch/>
        </p:blipFill>
        <p:spPr>
          <a:xfrm>
            <a:off x="2347787" y="-27721"/>
            <a:ext cx="7811146" cy="688572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 rot="16200000">
            <a:off x="9506169" y="3052280"/>
            <a:ext cx="47868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AE" sz="3200" b="1" i="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إعداد المعلمة : وضحة القايدي</a:t>
            </a:r>
            <a:endParaRPr lang="en-US" sz="3200" b="1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chemeClr val="accent2">
                  <a:lumMod val="75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714949" y="1287268"/>
            <a:ext cx="4155349" cy="411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540343" y="806340"/>
            <a:ext cx="374632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AE" sz="40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ubai" panose="020B0503030403030204" pitchFamily="34" charset="-78"/>
                <a:cs typeface="Dubai" panose="020B0503030403030204" pitchFamily="34" charset="-78"/>
              </a:rPr>
              <a:t>حرف (د)</a:t>
            </a:r>
          </a:p>
          <a:p>
            <a:pPr algn="ctr" rtl="1"/>
            <a:r>
              <a:rPr lang="ar-AE" sz="40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ubai" panose="020B0503030403030204" pitchFamily="34" charset="-78"/>
                <a:cs typeface="Dubai" panose="020B0503030403030204" pitchFamily="34" charset="-78"/>
              </a:rPr>
              <a:t>قصة مدرسة</a:t>
            </a:r>
          </a:p>
          <a:p>
            <a:pPr algn="ctr" rtl="1"/>
            <a:r>
              <a:rPr lang="ar-AE" sz="40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ubai" panose="020B0503030403030204" pitchFamily="34" charset="-78"/>
                <a:cs typeface="Dubai" panose="020B0503030403030204" pitchFamily="34" charset="-78"/>
              </a:rPr>
              <a:t>دودي الجديدة </a:t>
            </a:r>
            <a:endParaRPr lang="en-US" sz="40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7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932660" y="18054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0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69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1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0" y="-49427"/>
            <a:ext cx="12211158" cy="2916195"/>
          </a:xfrm>
          <a:prstGeom prst="rect">
            <a:avLst/>
          </a:prstGeom>
          <a:solidFill>
            <a:srgbClr val="F3F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32"/>
          <a:stretch/>
        </p:blipFill>
        <p:spPr>
          <a:xfrm>
            <a:off x="-1" y="-49427"/>
            <a:ext cx="12192001" cy="690742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" t="77288" r="3328" b="3141"/>
          <a:stretch/>
        </p:blipFill>
        <p:spPr>
          <a:xfrm>
            <a:off x="963736" y="0"/>
            <a:ext cx="10188328" cy="170688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-1" y="149341"/>
            <a:ext cx="1221115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AE" sz="44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د</a:t>
            </a:r>
            <a:r>
              <a:rPr lang="ar-AE" sz="44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و</a:t>
            </a:r>
            <a:r>
              <a:rPr lang="ar-AE" sz="44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د</a:t>
            </a:r>
            <a:r>
              <a:rPr lang="ar-AE" sz="44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ي </a:t>
            </a:r>
            <a:r>
              <a:rPr lang="ar-AE" sz="44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دَ</a:t>
            </a:r>
            <a:r>
              <a:rPr lang="ar-AE" sz="44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جاجة ذَكِيَّة مُجته</a:t>
            </a:r>
            <a:r>
              <a:rPr lang="ar-AE" sz="44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د</a:t>
            </a:r>
            <a:r>
              <a:rPr lang="ar-AE" sz="44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ة .</a:t>
            </a:r>
            <a:endParaRPr lang="en-US" sz="44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9" name="AutoShape 2" descr="ÙØªÙØ¬Ø© Ø¨Ø­Ø« Ø§ÙØµÙØ± Ø¹Ù âªwhite paperclipart pngâ¬â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3108902" y="891251"/>
            <a:ext cx="6061785" cy="6061785"/>
            <a:chOff x="3225387" y="1554659"/>
            <a:chExt cx="4667464" cy="4667464"/>
          </a:xfrm>
        </p:grpSpPr>
        <p:sp>
          <p:nvSpPr>
            <p:cNvPr id="16" name="Oval 15"/>
            <p:cNvSpPr/>
            <p:nvPr/>
          </p:nvSpPr>
          <p:spPr>
            <a:xfrm>
              <a:off x="4629150" y="3065316"/>
              <a:ext cx="207819" cy="285750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25387" y="1554659"/>
              <a:ext cx="4667464" cy="4667464"/>
            </a:xfrm>
            <a:prstGeom prst="rect">
              <a:avLst/>
            </a:prstGeom>
          </p:spPr>
        </p:pic>
      </p:grpSp>
      <p:pic>
        <p:nvPicPr>
          <p:cNvPr id="21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565294" y="-1619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20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518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904"/>
          <a:stretch/>
        </p:blipFill>
        <p:spPr>
          <a:xfrm>
            <a:off x="-1" y="-31139"/>
            <a:ext cx="12211159" cy="46772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98"/>
          <a:stretch/>
        </p:blipFill>
        <p:spPr>
          <a:xfrm>
            <a:off x="-1" y="2000684"/>
            <a:ext cx="12192001" cy="492555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" t="77288" r="3328" b="3141"/>
          <a:stretch/>
        </p:blipFill>
        <p:spPr>
          <a:xfrm>
            <a:off x="963736" y="0"/>
            <a:ext cx="10188328" cy="170688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-1" y="149341"/>
            <a:ext cx="1221115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AE" sz="44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نا</a:t>
            </a:r>
            <a:r>
              <a:rPr lang="ar-AE" sz="44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د</a:t>
            </a:r>
            <a:r>
              <a:rPr lang="ar-AE" sz="44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ت </a:t>
            </a:r>
            <a:r>
              <a:rPr lang="ar-AE" sz="44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د</a:t>
            </a:r>
            <a:r>
              <a:rPr lang="ar-AE" sz="44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و</a:t>
            </a:r>
            <a:r>
              <a:rPr lang="ar-AE" sz="44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د</a:t>
            </a:r>
            <a:r>
              <a:rPr lang="ar-AE" sz="44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ي ص</a:t>
            </a:r>
            <a:r>
              <a:rPr lang="ar-AE" sz="44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د</a:t>
            </a:r>
            <a:r>
              <a:rPr lang="ar-AE" sz="44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يقاتِها لحضور </a:t>
            </a:r>
            <a:r>
              <a:rPr lang="ar-AE" sz="44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د</a:t>
            </a:r>
            <a:r>
              <a:rPr lang="ar-AE" sz="44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رس الأع</a:t>
            </a:r>
            <a:r>
              <a:rPr lang="ar-AE" sz="44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د</a:t>
            </a:r>
            <a:r>
              <a:rPr lang="ar-AE" sz="44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ا</a:t>
            </a:r>
            <a:r>
              <a:rPr lang="ar-AE" sz="44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د</a:t>
            </a:r>
            <a:r>
              <a:rPr lang="ar-AE" sz="44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.</a:t>
            </a:r>
            <a:endParaRPr lang="en-US" sz="44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9" name="AutoShape 2" descr="ÙØªÙØ¬Ø© Ø¨Ø­Ø« Ø§ÙØµÙØ± Ø¹Ù âªwhite paperclipart pngâ¬â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603308" y="149341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3011604" y="3467100"/>
            <a:ext cx="3600197" cy="36001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5385" y="2338896"/>
            <a:ext cx="2143528" cy="30373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221"/>
          <a:stretch/>
        </p:blipFill>
        <p:spPr>
          <a:xfrm>
            <a:off x="6262242" y="3365400"/>
            <a:ext cx="2622036" cy="34331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2516" y="3365400"/>
            <a:ext cx="2350156" cy="2981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545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0007 L -1.04167E-6 -0.00047 C 0.01237 0.00046 0.02448 0.00092 0.03659 0.003 C 0.03893 0.00324 0.04102 0.00578 0.04336 0.00671 C 0.04714 0.0081 0.05091 0.00902 0.05482 0.01041 C 0.06862 0.02546 0.06042 0.02013 0.0888 0.01412 C 0.09193 0.01365 0.09479 0.01134 0.09792 0.01041 C 0.10156 0.00902 0.10534 0.0081 0.10925 0.00671 C 0.11159 0.00578 0.11354 0.0037 0.11589 0.003 C 0.12123 0.00115 0.12656 0.00046 0.1319 -0.0007 C 0.14831 -0.01829 0.14024 -0.01343 0.15469 -0.01922 C 0.15612 -0.02292 0.15729 -0.02709 0.15925 -0.03056 C 0.16615 -0.04167 0.16745 -0.04098 0.17513 -0.04537 C 0.17748 -0.04908 0.17956 -0.05301 0.18203 -0.05649 C 0.18503 -0.06065 0.18854 -0.0632 0.19115 -0.0676 C 0.19297 -0.07084 0.19414 -0.075 0.1957 -0.07871 C 0.20091 -0.10394 0.19427 -0.07292 0.20248 -0.10857 C 0.20534 -0.12061 0.20378 -0.11991 0.20938 -0.13056 C 0.22175 -0.1551 0.21029 -0.12825 0.22539 -0.15301 C 0.23021 -0.16088 0.23451 -0.16991 0.23893 -0.17917 C 0.2405 -0.18241 0.24167 -0.18681 0.24349 -0.19005 C 0.24701 -0.19676 0.25065 -0.20209 0.25495 -0.20857 C 0.25807 -0.21459 0.26068 -0.22153 0.26393 -0.22732 C 0.26979 -0.2375 0.27708 -0.24584 0.28229 -0.25695 C 0.28425 -0.26181 0.28633 -0.26737 0.28906 -0.27176 C 0.29102 -0.275 0.29362 -0.27662 0.29583 -0.27917 C 0.29896 -0.28287 0.30208 -0.28635 0.30495 -0.29051 C 0.30833 -0.29491 0.31081 -0.30093 0.31406 -0.3051 C 0.31836 -0.31065 0.32331 -0.31482 0.32774 -0.31991 C 0.33086 -0.32385 0.33359 -0.32801 0.33685 -0.33125 C 0.3457 -0.33936 0.35404 -0.35116 0.36419 -0.35325 C 0.36953 -0.35487 0.37487 -0.35579 0.38008 -0.35718 C 0.38386 -0.35811 0.38776 -0.36065 0.39154 -0.36088 C 0.41341 -0.36204 0.43555 -0.36088 0.45768 -0.36088 L 0.45768 -0.36065 " pathEditMode="relative" rAng="0" ptsTypes="AAAAAAAAAAAAAAAAAAAAAAAAAAAAAAAAAAA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78" y="-1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"/>
            <a:ext cx="12192001" cy="68961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042" y="2090572"/>
            <a:ext cx="2208524" cy="36414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" t="77288" r="3328" b="3141"/>
          <a:stretch/>
        </p:blipFill>
        <p:spPr>
          <a:xfrm>
            <a:off x="1025728" y="0"/>
            <a:ext cx="10188328" cy="170688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-1" y="149341"/>
            <a:ext cx="1221115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AE" sz="42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د</a:t>
            </a:r>
            <a:r>
              <a:rPr lang="ar-AE" sz="42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خلت ال</a:t>
            </a:r>
            <a:r>
              <a:rPr lang="ar-AE" sz="42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د</a:t>
            </a:r>
            <a:r>
              <a:rPr lang="ar-AE" sz="42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جاجات إلى ح</a:t>
            </a:r>
            <a:r>
              <a:rPr lang="ar-AE" sz="42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د</a:t>
            </a:r>
            <a:r>
              <a:rPr lang="ar-AE" sz="42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يقة </a:t>
            </a:r>
            <a:r>
              <a:rPr lang="ar-AE" sz="42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د</a:t>
            </a:r>
            <a:r>
              <a:rPr lang="ar-AE" sz="42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و</a:t>
            </a:r>
            <a:r>
              <a:rPr lang="ar-AE" sz="42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د</a:t>
            </a:r>
            <a:r>
              <a:rPr lang="ar-AE" sz="42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ي بسعا</a:t>
            </a:r>
            <a:r>
              <a:rPr lang="ar-AE" sz="42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د</a:t>
            </a:r>
            <a:r>
              <a:rPr lang="ar-AE" sz="42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ة وفرح.</a:t>
            </a:r>
            <a:endParaRPr lang="en-US" sz="42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9" name="AutoShape 2" descr="ÙØªÙØ¬Ø© Ø¨Ø­Ø« Ø§ÙØµÙØ± Ø¹Ù âªwhite paperclipart pngâ¬â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01558" y="-1447800"/>
            <a:ext cx="609600" cy="60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47461" y="3230103"/>
            <a:ext cx="2917048" cy="29170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906" y="3267421"/>
            <a:ext cx="1453651" cy="205978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221"/>
          <a:stretch/>
        </p:blipFill>
        <p:spPr>
          <a:xfrm>
            <a:off x="6659709" y="4096520"/>
            <a:ext cx="1778155" cy="232820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6840" y="3702851"/>
            <a:ext cx="1593778" cy="2021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732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66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"/>
            <a:ext cx="12192001" cy="68961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9415" y="2999786"/>
            <a:ext cx="1453651" cy="205978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221"/>
          <a:stretch/>
        </p:blipFill>
        <p:spPr>
          <a:xfrm>
            <a:off x="7183451" y="4603254"/>
            <a:ext cx="1778155" cy="232820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6832" y="3994326"/>
            <a:ext cx="1593778" cy="202170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" t="77288" r="3328" b="3141"/>
          <a:stretch/>
        </p:blipFill>
        <p:spPr>
          <a:xfrm>
            <a:off x="1025728" y="0"/>
            <a:ext cx="10188328" cy="170688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-1" y="149341"/>
            <a:ext cx="1221115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AE" sz="44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جلست ال</a:t>
            </a:r>
            <a:r>
              <a:rPr lang="ar-AE" sz="44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د</a:t>
            </a:r>
            <a:r>
              <a:rPr lang="ar-AE" sz="44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جاجات على شكل </a:t>
            </a:r>
            <a:r>
              <a:rPr lang="ar-AE" sz="44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د</a:t>
            </a:r>
            <a:r>
              <a:rPr lang="ar-AE" sz="44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ائرة.</a:t>
            </a:r>
            <a:endParaRPr lang="en-US" sz="44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9" name="AutoShape 2" descr="ÙØªÙØ¬Ø© Ø¨Ø­Ø« Ø§ÙØµÙØ± Ø¹Ù âªwhite paperclipart pngâ¬â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851466" y="1871133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042" y="2090572"/>
            <a:ext cx="2208524" cy="36414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2965870" y="3546655"/>
            <a:ext cx="2917048" cy="291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0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0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"/>
            <a:ext cx="12192001" cy="68961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042" y="2090572"/>
            <a:ext cx="2208524" cy="36414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9415" y="2999786"/>
            <a:ext cx="1453651" cy="20597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221"/>
          <a:stretch/>
        </p:blipFill>
        <p:spPr>
          <a:xfrm>
            <a:off x="7183451" y="4603254"/>
            <a:ext cx="1778155" cy="232820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6832" y="3994326"/>
            <a:ext cx="1593778" cy="202170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" t="77288" r="3328" b="3141"/>
          <a:stretch/>
        </p:blipFill>
        <p:spPr>
          <a:xfrm>
            <a:off x="0" y="-1"/>
            <a:ext cx="12196582" cy="2043328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-24715" y="396478"/>
            <a:ext cx="122111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AE" sz="39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ر</a:t>
            </a:r>
            <a:r>
              <a:rPr lang="ar-AE" sz="39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دد</a:t>
            </a:r>
            <a:r>
              <a:rPr lang="ar-AE" sz="39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ت </a:t>
            </a:r>
            <a:r>
              <a:rPr lang="ar-AE" sz="39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د</a:t>
            </a:r>
            <a:r>
              <a:rPr lang="ar-AE" sz="39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و</a:t>
            </a:r>
            <a:r>
              <a:rPr lang="ar-AE" sz="39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د</a:t>
            </a:r>
            <a:r>
              <a:rPr lang="ar-AE" sz="39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ي (( واح</a:t>
            </a:r>
            <a:r>
              <a:rPr lang="ar-AE" sz="39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د</a:t>
            </a:r>
            <a:r>
              <a:rPr lang="ar-AE" sz="39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 واح</a:t>
            </a:r>
            <a:r>
              <a:rPr lang="ar-AE" sz="39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د</a:t>
            </a:r>
            <a:r>
              <a:rPr lang="ar-AE" sz="39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 )). فأعا</a:t>
            </a:r>
            <a:r>
              <a:rPr lang="ar-AE" sz="39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د</a:t>
            </a:r>
            <a:r>
              <a:rPr lang="ar-AE" sz="39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ات ال</a:t>
            </a:r>
            <a:r>
              <a:rPr lang="ar-AE" sz="39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د</a:t>
            </a:r>
            <a:r>
              <a:rPr lang="ar-AE" sz="39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جاجات (( واح</a:t>
            </a:r>
            <a:r>
              <a:rPr lang="ar-AE" sz="39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د</a:t>
            </a:r>
            <a:r>
              <a:rPr lang="ar-AE" sz="39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 واح</a:t>
            </a:r>
            <a:r>
              <a:rPr lang="ar-AE" sz="39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د</a:t>
            </a:r>
            <a:r>
              <a:rPr lang="ar-AE" sz="39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 ))</a:t>
            </a:r>
            <a:endParaRPr lang="en-US" sz="39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9" name="AutoShape 2" descr="ÙØªÙØ¬Ø© Ø¨Ø­Ø« Ø§ÙØµÙØ± Ø¹Ù âªwhite paperclipart pngâ¬â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48951" y="1785772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904" y="2558367"/>
            <a:ext cx="963496" cy="96349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365" y="3075590"/>
            <a:ext cx="963496" cy="96349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464" y="3742147"/>
            <a:ext cx="963496" cy="96349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2965870" y="3670225"/>
            <a:ext cx="2917048" cy="291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03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5561</TotalTime>
  <Words>457</Words>
  <Application>Microsoft Office PowerPoint</Application>
  <PresentationFormat>شاشة عريضة</PresentationFormat>
  <Paragraphs>83</Paragraphs>
  <Slides>23</Slides>
  <Notes>15</Notes>
  <HiddenSlides>0</HiddenSlides>
  <MMClips>15</MMClips>
  <ScaleCrop>false</ScaleCrop>
  <HeadingPairs>
    <vt:vector size="6" baseType="variant">
      <vt:variant>
        <vt:lpstr>الخطوط المستخدمة</vt:lpstr>
      </vt:variant>
      <vt:variant>
        <vt:i4>7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23</vt:i4>
      </vt:variant>
    </vt:vector>
  </HeadingPairs>
  <TitlesOfParts>
    <vt:vector size="31" baseType="lpstr">
      <vt:lpstr>Adobe Arabic</vt:lpstr>
      <vt:lpstr>Arial</vt:lpstr>
      <vt:lpstr>Calibri</vt:lpstr>
      <vt:lpstr>Calibri Light</vt:lpstr>
      <vt:lpstr>Dubai</vt:lpstr>
      <vt:lpstr>Sakkal Majalla</vt:lpstr>
      <vt:lpstr>Times New Roman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faisal al yal yele</cp:lastModifiedBy>
  <cp:revision>164</cp:revision>
  <dcterms:created xsi:type="dcterms:W3CDTF">2019-08-30T13:43:06Z</dcterms:created>
  <dcterms:modified xsi:type="dcterms:W3CDTF">2021-10-19T11:41:51Z</dcterms:modified>
</cp:coreProperties>
</file>