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8" r:id="rId4"/>
  </p:sldMasterIdLst>
  <p:notesMasterIdLst>
    <p:notesMasterId r:id="rId26"/>
  </p:notesMasterIdLst>
  <p:sldIdLst>
    <p:sldId id="271" r:id="rId5"/>
    <p:sldId id="12088" r:id="rId6"/>
    <p:sldId id="274" r:id="rId7"/>
    <p:sldId id="1045" r:id="rId8"/>
    <p:sldId id="297" r:id="rId9"/>
    <p:sldId id="1309" r:id="rId10"/>
    <p:sldId id="1046" r:id="rId11"/>
    <p:sldId id="332" r:id="rId12"/>
    <p:sldId id="324" r:id="rId13"/>
    <p:sldId id="328" r:id="rId14"/>
    <p:sldId id="12089" r:id="rId15"/>
    <p:sldId id="315" r:id="rId16"/>
    <p:sldId id="316" r:id="rId17"/>
    <p:sldId id="1064" r:id="rId18"/>
    <p:sldId id="12090" r:id="rId19"/>
    <p:sldId id="1063" r:id="rId20"/>
    <p:sldId id="326" r:id="rId21"/>
    <p:sldId id="1065" r:id="rId22"/>
    <p:sldId id="323" r:id="rId23"/>
    <p:sldId id="488" r:id="rId24"/>
    <p:sldId id="329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67" autoAdjust="0"/>
    <p:restoredTop sz="94660"/>
  </p:normalViewPr>
  <p:slideViewPr>
    <p:cSldViewPr snapToGrid="0">
      <p:cViewPr varScale="1">
        <p:scale>
          <a:sx n="67" d="100"/>
          <a:sy n="67" d="100"/>
        </p:scale>
        <p:origin x="96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81A339B-6F44-4C52-AD5E-275C79CE302B}" type="doc">
      <dgm:prSet loTypeId="urn:microsoft.com/office/officeart/2008/layout/AccentedPicture" loCatId="picture" qsTypeId="urn:microsoft.com/office/officeart/2005/8/quickstyle/simple1" qsCatId="simple" csTypeId="urn:microsoft.com/office/officeart/2005/8/colors/accent1_2" csCatId="accent1" phldr="1"/>
      <dgm:spPr/>
    </dgm:pt>
    <dgm:pt modelId="{570924A1-6EA3-4849-ADD1-9B0641FD9DC3}" type="pres">
      <dgm:prSet presAssocID="{581A339B-6F44-4C52-AD5E-275C79CE302B}" presName="Name0" presStyleCnt="0">
        <dgm:presLayoutVars>
          <dgm:dir/>
        </dgm:presLayoutVars>
      </dgm:prSet>
      <dgm:spPr/>
    </dgm:pt>
    <dgm:pt modelId="{4CD969D1-7A86-4908-8C24-BE1531E38AA5}" type="pres">
      <dgm:prSet presAssocID="{581A339B-6F44-4C52-AD5E-275C79CE302B}" presName="maxNode" presStyleCnt="0"/>
      <dgm:spPr/>
    </dgm:pt>
    <dgm:pt modelId="{27A2BF2B-706C-4328-B43F-67C90633AB29}" type="pres">
      <dgm:prSet presAssocID="{581A339B-6F44-4C52-AD5E-275C79CE302B}" presName="Name33" presStyleCnt="0"/>
      <dgm:spPr/>
    </dgm:pt>
  </dgm:ptLst>
  <dgm:cxnLst>
    <dgm:cxn modelId="{F0DF6351-43E5-490E-98BD-6EA21E943BA6}" type="presOf" srcId="{581A339B-6F44-4C52-AD5E-275C79CE302B}" destId="{570924A1-6EA3-4849-ADD1-9B0641FD9DC3}" srcOrd="0" destOrd="0" presId="urn:microsoft.com/office/officeart/2008/layout/AccentedPicture"/>
    <dgm:cxn modelId="{D7E69D07-36B5-46FD-A4E4-ADA4CC877458}" type="presParOf" srcId="{570924A1-6EA3-4849-ADD1-9B0641FD9DC3}" destId="{4CD969D1-7A86-4908-8C24-BE1531E38AA5}" srcOrd="0" destOrd="0" presId="urn:microsoft.com/office/officeart/2008/layout/AccentedPicture"/>
    <dgm:cxn modelId="{621D6729-6648-4A96-A4AD-2A9827B8A88E}" type="presParOf" srcId="{4CD969D1-7A86-4908-8C24-BE1531E38AA5}" destId="{27A2BF2B-706C-4328-B43F-67C90633AB29}" srcOrd="0" destOrd="0" presId="urn:microsoft.com/office/officeart/2008/layout/AccentedPicture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ccentedPicture">
  <dgm:title val=""/>
  <dgm:desc val=""/>
  <dgm:catLst>
    <dgm:cat type="picture" pri="1000"/>
    <dgm:cat type="pictureconver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</dgm:varLst>
    <dgm:alg type="composite"/>
    <dgm:shape xmlns:r="http://schemas.openxmlformats.org/officeDocument/2006/relationships" r:blip="">
      <dgm:adjLst/>
    </dgm:shape>
    <dgm:choose name="Name1">
      <dgm:if name="Name2" axis="ch" ptType="node" func="cnt" op="lte" val="1">
        <dgm:constrLst>
          <dgm:constr type="h" for="ch" forName="picture_1" refType="h"/>
          <dgm:constr type="w" for="ch" forName="picture_1" refType="h" refFor="ch" refForName="picture_1" op="equ" fact="0.784"/>
          <dgm:constr type="l" for="ch" forName="picture_1"/>
          <dgm:constr type="t" for="ch" forName="picture_1"/>
          <dgm:constr type="w" for="ch" forName="text_1" refType="w" refFor="ch" refForName="picture_1" fact="0.77"/>
          <dgm:constr type="h" for="ch" forName="text_1" refType="h" refFor="ch" refForName="picture_1" fact="0.6"/>
          <dgm:constr type="l" for="ch" forName="text_1" refType="w" refFor="ch" refForName="picture_1" fact="0.04"/>
          <dgm:constr type="t" for="ch" forName="text_1" refType="h" refFor="ch" refForName="picture_1" fact="0.4"/>
        </dgm:constrLst>
      </dgm:if>
      <dgm:if name="Name3" axis="ch" ptType="node" func="cnt" op="lte" val="5">
        <dgm:choose name="Name4">
          <dgm:if name="Name5" func="var" arg="dir" op="equ" val="norm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l" for="ch" forName="picture_1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l" for="ch" forName="text_1" refType="w" refFor="ch" refForName="picture_1" fact="0.04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r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l" for="ch" forName="maxNode" refType="r" refFor="ch" refForName="picture_1"/>
              <dgm:constr type="lOff" for="ch" forName="maxNode" refType="h" refFor="des" refForName="pair" fact="0.5"/>
              <dgm:constr type="r" for="ch" forName="maxNode" refType="w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if>
          <dgm:else name="Name6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r" for="ch" forName="picture_1" refType="w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r" for="ch" forName="text_1" refType="w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l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r" for="ch" forName="maxNode" refType="l" refFor="ch" refForName="picture_1"/>
              <dgm:constr type="rOff" for="ch" forName="maxNode" refType="h" refFor="des" refForName="pair" fact="-0.5"/>
              <dgm:constr type="l" for="ch" forName="maxNode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else>
        </dgm:choose>
      </dgm:if>
      <dgm:else name="Name7">
        <dgm:choose name="Name8">
          <dgm:if name="Name9" func="var" arg="dir" op="equ" val="norm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l" for="ch" forName="picture_1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l" for="ch" forName="text_1" refType="w" refFor="ch" refForName="picture_1" fact="0.04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r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l" for="ch" forName="maxNode" refType="r" refFor="ch" refForName="picture_1"/>
              <dgm:constr type="lOff" for="ch" forName="maxNode" refType="h" refFor="des" refForName="pair" fact="0.5"/>
              <dgm:constr type="r" for="ch" forName="maxNode" refType="w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if>
          <dgm:else name="Name10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r" for="ch" forName="picture_1" refType="w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r" for="ch" forName="text_1" refType="w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l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r" for="ch" forName="maxNode" refType="l" refFor="ch" refForName="picture_1"/>
              <dgm:constr type="rOff" for="ch" forName="maxNode" refType="h" refFor="des" refForName="pair" fact="-0.5"/>
              <dgm:constr type="l" for="ch" forName="maxNode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else>
        </dgm:choose>
      </dgm:else>
    </dgm:choose>
    <dgm:forEach name="Name11" axis="ch" ptType="sibTrans" hideLastTrans="0" cnt="1">
      <dgm:layoutNode name="picture_1" styleLbl="bgImgPlace1">
        <dgm:alg type="sp"/>
        <dgm:shape xmlns:r="http://schemas.openxmlformats.org/officeDocument/2006/relationships" type="roundRect" r:blip="" blipPhldr="1">
          <dgm:adjLst/>
        </dgm:shape>
        <dgm:presOf axis="self"/>
      </dgm:layoutNode>
    </dgm:forEach>
    <dgm:forEach name="Name12" axis="ch" ptType="node" cnt="1">
      <dgm:layoutNode name="text_1" styleLbl="node1">
        <dgm:varLst>
          <dgm:bulletEnabled val="1"/>
        </dgm:varLst>
        <dgm:choose name="Name13">
          <dgm:if name="Name14" func="var" arg="dir" op="equ" val="norm">
            <dgm:alg type="tx">
              <dgm:param type="txAnchorVert" val="b"/>
              <dgm:param type="parTxLTRAlign" val="l"/>
              <dgm:param type="shpTxLTRAlignCh" val="l"/>
              <dgm:param type="parTxRTLAlign" val="l"/>
              <dgm:param type="shpTxRTLAlignCh" val="l"/>
            </dgm:alg>
          </dgm:if>
          <dgm:else name="Name15">
            <dgm:alg type="tx">
              <dgm:param type="txAnchorVert" val="b"/>
              <dgm:param type="parTxLTRAlign" val="r"/>
              <dgm:param type="shpTxLTRAlignCh" val="r"/>
              <dgm:param type="parTxRTLAlign" val="r"/>
              <dgm:param type="shpTxRTLAlignCh" val="r"/>
            </dgm:alg>
          </dgm:else>
        </dgm:choose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primFontSz" val="65"/>
          <dgm:constr type="lMarg" refType="primFontSz" fact="0.2"/>
          <dgm:constr type="rMarg" refType="primFontSz" fact="0.2"/>
          <dgm:constr type="tMarg" refType="primFontSz" fact="0.2"/>
          <dgm:constr type="bMarg" refType="primFontSz" fact="0.2"/>
        </dgm:constrLst>
        <dgm:ruleLst>
          <dgm:rule type="primFontSz" val="5" fact="NaN" max="NaN"/>
        </dgm:ruleLst>
      </dgm:layoutNode>
    </dgm:forEach>
    <dgm:choose name="Name16">
      <dgm:if name="Name17" axis="ch" ptType="node" func="cnt" op="gte" val="2">
        <dgm:layoutNode name="linV">
          <dgm:choose name="Name18">
            <dgm:if name="Name19" func="var" arg="dir" op="equ" val="norm">
              <dgm:alg type="lin">
                <dgm:param type="linDir" val="fromT"/>
                <dgm:param type="vertAlign" val="t"/>
                <dgm:param type="fallback" val="1D"/>
                <dgm:param type="horzAlign" val="l"/>
                <dgm:param type="nodeHorzAlign" val="l"/>
              </dgm:alg>
            </dgm:if>
            <dgm:else name="Name20">
              <dgm:alg type="lin">
                <dgm:param type="linDir" val="fromT"/>
                <dgm:param type="vertAlign" val="t"/>
                <dgm:param type="fallback" val="1D"/>
                <dgm:param type="horzAlign" val="r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constrLst>
            <dgm:constr type="w" for="ch" forName="spaceV" val="1"/>
            <dgm:constr type="w" for="ch" forName="pair" refType="w" op="equ"/>
            <dgm:constr type="w" for="des" forName="desText" op="equ"/>
            <dgm:constr type="primFontSz" for="des" forName="desText" op="equ" val="65"/>
          </dgm:constrLst>
          <dgm:forEach name="Name21" axis="ch" ptType="node" st="2">
            <dgm:layoutNode name="pair">
              <dgm:alg type="composite"/>
              <dgm:shape xmlns:r="http://schemas.openxmlformats.org/officeDocument/2006/relationships" r:blip="">
                <dgm:adjLst/>
              </dgm:shape>
              <dgm:choose name="Name22">
                <dgm:if name="Name23" func="var" arg="dir" op="equ" val="norm">
                  <dgm:constrLst>
                    <dgm:constr type="userC"/>
                    <dgm:constr type="l" for="ch" forName="spaceH"/>
                    <dgm:constr type="r" for="ch" forName="spaceH" refType="userC"/>
                    <dgm:constr type="ctrY" for="ch" forName="spaceH" refType="w" fact="0.5"/>
                    <dgm:constr type="h" for="ch" forName="spaceH" val="1"/>
                    <dgm:constr type="w" for="ch" forName="desPictures" refType="h"/>
                    <dgm:constr type="h" for="ch" forName="desPictures" refType="w" refFor="ch" refForName="desPictures" op="equ"/>
                    <dgm:constr type="ctrX" for="ch" forName="desPictures" refType="userC"/>
                    <dgm:constr type="ctrY" for="ch" forName="desPictures" refType="w" fact="0.5"/>
                    <dgm:constr type="l" for="ch" forName="desTextWrapper" refType="r" refFor="ch" refForName="desPictures"/>
                    <dgm:constr type="ctrY" for="ch" forName="desTextWrapper" refType="w" fact="0.5"/>
                    <dgm:constr type="h" for="ch" forName="desTextWrapper" refType="h"/>
                    <dgm:constr type="h" for="des" forName="desText" refType="h"/>
                  </dgm:constrLst>
                </dgm:if>
                <dgm:else name="Name24">
                  <dgm:constrLst>
                    <dgm:constr type="userC"/>
                    <dgm:constr type="r" for="ch" forName="spaceH" refType="w"/>
                    <dgm:constr type="l" for="ch" forName="spaceH" refType="userC"/>
                    <dgm:constr type="ctrY" for="ch" forName="spaceH" refType="w" fact="0.5"/>
                    <dgm:constr type="h" for="ch" forName="spaceH" val="1"/>
                    <dgm:constr type="w" for="ch" forName="desPictures" refType="h"/>
                    <dgm:constr type="h" for="ch" forName="desPictures" refType="w" refFor="ch" refForName="desPictures" op="equ"/>
                    <dgm:constr type="ctrX" for="ch" forName="desPictures" refType="userC"/>
                    <dgm:constr type="ctrY" for="ch" forName="desPictures" refType="w" fact="0.5"/>
                    <dgm:constr type="r" for="ch" forName="desTextWrapper" refType="l" refFor="ch" refForName="desPictures"/>
                    <dgm:constr type="ctrY" for="ch" forName="desTextWrapper" refType="w" fact="0.5"/>
                    <dgm:constr type="h" for="ch" forName="desTextWrapper" refType="h"/>
                    <dgm:constr type="h" for="des" forName="desText" refType="h"/>
                  </dgm:constrLst>
                </dgm:else>
              </dgm:choose>
              <dgm:layoutNode name="spaceH">
                <dgm:alg type="sp"/>
                <dgm:shape xmlns:r="http://schemas.openxmlformats.org/officeDocument/2006/relationships" type="rect" r:blip="" hideGeom="1">
                  <dgm:adjLst/>
                </dgm:shape>
                <dgm:presOf/>
              </dgm:layoutNode>
              <dgm:layoutNode name="desPictures" styleLbl="alignImgPlace1">
                <dgm:alg type="sp"/>
                <dgm:shape xmlns:r="http://schemas.openxmlformats.org/officeDocument/2006/relationships" type="ellipse" r:blip="" blipPhldr="1">
                  <dgm:adjLst/>
                </dgm:shape>
                <dgm:presOf/>
              </dgm:layoutNode>
              <dgm:layoutNode name="desTextWrapper">
                <dgm:choose name="Name25">
                  <dgm:if name="Name26" func="var" arg="dir" op="equ" val="norm">
                    <dgm:alg type="lin">
                      <dgm:param type="horzAlign" val="l"/>
                    </dgm:alg>
                  </dgm:if>
                  <dgm:else name="Name27">
                    <dgm:alg type="lin">
                      <dgm:param type="horzAlign" val="r"/>
                    </dgm:alg>
                  </dgm:else>
                </dgm:choose>
                <dgm:layoutNode name="desText" styleLbl="revTx">
                  <dgm:varLst>
                    <dgm:bulletEnabled val="1"/>
                  </dgm:varLst>
                  <dgm:choose name="Name28">
                    <dgm:if name="Name29" func="var" arg="dir" op="equ" val="norm">
                      <dgm:alg type="tx">
                        <dgm:param type="parTxLTRAlign" val="l"/>
                        <dgm:param type="shpTxLTRAlignCh" val="l"/>
                        <dgm:param type="parTxRTLAlign" val="r"/>
                        <dgm:param type="shpTxRTLAlignCh" val="r"/>
                      </dgm:alg>
                    </dgm:if>
                    <dgm:else name="Name30">
                      <dgm:alg type="tx">
                        <dgm:param type="parTxLTRAlign" val="r"/>
                        <dgm:param type="shpTxLTRAlignCh" val="r"/>
                        <dgm:param type="parTxRTLAlign" val="r"/>
                        <dgm:param type="shpTxRTLAlignCh" val="r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onstrLst>
                    <dgm:constr type="userW"/>
                    <dgm:constr type="w" refType="userW" fact="0.1"/>
                    <dgm:constr type="lMarg" refType="primFontSz" fact="0.2"/>
                    <dgm:constr type="rMarg" refType="primFontSz" fact="0.2"/>
                    <dgm:constr type="tMarg" refType="primFontSz" fact="0.1"/>
                    <dgm:constr type="bMarg" refType="primFontSz" fact="0.1"/>
                  </dgm:constrLst>
                  <dgm:ruleLst>
                    <dgm:rule type="w" val="NaN" fact="1" max="NaN"/>
                    <dgm:rule type="primFontSz" val="5" fact="NaN" max="NaN"/>
                  </dgm:ruleLst>
                </dgm:layoutNode>
              </dgm:layoutNode>
            </dgm:layoutNode>
            <dgm:forEach name="Name31" axis="followSib" ptType="sibTrans" cnt="1">
              <dgm:layoutNode name="spaceV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forEach>
          </dgm:forEach>
        </dgm:layoutNode>
      </dgm:if>
      <dgm:else name="Name32"/>
    </dgm:choose>
    <dgm:layoutNode name="maxNode">
      <dgm:alg type="lin"/>
      <dgm:shape xmlns:r="http://schemas.openxmlformats.org/officeDocument/2006/relationships" r:blip="">
        <dgm:adjLst/>
      </dgm:shape>
      <dgm:presOf/>
      <dgm:constrLst>
        <dgm:constr type="w" for="ch"/>
        <dgm:constr type="h" for="ch"/>
      </dgm:constrLst>
      <dgm:layoutNode name="Name33">
        <dgm:alg type="sp"/>
        <dgm:shape xmlns:r="http://schemas.openxmlformats.org/officeDocument/2006/relationships" r:blip="">
          <dgm:adjLst/>
        </dgm:shape>
        <dgm:presOf/>
      </dgm:layoutNode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711CBC-F564-4A43-9F7C-634DF2E7E22D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EE9C3F-D300-4865-942B-97A9A18D8A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7617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3" name="Google Shape;1133;p47:notes"/>
          <p:cNvSpPr txBox="1">
            <a:spLocks noGrp="1"/>
          </p:cNvSpPr>
          <p:nvPr>
            <p:ph type="body" idx="1"/>
          </p:nvPr>
        </p:nvSpPr>
        <p:spPr>
          <a:xfrm>
            <a:off x="914400" y="3257551"/>
            <a:ext cx="7315200" cy="308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4" name="Google Shape;1134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729813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EE9C3F-D300-4865-942B-97A9A18D8AF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3810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9387277b06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4" name="Google Shape;364;g9387277b06_0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785194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26499">
              <a:defRPr/>
            </a:pPr>
            <a:fld id="{85877303-708D-45B6-B883-350DEE2C9094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 defTabSz="326499">
                <a:defRPr/>
              </a:pPr>
              <a:t>10/25/2021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26499">
              <a:defRPr/>
            </a:pPr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26499">
              <a:defRPr/>
            </a:pPr>
            <a:fld id="{E5EA9C6D-56BC-4B25-883B-2DFD45667C34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 defTabSz="326499">
                <a:defRPr/>
              </a:pPr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8587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98">
              <a:defRPr/>
            </a:pPr>
            <a:fld id="{85877303-708D-45B6-B883-350DEE2C9094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 defTabSz="914198">
                <a:defRPr/>
              </a:pPr>
              <a:t>10/25/2021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98">
              <a:defRPr/>
            </a:pPr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98">
              <a:defRPr/>
            </a:pPr>
            <a:fld id="{E5EA9C6D-56BC-4B25-883B-2DFD45667C34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 defTabSz="914198">
                <a:defRPr/>
              </a:pPr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46173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98">
              <a:defRPr/>
            </a:pPr>
            <a:fld id="{85877303-708D-45B6-B883-350DEE2C9094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 defTabSz="914198">
                <a:defRPr/>
              </a:pPr>
              <a:t>10/25/2021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98">
              <a:defRPr/>
            </a:pPr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98">
              <a:defRPr/>
            </a:pPr>
            <a:fld id="{E5EA9C6D-56BC-4B25-883B-2DFD45667C34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 defTabSz="914198">
                <a:defRPr/>
              </a:pPr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45959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98">
              <a:defRPr/>
            </a:pPr>
            <a:fld id="{85877303-708D-45B6-B883-350DEE2C9094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 defTabSz="914198">
                <a:defRPr/>
              </a:pPr>
              <a:t>10/25/2021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98">
              <a:defRPr/>
            </a:pPr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98">
              <a:defRPr/>
            </a:pPr>
            <a:fld id="{E5EA9C6D-56BC-4B25-883B-2DFD45667C34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 defTabSz="914198">
                <a:defRPr/>
              </a:pPr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774419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98">
              <a:defRPr/>
            </a:pPr>
            <a:fld id="{85877303-708D-45B6-B883-350DEE2C9094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 defTabSz="914198">
                <a:defRPr/>
              </a:pPr>
              <a:t>10/25/2021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98">
              <a:defRPr/>
            </a:pPr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98">
              <a:defRPr/>
            </a:pPr>
            <a:fld id="{E5EA9C6D-56BC-4B25-883B-2DFD45667C34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 defTabSz="914198">
                <a:defRPr/>
              </a:pPr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1562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98">
              <a:defRPr/>
            </a:pPr>
            <a:fld id="{85877303-708D-45B6-B883-350DEE2C9094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 defTabSz="914198">
                <a:defRPr/>
              </a:pPr>
              <a:t>10/25/2021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98">
              <a:defRPr/>
            </a:pPr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98">
              <a:defRPr/>
            </a:pPr>
            <a:fld id="{E5EA9C6D-56BC-4B25-883B-2DFD45667C34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 defTabSz="914198">
                <a:defRPr/>
              </a:pPr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91296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98">
              <a:defRPr/>
            </a:pPr>
            <a:fld id="{85877303-708D-45B6-B883-350DEE2C9094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 defTabSz="914198">
                <a:defRPr/>
              </a:pPr>
              <a:t>10/25/2021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98">
              <a:defRPr/>
            </a:pPr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98">
              <a:defRPr/>
            </a:pPr>
            <a:fld id="{E5EA9C6D-56BC-4B25-883B-2DFD45667C34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 defTabSz="914198">
                <a:defRPr/>
              </a:pPr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843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98">
              <a:defRPr/>
            </a:pPr>
            <a:fld id="{85877303-708D-45B6-B883-350DEE2C9094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 defTabSz="914198">
                <a:defRPr/>
              </a:pPr>
              <a:t>10/25/2021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98">
              <a:defRPr/>
            </a:pPr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98">
              <a:defRPr/>
            </a:pPr>
            <a:fld id="{E5EA9C6D-56BC-4B25-883B-2DFD45667C34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 defTabSz="914198">
                <a:defRPr/>
              </a:pPr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2587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98">
              <a:defRPr/>
            </a:pPr>
            <a:fld id="{85877303-708D-45B6-B883-350DEE2C9094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 defTabSz="914198">
                <a:defRPr/>
              </a:pPr>
              <a:t>10/25/2021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98">
              <a:defRPr/>
            </a:pPr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98">
              <a:defRPr/>
            </a:pPr>
            <a:fld id="{E5EA9C6D-56BC-4B25-883B-2DFD45667C34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 defTabSz="914198">
                <a:defRPr/>
              </a:pPr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78859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26499">
              <a:defRPr/>
            </a:pPr>
            <a:fld id="{85877303-708D-45B6-B883-350DEE2C9094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 defTabSz="326499">
                <a:defRPr/>
              </a:pPr>
              <a:t>10/25/2021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26499">
              <a:defRPr/>
            </a:pPr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26499">
              <a:defRPr/>
            </a:pPr>
            <a:fld id="{E5EA9C6D-56BC-4B25-883B-2DFD45667C34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 defTabSz="326499">
                <a:defRPr/>
              </a:pPr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93319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0340460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98">
              <a:defRPr/>
            </a:pPr>
            <a:fld id="{85877303-708D-45B6-B883-350DEE2C9094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 defTabSz="914198">
                <a:defRPr/>
              </a:pPr>
              <a:t>10/25/2021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98">
              <a:defRPr/>
            </a:pPr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98">
              <a:defRPr/>
            </a:pPr>
            <a:fld id="{E5EA9C6D-56BC-4B25-883B-2DFD45667C34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 defTabSz="914198">
                <a:defRPr/>
              </a:pPr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2831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26499">
              <a:defRPr/>
            </a:pPr>
            <a:fld id="{85877303-708D-45B6-B883-350DEE2C9094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 defTabSz="326499">
                <a:defRPr/>
              </a:pPr>
              <a:t>10/25/2021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26499">
              <a:defRPr/>
            </a:pPr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26499">
              <a:defRPr/>
            </a:pPr>
            <a:fld id="{E5EA9C6D-56BC-4B25-883B-2DFD45667C34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 defTabSz="326499">
                <a:defRPr/>
              </a:pPr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01928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98">
              <a:defRPr/>
            </a:pPr>
            <a:fld id="{85877303-708D-45B6-B883-350DEE2C9094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 defTabSz="914198">
                <a:defRPr/>
              </a:pPr>
              <a:t>10/25/2021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98">
              <a:defRPr/>
            </a:pPr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98">
              <a:defRPr/>
            </a:pPr>
            <a:fld id="{E5EA9C6D-56BC-4B25-883B-2DFD45667C34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 defTabSz="914198">
                <a:defRPr/>
              </a:pPr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36605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98">
              <a:defRPr/>
            </a:pPr>
            <a:fld id="{85877303-708D-45B6-B883-350DEE2C9094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 defTabSz="914198">
                <a:defRPr/>
              </a:pPr>
              <a:t>10/25/2021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98">
              <a:defRPr/>
            </a:pPr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98">
              <a:defRPr/>
            </a:pPr>
            <a:fld id="{E5EA9C6D-56BC-4B25-883B-2DFD45667C34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 defTabSz="914198">
                <a:defRPr/>
              </a:pPr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65572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26499">
              <a:defRPr/>
            </a:pPr>
            <a:fld id="{85877303-708D-45B6-B883-350DEE2C9094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 defTabSz="326499">
                <a:defRPr/>
              </a:pPr>
              <a:t>10/25/2021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26499">
              <a:defRPr/>
            </a:pPr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26499">
              <a:defRPr/>
            </a:pPr>
            <a:fld id="{E5EA9C6D-56BC-4B25-883B-2DFD45667C34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 defTabSz="326499">
                <a:defRPr/>
              </a:pPr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80412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26499">
              <a:defRPr/>
            </a:pPr>
            <a:fld id="{85877303-708D-45B6-B883-350DEE2C9094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 defTabSz="326499">
                <a:defRPr/>
              </a:pPr>
              <a:t>10/25/2021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26499">
              <a:defRPr/>
            </a:pPr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26499">
              <a:defRPr/>
            </a:pPr>
            <a:fld id="{E5EA9C6D-56BC-4B25-883B-2DFD45667C34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 defTabSz="326499">
                <a:defRPr/>
              </a:pPr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23130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98">
              <a:defRPr/>
            </a:pPr>
            <a:fld id="{85877303-708D-45B6-B883-350DEE2C9094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 defTabSz="914198">
                <a:defRPr/>
              </a:pPr>
              <a:t>10/25/2021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98">
              <a:defRPr/>
            </a:pPr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98">
              <a:defRPr/>
            </a:pPr>
            <a:fld id="{E5EA9C6D-56BC-4B25-883B-2DFD45667C34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 defTabSz="914198">
                <a:defRPr/>
              </a:pPr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0214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26499">
              <a:defRPr/>
            </a:pPr>
            <a:fld id="{85877303-708D-45B6-B883-350DEE2C9094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 defTabSz="326499">
                <a:defRPr/>
              </a:pPr>
              <a:t>10/25/2021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26499">
              <a:defRPr/>
            </a:pPr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26499">
              <a:defRPr/>
            </a:pPr>
            <a:fld id="{E5EA9C6D-56BC-4B25-883B-2DFD45667C34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 defTabSz="326499">
                <a:defRPr/>
              </a:pPr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06302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1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defTabSz="914198">
              <a:defRPr/>
            </a:pPr>
            <a:fld id="{85877303-708D-45B6-B883-350DEE2C9094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 defTabSz="914198">
                <a:defRPr/>
              </a:pPr>
              <a:t>10/25/2021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defTabSz="914198">
              <a:defRPr/>
            </a:pPr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defTabSz="914198">
              <a:defRPr/>
            </a:pPr>
            <a:fld id="{E5EA9C6D-56BC-4B25-883B-2DFD45667C34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 defTabSz="914198">
                <a:defRPr/>
              </a:pPr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618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  <p:sldLayoutId id="2147483751" r:id="rId13"/>
    <p:sldLayoutId id="2147483752" r:id="rId14"/>
    <p:sldLayoutId id="2147483753" r:id="rId15"/>
    <p:sldLayoutId id="2147483754" r:id="rId16"/>
    <p:sldLayoutId id="2147483755" r:id="rId17"/>
    <p:sldLayoutId id="2147483757" r:id="rId18"/>
    <p:sldLayoutId id="2147483758" r:id="rId19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jpg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10" Type="http://schemas.openxmlformats.org/officeDocument/2006/relationships/image" Target="../media/image10.jpeg"/><Relationship Id="rId4" Type="http://schemas.openxmlformats.org/officeDocument/2006/relationships/image" Target="../media/image5.gif"/><Relationship Id="rId9" Type="http://schemas.openxmlformats.org/officeDocument/2006/relationships/image" Target="../media/image9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55.jpg"/><Relationship Id="rId7" Type="http://schemas.openxmlformats.org/officeDocument/2006/relationships/diagramColors" Target="../diagrams/colors1.xml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5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62.png"/><Relationship Id="rId4" Type="http://schemas.openxmlformats.org/officeDocument/2006/relationships/image" Target="../media/image6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12" Type="http://schemas.openxmlformats.org/officeDocument/2006/relationships/image" Target="../media/image18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3.gif"/><Relationship Id="rId11" Type="http://schemas.openxmlformats.org/officeDocument/2006/relationships/image" Target="../media/image17.png"/><Relationship Id="rId5" Type="http://schemas.openxmlformats.org/officeDocument/2006/relationships/image" Target="../media/image12.png"/><Relationship Id="rId10" Type="http://schemas.openxmlformats.org/officeDocument/2006/relationships/image" Target="../media/image16.png"/><Relationship Id="rId4" Type="http://schemas.openxmlformats.org/officeDocument/2006/relationships/image" Target="../media/image11.png"/><Relationship Id="rId9" Type="http://schemas.openxmlformats.org/officeDocument/2006/relationships/image" Target="../media/image15.png"/><Relationship Id="rId14" Type="http://schemas.microsoft.com/office/2007/relationships/hdphoto" Target="../media/hdphoto3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6.png"/><Relationship Id="rId5" Type="http://schemas.microsoft.com/office/2007/relationships/hdphoto" Target="../media/hdphoto5.wdp"/><Relationship Id="rId4" Type="http://schemas.openxmlformats.org/officeDocument/2006/relationships/image" Target="../media/image65.png"/><Relationship Id="rId9" Type="http://schemas.microsoft.com/office/2007/relationships/hdphoto" Target="../media/hdphoto7.wdp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6.jpe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audio" Target="../media/audio1.wav"/><Relationship Id="rId9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8.png"/><Relationship Id="rId4" Type="http://schemas.openxmlformats.org/officeDocument/2006/relationships/image" Target="../media/image29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2.png"/><Relationship Id="rId5" Type="http://schemas.openxmlformats.org/officeDocument/2006/relationships/image" Target="../media/image28.pn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17" Type="http://schemas.openxmlformats.org/officeDocument/2006/relationships/image" Target="../media/image47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46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5" Type="http://schemas.openxmlformats.org/officeDocument/2006/relationships/image" Target="../media/image45.png"/><Relationship Id="rId10" Type="http://schemas.openxmlformats.org/officeDocument/2006/relationships/image" Target="../media/image40.png"/><Relationship Id="rId4" Type="http://schemas.openxmlformats.org/officeDocument/2006/relationships/image" Target="../media/image34.jpg"/><Relationship Id="rId9" Type="http://schemas.openxmlformats.org/officeDocument/2006/relationships/image" Target="../media/image39.png"/><Relationship Id="rId14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bench&#10;&#10;Description automatically generated">
            <a:extLst>
              <a:ext uri="{FF2B5EF4-FFF2-40B4-BE49-F238E27FC236}">
                <a16:creationId xmlns:a16="http://schemas.microsoft.com/office/drawing/2014/main" id="{4F9C4959-7861-4349-8A72-FDE85BE692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05729" y="-1204272"/>
            <a:ext cx="6858000" cy="9266543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50B34C5-3FCA-4D2B-9567-9C0C1E13E70F}"/>
              </a:ext>
            </a:extLst>
          </p:cNvPr>
          <p:cNvSpPr/>
          <p:nvPr/>
        </p:nvSpPr>
        <p:spPr>
          <a:xfrm>
            <a:off x="3337136" y="1881809"/>
            <a:ext cx="4987990" cy="3560324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298" tIns="32649" rIns="65298" bIns="32649" rtlCol="0" anchor="ctr"/>
          <a:lstStyle/>
          <a:p>
            <a:pPr algn="ctr" defTabSz="326499">
              <a:defRPr/>
            </a:pPr>
            <a:endParaRPr lang="en-US" sz="1286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Google Shape;1704;p96"/>
          <p:cNvSpPr/>
          <p:nvPr/>
        </p:nvSpPr>
        <p:spPr>
          <a:xfrm>
            <a:off x="3286580" y="5475971"/>
            <a:ext cx="1127954" cy="438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2" tIns="34267" rIns="68552" bIns="34267" anchor="t" anchorCtr="0">
            <a:noAutofit/>
          </a:bodyPr>
          <a:lstStyle/>
          <a:p>
            <a:pPr algn="ctr" defTabSz="326499">
              <a:defRPr/>
            </a:pPr>
            <a:endParaRPr sz="3000" b="1" dirty="0">
              <a:solidFill>
                <a:prstClr val="white"/>
              </a:solidFill>
              <a:latin typeface="Traditional Arabic" pitchFamily="18" charset="-78"/>
              <a:ea typeface="Arabic Typesetting"/>
              <a:cs typeface="Traditional Arabic" pitchFamily="18" charset="-78"/>
              <a:sym typeface="Arabic Typesetting"/>
            </a:endParaRPr>
          </a:p>
        </p:txBody>
      </p:sp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154BC103-88FF-4B4D-AE8B-E888956C33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457" y="1048764"/>
            <a:ext cx="3160744" cy="3045181"/>
          </a:xfrm>
          <a:prstGeom prst="rect">
            <a:avLst/>
          </a:prstGeom>
        </p:spPr>
      </p:pic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E7756AC2-89A0-49A5-AD3E-A3CAE8B9D8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84" b="89827" l="9752" r="89894">
                        <a14:foregroundMark x1="54787" y1="9942" x2="47340" y2="6127"/>
                        <a14:foregroundMark x1="56738" y1="3584" x2="56738" y2="3584"/>
                        <a14:foregroundMark x1="79255" y1="24855" x2="79255" y2="24855"/>
                        <a14:foregroundMark x1="25355" y1="38150" x2="25355" y2="38150"/>
                        <a14:foregroundMark x1="14007" y1="32486" x2="14007" y2="32486"/>
                        <a14:foregroundMark x1="14007" y1="32486" x2="14007" y2="32486"/>
                        <a14:foregroundMark x1="22340" y1="34566" x2="22340" y2="34566"/>
                        <a14:foregroundMark x1="27837" y1="33757" x2="27837" y2="33757"/>
                        <a14:foregroundMark x1="21631" y1="31098" x2="21631" y2="31098"/>
                        <a14:foregroundMark x1="13121" y1="32370" x2="13121" y2="32370"/>
                        <a14:foregroundMark x1="47340" y1="39884" x2="46986" y2="40694"/>
                        <a14:foregroundMark x1="88652" y1="81734" x2="89539" y2="80925"/>
                        <a14:foregroundMark x1="21986" y1="83121" x2="14716" y2="81272"/>
                        <a14:foregroundMark x1="14716" y1="81272" x2="14007" y2="83931"/>
                        <a14:foregroundMark x1="19858" y1="87746" x2="19858" y2="87746"/>
                        <a14:foregroundMark x1="41135" y1="22775" x2="41135" y2="22775"/>
                        <a14:foregroundMark x1="43440" y1="58728" x2="41844" y2="56994"/>
                        <a14:backgroundMark x1="35106" y1="85665" x2="24113" y2="70405"/>
                        <a14:backgroundMark x1="24113" y1="70405" x2="25177" y2="64855"/>
                        <a14:backgroundMark x1="25177" y1="64855" x2="36879" y2="46358"/>
                        <a14:backgroundMark x1="36879" y1="46358" x2="38121" y2="40809"/>
                        <a14:backgroundMark x1="38121" y1="40809" x2="34220" y2="24971"/>
                        <a14:backgroundMark x1="34220" y1="24971" x2="30496" y2="21272"/>
                        <a14:backgroundMark x1="32092" y1="32139" x2="32979" y2="38150"/>
                        <a14:backgroundMark x1="32979" y1="38150" x2="31028" y2="43353"/>
                        <a14:backgroundMark x1="31028" y1="43353" x2="23404" y2="45202"/>
                        <a14:backgroundMark x1="23404" y1="45202" x2="15780" y2="45780"/>
                        <a14:backgroundMark x1="15780" y1="45780" x2="15603" y2="45780"/>
                        <a14:backgroundMark x1="24823" y1="59769" x2="32270" y2="67630"/>
                        <a14:backgroundMark x1="31383" y1="77919" x2="30142" y2="86127"/>
                        <a14:backgroundMark x1="67376" y1="86936" x2="69681" y2="76532"/>
                        <a14:backgroundMark x1="69681" y1="76532" x2="65426" y2="72023"/>
                        <a14:backgroundMark x1="65426" y1="72023" x2="67021" y2="60809"/>
                        <a14:backgroundMark x1="67021" y1="60809" x2="71099" y2="51792"/>
                        <a14:backgroundMark x1="71099" y1="51792" x2="69858" y2="45896"/>
                        <a14:backgroundMark x1="69858" y1="45896" x2="72872" y2="36994"/>
                        <a14:backgroundMark x1="72872" y1="36994" x2="67908" y2="24855"/>
                        <a14:backgroundMark x1="67908" y1="24855" x2="68617" y2="172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130" y="-1"/>
            <a:ext cx="4002461" cy="7522944"/>
          </a:xfrm>
          <a:prstGeom prst="rect">
            <a:avLst/>
          </a:prstGeom>
        </p:spPr>
      </p:pic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BCF56E76-969C-4DCB-9992-AE690FCAF3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7433599"/>
              </p:ext>
            </p:extLst>
          </p:nvPr>
        </p:nvGraphicFramePr>
        <p:xfrm>
          <a:off x="85606" y="36400"/>
          <a:ext cx="1254580" cy="682160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254580">
                  <a:extLst>
                    <a:ext uri="{9D8B030D-6E8A-4147-A177-3AD203B41FA5}">
                      <a16:colId xmlns:a16="http://schemas.microsoft.com/office/drawing/2014/main" val="2256604060"/>
                    </a:ext>
                  </a:extLst>
                </a:gridCol>
              </a:tblGrid>
              <a:tr h="476779">
                <a:tc>
                  <a:txBody>
                    <a:bodyPr/>
                    <a:lstStyle/>
                    <a:p>
                      <a:pPr algn="ctr"/>
                      <a:r>
                        <a:rPr lang="ar-BH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خريطة الحصة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8538213"/>
                  </a:ext>
                </a:extLst>
              </a:tr>
              <a:tr h="476779">
                <a:tc>
                  <a:txBody>
                    <a:bodyPr/>
                    <a:lstStyle/>
                    <a:p>
                      <a:pPr algn="ctr"/>
                      <a:r>
                        <a:rPr lang="ar-BH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الترحيب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532707"/>
                  </a:ext>
                </a:extLst>
              </a:tr>
              <a:tr h="843531">
                <a:tc>
                  <a:txBody>
                    <a:bodyPr/>
                    <a:lstStyle/>
                    <a:p>
                      <a:pPr algn="ctr"/>
                      <a:r>
                        <a:rPr lang="ar-BH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التاريخ + القوانين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4649011"/>
                  </a:ext>
                </a:extLst>
              </a:tr>
              <a:tr h="476779">
                <a:tc>
                  <a:txBody>
                    <a:bodyPr/>
                    <a:lstStyle/>
                    <a:p>
                      <a:pPr algn="ctr"/>
                      <a:r>
                        <a:rPr lang="ar-BH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الروتين اليومي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8438483"/>
                  </a:ext>
                </a:extLst>
              </a:tr>
              <a:tr h="843531">
                <a:tc>
                  <a:txBody>
                    <a:bodyPr/>
                    <a:lstStyle/>
                    <a:p>
                      <a:pPr algn="ctr"/>
                      <a:r>
                        <a:rPr lang="ar-BH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العنوان + الأهداف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9597559"/>
                  </a:ext>
                </a:extLst>
              </a:tr>
              <a:tr h="476779">
                <a:tc>
                  <a:txBody>
                    <a:bodyPr/>
                    <a:lstStyle/>
                    <a:p>
                      <a:pPr algn="ctr"/>
                      <a:r>
                        <a:rPr lang="ar-BH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التهيئة الحافزة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9312131"/>
                  </a:ext>
                </a:extLst>
              </a:tr>
              <a:tr h="476779">
                <a:tc>
                  <a:txBody>
                    <a:bodyPr/>
                    <a:lstStyle/>
                    <a:p>
                      <a:pPr algn="ctr"/>
                      <a:r>
                        <a:rPr lang="ar-BH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عرض الدرس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5844102"/>
                  </a:ext>
                </a:extLst>
              </a:tr>
              <a:tr h="476779">
                <a:tc>
                  <a:txBody>
                    <a:bodyPr/>
                    <a:lstStyle/>
                    <a:p>
                      <a:pPr algn="ctr"/>
                      <a:r>
                        <a:rPr lang="ar-BH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الأنشطة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7019646"/>
                  </a:ext>
                </a:extLst>
              </a:tr>
              <a:tr h="476779">
                <a:tc>
                  <a:txBody>
                    <a:bodyPr/>
                    <a:lstStyle/>
                    <a:p>
                      <a:pPr algn="ctr"/>
                      <a:r>
                        <a:rPr lang="ar-BH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الألعاب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6744071"/>
                  </a:ext>
                </a:extLst>
              </a:tr>
              <a:tr h="843531">
                <a:tc>
                  <a:txBody>
                    <a:bodyPr/>
                    <a:lstStyle/>
                    <a:p>
                      <a:pPr algn="ctr"/>
                      <a:r>
                        <a:rPr lang="ar-BH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التغذية الراجعة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3736427"/>
                  </a:ext>
                </a:extLst>
              </a:tr>
              <a:tr h="476779">
                <a:tc>
                  <a:txBody>
                    <a:bodyPr/>
                    <a:lstStyle/>
                    <a:p>
                      <a:pPr algn="ctr"/>
                      <a:r>
                        <a:rPr lang="ar-BH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عبر عن شعورك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1159067"/>
                  </a:ext>
                </a:extLst>
              </a:tr>
              <a:tr h="476779">
                <a:tc>
                  <a:txBody>
                    <a:bodyPr/>
                    <a:lstStyle/>
                    <a:p>
                      <a:pPr algn="ctr"/>
                      <a:r>
                        <a:rPr lang="ar-BH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التواصل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1365468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3950C757-3803-4B81-8AA8-D594A0B0B61C}"/>
              </a:ext>
            </a:extLst>
          </p:cNvPr>
          <p:cNvSpPr/>
          <p:nvPr/>
        </p:nvSpPr>
        <p:spPr>
          <a:xfrm>
            <a:off x="2626511" y="2259531"/>
            <a:ext cx="487180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ar-BH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اليوم: </a:t>
            </a:r>
            <a:r>
              <a:rPr lang="ar-AE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الخميس الونيس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endParaRPr lang="ar-BH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 rtl="1"/>
            <a:r>
              <a:rPr lang="ar-BH" sz="2800" b="1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التاريخ: </a:t>
            </a:r>
            <a:r>
              <a:rPr lang="ar-AE" sz="2800" b="1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28</a:t>
            </a:r>
            <a:r>
              <a:rPr lang="ar-BH" sz="2800" b="1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أكتوبر 202</a:t>
            </a:r>
            <a:r>
              <a:rPr lang="ar-AE" sz="2800" b="1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ar-BH" sz="2800" b="1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م</a:t>
            </a:r>
          </a:p>
          <a:p>
            <a:pPr algn="r" rtl="1"/>
            <a:r>
              <a:rPr lang="ar-AE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r>
            <a:r>
              <a:rPr lang="ar-BH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ar-AE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ربيع الأول </a:t>
            </a:r>
            <a:r>
              <a:rPr lang="ar-BH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144</a:t>
            </a:r>
            <a:r>
              <a:rPr lang="ar-AE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ar-BH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هـ</a:t>
            </a:r>
            <a:endParaRPr lang="ar-AE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 rtl="1"/>
            <a:r>
              <a:rPr lang="ar-AE" sz="2800" b="1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المعلمة : </a:t>
            </a:r>
            <a:r>
              <a:rPr lang="ar-AE" sz="2800" b="1" i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عائشه</a:t>
            </a:r>
            <a:r>
              <a:rPr lang="ar-AE" sz="2800" b="1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الشامسي</a:t>
            </a:r>
            <a:endParaRPr lang="ar-KW" sz="2800" b="1" i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8D650285-C5B7-4BC5-87E2-E03BD1429F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5918" y="36400"/>
            <a:ext cx="1389719" cy="533762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6B55A33-FB4A-4A21-8B5D-CED1F6DEF11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9263" t="24177" r="30041" b="12332"/>
          <a:stretch/>
        </p:blipFill>
        <p:spPr>
          <a:xfrm>
            <a:off x="10735918" y="5475971"/>
            <a:ext cx="1389719" cy="1218971"/>
          </a:xfrm>
          <a:prstGeom prst="rect">
            <a:avLst/>
          </a:prstGeom>
        </p:spPr>
      </p:pic>
      <p:pic>
        <p:nvPicPr>
          <p:cNvPr id="16" name="Picture 15" descr="A picture containing diagram&#10;&#10;Description automatically generated">
            <a:extLst>
              <a:ext uri="{FF2B5EF4-FFF2-40B4-BE49-F238E27FC236}">
                <a16:creationId xmlns:a16="http://schemas.microsoft.com/office/drawing/2014/main" id="{7AE4EF9F-F032-4930-8F5D-662E2F05D85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42" t="59696" r="3367" b="16156"/>
          <a:stretch/>
        </p:blipFill>
        <p:spPr>
          <a:xfrm>
            <a:off x="10795633" y="4423091"/>
            <a:ext cx="1270288" cy="885721"/>
          </a:xfrm>
          <a:prstGeom prst="rect">
            <a:avLst/>
          </a:prstGeom>
        </p:spPr>
      </p:pic>
      <p:pic>
        <p:nvPicPr>
          <p:cNvPr id="18" name="Picture 17" descr="A picture containing diagram&#10;&#10;Description automatically generated">
            <a:extLst>
              <a:ext uri="{FF2B5EF4-FFF2-40B4-BE49-F238E27FC236}">
                <a16:creationId xmlns:a16="http://schemas.microsoft.com/office/drawing/2014/main" id="{2267E22E-936E-48CC-863F-6BA3C956501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63" t="3112" r="5374" b="86536"/>
          <a:stretch/>
        </p:blipFill>
        <p:spPr>
          <a:xfrm>
            <a:off x="10750908" y="213405"/>
            <a:ext cx="1364105" cy="709925"/>
          </a:xfrm>
          <a:prstGeom prst="rect">
            <a:avLst/>
          </a:prstGeom>
        </p:spPr>
      </p:pic>
      <p:pic>
        <p:nvPicPr>
          <p:cNvPr id="2050" name="Picture 2" descr="حديث شريف عن اللغة العربية وفوائدها | معلومة ثقافية">
            <a:extLst>
              <a:ext uri="{FF2B5EF4-FFF2-40B4-BE49-F238E27FC236}">
                <a16:creationId xmlns:a16="http://schemas.microsoft.com/office/drawing/2014/main" id="{7CEBBE7D-9049-4E28-8563-E5BDC25AB2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0120" y="36400"/>
            <a:ext cx="2919181" cy="1390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F7A5AF5-A04E-4E44-9E22-63D453483E27}"/>
              </a:ext>
            </a:extLst>
          </p:cNvPr>
          <p:cNvSpPr/>
          <p:nvPr/>
        </p:nvSpPr>
        <p:spPr>
          <a:xfrm>
            <a:off x="60768" y="499369"/>
            <a:ext cx="1389924" cy="46414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b="1">
                <a:latin typeface="Times New Roman" panose="02020603050405020304" pitchFamily="18" charset="0"/>
                <a:cs typeface="Times New Roman" panose="02020603050405020304" pitchFamily="18" charset="0"/>
              </a:rPr>
              <a:t>الترحيب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A4AF6DE-9194-4D85-864D-68C2CC4D662E}"/>
              </a:ext>
            </a:extLst>
          </p:cNvPr>
          <p:cNvSpPr/>
          <p:nvPr/>
        </p:nvSpPr>
        <p:spPr>
          <a:xfrm>
            <a:off x="3918107" y="4710637"/>
            <a:ext cx="404950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3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قيمة شهر أكتوبر: الاحترام</a:t>
            </a:r>
            <a:endParaRPr lang="en-US" sz="36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3F20FA4-A5AA-42FE-8F0F-6FC0A0EAE65F}"/>
              </a:ext>
            </a:extLst>
          </p:cNvPr>
          <p:cNvSpPr/>
          <p:nvPr/>
        </p:nvSpPr>
        <p:spPr>
          <a:xfrm>
            <a:off x="4027137" y="1881809"/>
            <a:ext cx="374173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3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إجازة سعيدة يا صغاري </a:t>
            </a:r>
            <a:endParaRPr lang="en-US" sz="36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01790902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49902" y="610997"/>
            <a:ext cx="86453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كيف تعامل عامل النظافة في الشارع ؟ 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2050" name="Picture 2" descr="أكرم عامل النظافة».. مبادرة إنسانية في أبوظبي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6338" y="1534327"/>
            <a:ext cx="5513022" cy="4655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أصدقاء عمّال النظافة (@F_C_966) | Twitt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760" y="1534326"/>
            <a:ext cx="5571625" cy="4655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4935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43231" y="485898"/>
            <a:ext cx="7811754" cy="175432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5400" b="1" cap="none" spc="0" dirty="0">
                <a:ln/>
                <a:solidFill>
                  <a:schemeClr val="accent4"/>
                </a:solidFill>
                <a:effectLst/>
              </a:rPr>
              <a:t>ما الموضوع الذي تتوقع أن تسمعه</a:t>
            </a:r>
          </a:p>
          <a:p>
            <a:pPr algn="ctr"/>
            <a:r>
              <a:rPr lang="ar-SA" sz="5400" b="1" cap="none" spc="0" dirty="0">
                <a:ln/>
                <a:solidFill>
                  <a:schemeClr val="accent4"/>
                </a:solidFill>
                <a:effectLst/>
              </a:rPr>
              <a:t> في هذه الحصة ؟ </a:t>
            </a:r>
            <a:endParaRPr lang="en-US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pic>
        <p:nvPicPr>
          <p:cNvPr id="3074" name="Picture 2" descr="أفكار وأشكال مطويات عن النظافة بالصور | المرسال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9785" y="2344615"/>
            <a:ext cx="5498123" cy="4056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soma- m -f on Twitter: &amp;quot;عمال النظافه ... رفقاً بهم ----  http://t.co/O29TZ8hbsS&amp;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332" y="2344616"/>
            <a:ext cx="5573776" cy="40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8991600" y="2532185"/>
            <a:ext cx="2356338" cy="109024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solidFill>
                  <a:srgbClr val="C00000"/>
                </a:solidFill>
              </a:rPr>
              <a:t>النظافة من الإيمان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8938846" y="3856890"/>
            <a:ext cx="2409092" cy="9964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solidFill>
                  <a:srgbClr val="C00000"/>
                </a:solidFill>
              </a:rPr>
              <a:t>على قدر إيمانك تكن نظافتك</a:t>
            </a:r>
            <a:endParaRPr lang="en-US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90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89555" y="801666"/>
            <a:ext cx="3182395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ar-EG" sz="7200" b="1" dirty="0">
                <a:solidFill>
                  <a:prstClr val="white"/>
                </a:solidFill>
              </a:rPr>
              <a:t>الموضوع</a:t>
            </a:r>
            <a:endParaRPr lang="en-GB" sz="2400" b="1" dirty="0">
              <a:solidFill>
                <a:prstClr val="white"/>
              </a:solidFill>
            </a:endParaRPr>
          </a:p>
        </p:txBody>
      </p:sp>
      <p:pic>
        <p:nvPicPr>
          <p:cNvPr id="5" name="Picture 3" descr="C:\Users\amany\Desktop\maxresdefault55555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93" t="28854" r="28757" b="43862"/>
          <a:stretch/>
        </p:blipFill>
        <p:spPr bwMode="auto">
          <a:xfrm>
            <a:off x="1064712" y="5342072"/>
            <a:ext cx="2780778" cy="688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2"/>
          <p:cNvSpPr>
            <a:spLocks noChangeArrowheads="1"/>
          </p:cNvSpPr>
          <p:nvPr/>
        </p:nvSpPr>
        <p:spPr bwMode="auto">
          <a:xfrm>
            <a:off x="1611096" y="4004166"/>
            <a:ext cx="1679530" cy="1196484"/>
          </a:xfrm>
          <a:prstGeom prst="cloudCallout">
            <a:avLst>
              <a:gd name="adj1" fmla="val -93282"/>
              <a:gd name="adj2" fmla="val 51352"/>
            </a:avLst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ts val="1000"/>
              </a:spcAft>
            </a:pPr>
            <a:r>
              <a:rPr lang="ar-EG" sz="2800" b="1" dirty="0">
                <a:solidFill>
                  <a:schemeClr val="tx1"/>
                </a:solidFill>
                <a:latin typeface="Arial Unicode MS" pitchFamily="34" charset="-128"/>
                <a:ea typeface="Arial" pitchFamily="34" charset="0"/>
              </a:rPr>
              <a:t>لا تنسوا</a:t>
            </a:r>
            <a:endParaRPr lang="ar-AE" sz="4400" dirty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89555" y="2016462"/>
            <a:ext cx="356991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ar-SA" sz="4000" b="1" dirty="0">
                <a:solidFill>
                  <a:prstClr val="black"/>
                </a:solidFill>
                <a:latin typeface="Arial Black" pitchFamily="34" charset="0"/>
                <a:cs typeface="Arial"/>
              </a:rPr>
              <a:t>نص</a:t>
            </a:r>
            <a:r>
              <a:rPr lang="ar-EG" sz="4000" b="1" dirty="0">
                <a:solidFill>
                  <a:prstClr val="black"/>
                </a:solidFill>
                <a:latin typeface="Arial Black" pitchFamily="34" charset="0"/>
                <a:cs typeface="Arial"/>
              </a:rPr>
              <a:t> استماع</a:t>
            </a:r>
          </a:p>
          <a:p>
            <a:pPr lvl="0" algn="ctr"/>
            <a:r>
              <a:rPr lang="ar-SA" sz="4000" b="1" dirty="0">
                <a:solidFill>
                  <a:prstClr val="black"/>
                </a:solidFill>
                <a:latin typeface="Arial Black" pitchFamily="34" charset="0"/>
                <a:cs typeface="Arial"/>
              </a:rPr>
              <a:t>سر القوة</a:t>
            </a:r>
            <a:endParaRPr lang="ar-EG" sz="4000" b="1" dirty="0">
              <a:solidFill>
                <a:prstClr val="black"/>
              </a:solidFill>
              <a:latin typeface="Arial Black" pitchFamily="34" charset="0"/>
              <a:cs typeface="Arial"/>
            </a:endParaRPr>
          </a:p>
        </p:txBody>
      </p:sp>
      <p:pic>
        <p:nvPicPr>
          <p:cNvPr id="9" name="Picture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474" y="466117"/>
            <a:ext cx="7011203" cy="5817452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5032723" y="1209788"/>
            <a:ext cx="5073955" cy="44767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" name="رسم تخطيطي 5"/>
          <p:cNvGraphicFramePr/>
          <p:nvPr/>
        </p:nvGraphicFramePr>
        <p:xfrm>
          <a:off x="5032723" y="1209788"/>
          <a:ext cx="5073955" cy="43938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0" name="Rectangle: Rounded Corners 4">
            <a:extLst>
              <a:ext uri="{FF2B5EF4-FFF2-40B4-BE49-F238E27FC236}">
                <a16:creationId xmlns:a16="http://schemas.microsoft.com/office/drawing/2014/main" id="{C07390CC-7FB0-4DE4-B4EF-EADB183512E3}"/>
              </a:ext>
            </a:extLst>
          </p:cNvPr>
          <p:cNvSpPr/>
          <p:nvPr/>
        </p:nvSpPr>
        <p:spPr>
          <a:xfrm>
            <a:off x="5032722" y="1209788"/>
            <a:ext cx="5073955" cy="4476750"/>
          </a:xfrm>
          <a:prstGeom prst="roundRect">
            <a:avLst/>
          </a:prstGeom>
          <a:blipFill>
            <a:blip r:embed="rId9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432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3" descr="33333333333.jpe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74736" y="710462"/>
            <a:ext cx="9593652" cy="5461348"/>
          </a:xfrm>
          <a:prstGeom prst="rect">
            <a:avLst/>
          </a:prstGeom>
        </p:spPr>
      </p:pic>
      <p:sp>
        <p:nvSpPr>
          <p:cNvPr id="8" name="عنوان 1"/>
          <p:cNvSpPr txBox="1">
            <a:spLocks/>
          </p:cNvSpPr>
          <p:nvPr/>
        </p:nvSpPr>
        <p:spPr>
          <a:xfrm>
            <a:off x="2851759" y="829853"/>
            <a:ext cx="6029195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EG" sz="6000" b="1" dirty="0">
                <a:solidFill>
                  <a:srgbClr val="FF0000"/>
                </a:solidFill>
                <a:latin typeface="Calibri"/>
                <a:cs typeface="Times New Roman"/>
              </a:rPr>
              <a:t>آداب </a:t>
            </a:r>
            <a:r>
              <a:rPr lang="ar-AE" sz="6000" b="1" dirty="0">
                <a:solidFill>
                  <a:srgbClr val="FF0000"/>
                </a:solidFill>
                <a:latin typeface="Calibri"/>
                <a:cs typeface="Times New Roman"/>
              </a:rPr>
              <a:t>الاستماع</a:t>
            </a:r>
            <a:endParaRPr lang="en-US" sz="4800" b="1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9" name="عنوان فرعي 2"/>
          <p:cNvSpPr txBox="1">
            <a:spLocks/>
          </p:cNvSpPr>
          <p:nvPr/>
        </p:nvSpPr>
        <p:spPr>
          <a:xfrm>
            <a:off x="3482931" y="1767216"/>
            <a:ext cx="4816953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AE" sz="4800" b="1" dirty="0">
                <a:solidFill>
                  <a:sysClr val="windowText" lastClr="000000"/>
                </a:solidFill>
                <a:latin typeface="Calibri"/>
                <a:cs typeface="Arial"/>
              </a:rPr>
              <a:t>حسن الإنصات.</a:t>
            </a:r>
          </a:p>
          <a:p>
            <a:r>
              <a:rPr lang="ar-AE" sz="4800" b="1" dirty="0">
                <a:solidFill>
                  <a:sysClr val="windowText" lastClr="000000"/>
                </a:solidFill>
                <a:latin typeface="Calibri"/>
                <a:cs typeface="Arial"/>
              </a:rPr>
              <a:t>إدراك النص المسموع.</a:t>
            </a:r>
          </a:p>
          <a:p>
            <a:r>
              <a:rPr lang="ar-EG" sz="4800" b="1" dirty="0">
                <a:solidFill>
                  <a:sysClr val="windowText" lastClr="000000"/>
                </a:solidFill>
                <a:latin typeface="Calibri"/>
                <a:cs typeface="Arial"/>
              </a:rPr>
              <a:t>التركيز</a:t>
            </a:r>
          </a:p>
          <a:p>
            <a:r>
              <a:rPr lang="ar-AE" sz="4800" b="1" dirty="0">
                <a:solidFill>
                  <a:sysClr val="windowText" lastClr="000000"/>
                </a:solidFill>
                <a:latin typeface="Calibri"/>
                <a:cs typeface="Arial"/>
              </a:rPr>
              <a:t>تمييز الأفكار.</a:t>
            </a:r>
            <a:endParaRPr lang="en-US" sz="4800" b="1" dirty="0">
              <a:solidFill>
                <a:sysClr val="windowText" lastClr="000000"/>
              </a:solidFill>
              <a:latin typeface="Calibri"/>
            </a:endParaRPr>
          </a:p>
        </p:txBody>
      </p:sp>
      <p:pic>
        <p:nvPicPr>
          <p:cNvPr id="11" name="Picture 2" descr="C:\Users\amany\Desktop\pngtree-cartoon-boy-sitting-reading-a-book-listening-to-song-png-image_4533989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79" t="3538" r="12250"/>
          <a:stretch/>
        </p:blipFill>
        <p:spPr bwMode="auto">
          <a:xfrm>
            <a:off x="8771872" y="829853"/>
            <a:ext cx="2640233" cy="2420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36371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AE"/>
              <a:t>اليوم : الاثنين - التاريخ : 22-6-2020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E7952-178D-498B-A523-A7EA7F12D517}" type="slidenum">
              <a:rPr lang="en-US" smtClean="0"/>
              <a:t>14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274" y="52685"/>
            <a:ext cx="11939451" cy="6805315"/>
          </a:xfrm>
          <a:prstGeom prst="rect">
            <a:avLst/>
          </a:prstGeom>
        </p:spPr>
      </p:pic>
      <p:pic>
        <p:nvPicPr>
          <p:cNvPr id="6" name="عربي درس سر القوة 15">
            <a:hlinkClick r:id="" action="ppaction://media"/>
            <a:extLst>
              <a:ext uri="{FF2B5EF4-FFF2-40B4-BE49-F238E27FC236}">
                <a16:creationId xmlns:a16="http://schemas.microsoft.com/office/drawing/2014/main" id="{F24855E8-6810-491A-95A4-6D9190A6A7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2913" y="304800"/>
            <a:ext cx="1181735" cy="6096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1516423-9FAA-4926-8AF6-6AD6E65CB73C}"/>
              </a:ext>
            </a:extLst>
          </p:cNvPr>
          <p:cNvSpPr/>
          <p:nvPr/>
        </p:nvSpPr>
        <p:spPr>
          <a:xfrm>
            <a:off x="300039" y="1581448"/>
            <a:ext cx="1828799" cy="707886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4000" b="0" cap="none" spc="0" dirty="0">
                <a:ln w="0"/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ص 67</a:t>
            </a:r>
            <a:endParaRPr lang="en-US" sz="4000" b="0" cap="none" spc="0" dirty="0">
              <a:ln w="0"/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97235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78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AE"/>
              <a:t>اليوم : الاثنين - التاريخ : 22-6-2020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E7952-178D-498B-A523-A7EA7F12D517}" type="slidenum">
              <a:rPr lang="en-US" smtClean="0"/>
              <a:t>15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37210"/>
          <a:stretch/>
        </p:blipFill>
        <p:spPr>
          <a:xfrm>
            <a:off x="169952" y="0"/>
            <a:ext cx="11888697" cy="6657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8273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AE"/>
              <a:t>اليوم : الاثنين - التاريخ : 22-6-2020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E7952-178D-498B-A523-A7EA7F12D517}" type="slidenum">
              <a:rPr lang="en-US" smtClean="0"/>
              <a:t>16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959429" y="1306286"/>
            <a:ext cx="7968342" cy="312202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endParaRPr lang="ar-JO" dirty="0"/>
          </a:p>
        </p:txBody>
      </p:sp>
      <p:pic>
        <p:nvPicPr>
          <p:cNvPr id="5" name="عربي درس سر القوة 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51132" y="696686"/>
            <a:ext cx="1181735" cy="60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t="49277"/>
          <a:stretch/>
        </p:blipFill>
        <p:spPr>
          <a:xfrm>
            <a:off x="78377" y="0"/>
            <a:ext cx="12035246" cy="7136165"/>
          </a:xfrm>
          <a:prstGeom prst="rect">
            <a:avLst/>
          </a:prstGeom>
        </p:spPr>
      </p:pic>
      <p:sp>
        <p:nvSpPr>
          <p:cNvPr id="7" name="Smiley Face 6">
            <a:extLst>
              <a:ext uri="{FF2B5EF4-FFF2-40B4-BE49-F238E27FC236}">
                <a16:creationId xmlns:a16="http://schemas.microsoft.com/office/drawing/2014/main" id="{361559A6-74C1-446D-A0D9-D37413EB72E0}"/>
              </a:ext>
            </a:extLst>
          </p:cNvPr>
          <p:cNvSpPr/>
          <p:nvPr/>
        </p:nvSpPr>
        <p:spPr>
          <a:xfrm>
            <a:off x="8433930" y="2464347"/>
            <a:ext cx="283028" cy="283029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miley Face 14">
            <a:extLst>
              <a:ext uri="{FF2B5EF4-FFF2-40B4-BE49-F238E27FC236}">
                <a16:creationId xmlns:a16="http://schemas.microsoft.com/office/drawing/2014/main" id="{5006A99F-5CBD-4149-B80C-969DA00D78FB}"/>
              </a:ext>
            </a:extLst>
          </p:cNvPr>
          <p:cNvSpPr/>
          <p:nvPr/>
        </p:nvSpPr>
        <p:spPr>
          <a:xfrm>
            <a:off x="8433930" y="2867297"/>
            <a:ext cx="283028" cy="283029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Multiply 7">
            <a:extLst>
              <a:ext uri="{FF2B5EF4-FFF2-40B4-BE49-F238E27FC236}">
                <a16:creationId xmlns:a16="http://schemas.microsoft.com/office/drawing/2014/main" id="{E4C5DDD2-FDA4-4815-8280-3B8F1318A7A0}"/>
              </a:ext>
            </a:extLst>
          </p:cNvPr>
          <p:cNvSpPr/>
          <p:nvPr/>
        </p:nvSpPr>
        <p:spPr>
          <a:xfrm>
            <a:off x="8433930" y="3373752"/>
            <a:ext cx="315686" cy="333923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miley Face 16">
            <a:extLst>
              <a:ext uri="{FF2B5EF4-FFF2-40B4-BE49-F238E27FC236}">
                <a16:creationId xmlns:a16="http://schemas.microsoft.com/office/drawing/2014/main" id="{303FAB26-E587-4438-9F73-D56A595DF0E5}"/>
              </a:ext>
            </a:extLst>
          </p:cNvPr>
          <p:cNvSpPr/>
          <p:nvPr/>
        </p:nvSpPr>
        <p:spPr>
          <a:xfrm>
            <a:off x="8486574" y="3825006"/>
            <a:ext cx="283028" cy="283029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Multiply 7">
            <a:extLst>
              <a:ext uri="{FF2B5EF4-FFF2-40B4-BE49-F238E27FC236}">
                <a16:creationId xmlns:a16="http://schemas.microsoft.com/office/drawing/2014/main" id="{D40E7F51-56BB-4F2F-9B44-CC204F3EF52F}"/>
              </a:ext>
            </a:extLst>
          </p:cNvPr>
          <p:cNvSpPr/>
          <p:nvPr/>
        </p:nvSpPr>
        <p:spPr>
          <a:xfrm>
            <a:off x="8443566" y="4273174"/>
            <a:ext cx="315686" cy="333923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Smiley Face 19">
            <a:extLst>
              <a:ext uri="{FF2B5EF4-FFF2-40B4-BE49-F238E27FC236}">
                <a16:creationId xmlns:a16="http://schemas.microsoft.com/office/drawing/2014/main" id="{403CB8D5-EF48-46E3-A1ED-FC2388388007}"/>
              </a:ext>
            </a:extLst>
          </p:cNvPr>
          <p:cNvSpPr/>
          <p:nvPr/>
        </p:nvSpPr>
        <p:spPr>
          <a:xfrm>
            <a:off x="8476224" y="4771656"/>
            <a:ext cx="283028" cy="283029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8E6BD15-8A5D-40A9-85C4-CD09BEF30CFB}"/>
              </a:ext>
            </a:extLst>
          </p:cNvPr>
          <p:cNvSpPr/>
          <p:nvPr/>
        </p:nvSpPr>
        <p:spPr>
          <a:xfrm>
            <a:off x="425476" y="1897975"/>
            <a:ext cx="1728826" cy="707886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4000" b="0" cap="none" spc="0" dirty="0">
                <a:ln w="0"/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ص 68</a:t>
            </a:r>
            <a:endParaRPr lang="en-US" sz="4000" b="0" cap="none" spc="0" dirty="0">
              <a:ln w="0"/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31231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9078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 animBg="1"/>
      <p:bldP spid="15" grpId="0" animBg="1"/>
      <p:bldP spid="16" grpId="0" animBg="1"/>
      <p:bldP spid="17" grpId="0" animBg="1"/>
      <p:bldP spid="18" grpId="0" animBg="1"/>
      <p:bldP spid="2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amany\Desktop\pngtree-cartoon-boy-sitting-reading-a-book-listening-to-song-png-image_4533989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79" t="3538" r="12250"/>
          <a:stretch/>
        </p:blipFill>
        <p:spPr bwMode="auto">
          <a:xfrm>
            <a:off x="7631724" y="3601891"/>
            <a:ext cx="4091353" cy="2420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695821" y="779022"/>
            <a:ext cx="967123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4400" b="1" dirty="0">
                <a:ln/>
                <a:solidFill>
                  <a:schemeClr val="accent4"/>
                </a:solidFill>
              </a:rPr>
              <a:t>أ- صنع خالدٌ علبة أقلام جميلة من علبة .................</a:t>
            </a:r>
            <a:endParaRPr lang="en-US" sz="4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20956" y="1805736"/>
            <a:ext cx="1034610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4400" b="1" dirty="0">
                <a:ln/>
                <a:solidFill>
                  <a:schemeClr val="accent4"/>
                </a:solidFill>
              </a:rPr>
              <a:t>ب- صنعت سمية.............من كرتون لفافة ورق الحمام. </a:t>
            </a:r>
            <a:endParaRPr lang="en-US" sz="4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710795" y="2832450"/>
            <a:ext cx="765626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4400" b="1" dirty="0">
                <a:ln/>
                <a:solidFill>
                  <a:schemeClr val="accent4"/>
                </a:solidFill>
              </a:rPr>
              <a:t>ت- صنعت فرح مزهرية من .................</a:t>
            </a:r>
            <a:endParaRPr lang="en-US" sz="4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27683" y="3942793"/>
            <a:ext cx="725711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4400" b="1" dirty="0">
                <a:ln/>
                <a:solidFill>
                  <a:schemeClr val="accent4"/>
                </a:solidFill>
              </a:rPr>
              <a:t>ث- صنع أحمد عربة من علبة.............</a:t>
            </a:r>
            <a:endParaRPr lang="en-US" sz="4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372897" y="660263"/>
            <a:ext cx="15199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الفول </a:t>
            </a:r>
            <a:endParaRPr lang="en-US" sz="5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819804" y="1780484"/>
            <a:ext cx="135646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دُمية </a:t>
            </a:r>
            <a:endParaRPr lang="en-US" sz="5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955613" y="2703814"/>
            <a:ext cx="341632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قارورة الزجاج</a:t>
            </a:r>
            <a:endParaRPr lang="en-US" sz="5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27683" y="4905884"/>
            <a:ext cx="68227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كرتون فارغة وبعض الأغطية </a:t>
            </a:r>
            <a:endParaRPr lang="en-US" sz="5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4" name="Oval 3"/>
          <p:cNvSpPr/>
          <p:nvPr/>
        </p:nvSpPr>
        <p:spPr>
          <a:xfrm>
            <a:off x="3810000" y="64549"/>
            <a:ext cx="3476333" cy="6793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dirty="0"/>
              <a:t>التقييم الختامي </a:t>
            </a:r>
            <a:endParaRPr lang="en-US" sz="28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51E5C33-210D-4315-B08C-5C52BB111FBB}"/>
              </a:ext>
            </a:extLst>
          </p:cNvPr>
          <p:cNvSpPr/>
          <p:nvPr/>
        </p:nvSpPr>
        <p:spPr>
          <a:xfrm>
            <a:off x="300039" y="1581448"/>
            <a:ext cx="1828799" cy="707886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4000" b="0" cap="none" spc="0" dirty="0">
                <a:ln w="0"/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ص 69</a:t>
            </a:r>
            <a:endParaRPr lang="en-US" sz="4000" b="0" cap="none" spc="0" dirty="0">
              <a:ln w="0"/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24300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1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AE"/>
              <a:t>اليوم : الاثنين - التاريخ : 22-6-2020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E7952-178D-498B-A523-A7EA7F12D517}" type="slidenum">
              <a:rPr lang="en-US" smtClean="0"/>
              <a:t>18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37210"/>
          <a:stretch/>
        </p:blipFill>
        <p:spPr>
          <a:xfrm>
            <a:off x="169952" y="0"/>
            <a:ext cx="11888697" cy="6657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264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20">
            <a:extLst>
              <a:ext uri="{FF2B5EF4-FFF2-40B4-BE49-F238E27FC236}">
                <a16:creationId xmlns:a16="http://schemas.microsoft.com/office/drawing/2014/main" id="{7048F99D-B056-4E79-BDDC-F0DF63339477}"/>
              </a:ext>
            </a:extLst>
          </p:cNvPr>
          <p:cNvSpPr/>
          <p:nvPr/>
        </p:nvSpPr>
        <p:spPr>
          <a:xfrm>
            <a:off x="907792" y="1480457"/>
            <a:ext cx="5951538" cy="4561115"/>
          </a:xfrm>
          <a:prstGeom prst="roundRect">
            <a:avLst/>
          </a:prstGeom>
          <a:blipFill>
            <a:blip r:embed="rId2"/>
            <a:stretch>
              <a:fillRect/>
            </a:stretch>
          </a:blip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758706" y="648678"/>
            <a:ext cx="4814138" cy="92333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5400" b="1" cap="none" spc="0" dirty="0">
                <a:ln/>
                <a:solidFill>
                  <a:schemeClr val="accent4"/>
                </a:solidFill>
                <a:effectLst/>
              </a:rPr>
              <a:t>ربط بالهوية الوطنية </a:t>
            </a:r>
            <a:endParaRPr lang="en-US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5583741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UNITED ARAB EMIRATES NATIONAL ANTHEM - Ishy Bilady عيشي بلادي - النشيد الوطني الاماراتي.mp3">
            <a:hlinkClick r:id="" action="ppaction://media"/>
            <a:extLst>
              <a:ext uri="{FF2B5EF4-FFF2-40B4-BE49-F238E27FC236}">
                <a16:creationId xmlns:a16="http://schemas.microsoft.com/office/drawing/2014/main" id="{AB4D952E-8C0C-4F88-8BFC-D62E9DAC39A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6194.208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210719" y="4751606"/>
            <a:ext cx="609600" cy="609600"/>
          </a:xfrm>
          <a:prstGeom prst="rect">
            <a:avLst/>
          </a:prstGeom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607AF261-9C72-4BA9-83D5-A4218FA3F2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2716" y="372871"/>
            <a:ext cx="1100448" cy="1100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مجموعة 14">
            <a:extLst>
              <a:ext uri="{FF2B5EF4-FFF2-40B4-BE49-F238E27FC236}">
                <a16:creationId xmlns:a16="http://schemas.microsoft.com/office/drawing/2014/main" id="{E15A99CB-4AB0-4456-9C96-74CAA996E172}"/>
              </a:ext>
            </a:extLst>
          </p:cNvPr>
          <p:cNvGrpSpPr/>
          <p:nvPr/>
        </p:nvGrpSpPr>
        <p:grpSpPr>
          <a:xfrm>
            <a:off x="3284830" y="41581"/>
            <a:ext cx="2245255" cy="6571254"/>
            <a:chOff x="2507423" y="-1965727"/>
            <a:chExt cx="2765709" cy="8823726"/>
          </a:xfrm>
        </p:grpSpPr>
        <p:sp>
          <p:nvSpPr>
            <p:cNvPr id="16" name="مستطيل 15">
              <a:extLst>
                <a:ext uri="{FF2B5EF4-FFF2-40B4-BE49-F238E27FC236}">
                  <a16:creationId xmlns:a16="http://schemas.microsoft.com/office/drawing/2014/main" id="{C2495720-4AB8-4A2C-8134-43C12A1B5D34}"/>
                </a:ext>
              </a:extLst>
            </p:cNvPr>
            <p:cNvSpPr/>
            <p:nvPr/>
          </p:nvSpPr>
          <p:spPr>
            <a:xfrm>
              <a:off x="2931101" y="-1616796"/>
              <a:ext cx="124322" cy="8474795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17" name="Picture 2" descr="Image result for â«Ø¹ÙÙ Ø§ÙØ§ÙØ§Ø±Ø§Øª ÙØªØ­Ø±Ùâ¬â">
              <a:extLst>
                <a:ext uri="{FF2B5EF4-FFF2-40B4-BE49-F238E27FC236}">
                  <a16:creationId xmlns:a16="http://schemas.microsoft.com/office/drawing/2014/main" id="{1C7D658B-799E-4678-9B13-7EECD8AE9BEB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7423" y="-1965727"/>
              <a:ext cx="2765709" cy="23584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8" name="صورة 17">
            <a:extLst>
              <a:ext uri="{FF2B5EF4-FFF2-40B4-BE49-F238E27FC236}">
                <a16:creationId xmlns:a16="http://schemas.microsoft.com/office/drawing/2014/main" id="{D22E80AE-7A4C-4838-9EBA-4CB8F3ABC67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10" b="91215" l="9961" r="89844">
                        <a14:foregroundMark x1="42969" y1="85798" x2="37793" y2="59736"/>
                        <a14:foregroundMark x1="53125" y1="90337" x2="53320" y2="89458"/>
                        <a14:foregroundMark x1="45020" y1="90630" x2="43945" y2="90630"/>
                        <a14:foregroundMark x1="33984" y1="91215" x2="34766" y2="91215"/>
                        <a14:foregroundMark x1="40234" y1="47291" x2="42578" y2="51830"/>
                        <a14:backgroundMark x1="48438" y1="33821" x2="48438" y2="33821"/>
                        <a14:backgroundMark x1="44727" y1="45388" x2="46191" y2="50366"/>
                        <a14:backgroundMark x1="48633" y1="84187" x2="48047" y2="78038"/>
                      </a14:backgroundRemoval>
                    </a14:imgEffect>
                  </a14:imgLayer>
                </a14:imgProps>
              </a:ext>
            </a:extLst>
          </a:blip>
          <a:srcRect l="25101" r="29864"/>
          <a:stretch/>
        </p:blipFill>
        <p:spPr>
          <a:xfrm>
            <a:off x="3939365" y="2312894"/>
            <a:ext cx="3141436" cy="4652682"/>
          </a:xfrm>
          <a:prstGeom prst="rect">
            <a:avLst/>
          </a:prstGeom>
        </p:spPr>
      </p:pic>
      <p:pic>
        <p:nvPicPr>
          <p:cNvPr id="28" name="صورة 27">
            <a:extLst>
              <a:ext uri="{FF2B5EF4-FFF2-40B4-BE49-F238E27FC236}">
                <a16:creationId xmlns:a16="http://schemas.microsoft.com/office/drawing/2014/main" id="{3F83BC53-1B7F-4145-9573-34297D806ED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99795" y="5031923"/>
            <a:ext cx="1444408" cy="1580912"/>
          </a:xfrm>
          <a:prstGeom prst="rect">
            <a:avLst/>
          </a:prstGeom>
        </p:spPr>
      </p:pic>
      <p:pic>
        <p:nvPicPr>
          <p:cNvPr id="29" name="صورة 28">
            <a:extLst>
              <a:ext uri="{FF2B5EF4-FFF2-40B4-BE49-F238E27FC236}">
                <a16:creationId xmlns:a16="http://schemas.microsoft.com/office/drawing/2014/main" id="{7709011B-10FD-4606-80E1-F833EB64412A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944203" y="5244353"/>
            <a:ext cx="1259148" cy="1368482"/>
          </a:xfrm>
          <a:prstGeom prst="rect">
            <a:avLst/>
          </a:prstGeom>
        </p:spPr>
      </p:pic>
      <p:pic>
        <p:nvPicPr>
          <p:cNvPr id="30" name="صورة 29">
            <a:extLst>
              <a:ext uri="{FF2B5EF4-FFF2-40B4-BE49-F238E27FC236}">
                <a16:creationId xmlns:a16="http://schemas.microsoft.com/office/drawing/2014/main" id="{65BE167A-416B-44F9-A565-E83E7896409D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45730" y="5413593"/>
            <a:ext cx="1444407" cy="1444407"/>
          </a:xfrm>
          <a:prstGeom prst="rect">
            <a:avLst/>
          </a:prstGeom>
        </p:spPr>
      </p:pic>
      <p:pic>
        <p:nvPicPr>
          <p:cNvPr id="11" name="Picture 2" descr="Rainbow Circle Sticker by Expo 2020 Dubai">
            <a:extLst>
              <a:ext uri="{FF2B5EF4-FFF2-40B4-BE49-F238E27FC236}">
                <a16:creationId xmlns:a16="http://schemas.microsoft.com/office/drawing/2014/main" id="{0E6F8551-EA8E-4230-85C0-BC73C0C8A26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917" y="372871"/>
            <a:ext cx="517520" cy="51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F17E0B0D-4754-4FC9-A5FE-92893D668882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988" b="99751" l="3177" r="96154">
                        <a14:foregroundMark x1="78428" y1="24938" x2="59699" y2="4988"/>
                        <a14:foregroundMark x1="65886" y1="93017" x2="48829" y2="90025"/>
                        <a14:foregroundMark x1="95151" y1="26683" x2="86789" y2="18703"/>
                        <a14:foregroundMark x1="86789" y1="18703" x2="85117" y2="14963"/>
                        <a14:foregroundMark x1="84783" y1="12968" x2="81773" y2="43641"/>
                        <a14:foregroundMark x1="87960" y1="15960" x2="96321" y2="23192"/>
                        <a14:foregroundMark x1="96321" y1="23192" x2="96321" y2="23192"/>
                        <a14:foregroundMark x1="86455" y1="23192" x2="94314" y2="30175"/>
                        <a14:foregroundMark x1="67057" y1="99751" x2="62040" y2="96509"/>
                        <a14:foregroundMark x1="47324" y1="94514" x2="42977" y2="92519"/>
                        <a14:foregroundMark x1="46823" y1="81047" x2="53512" y2="77307"/>
                        <a14:foregroundMark x1="50669" y1="77307" x2="43980" y2="78304"/>
                        <a14:foregroundMark x1="32776" y1="89027" x2="28094" y2="88030"/>
                        <a14:foregroundMark x1="31773" y1="85037" x2="33946" y2="86534"/>
                        <a14:foregroundMark x1="3177" y1="42394" x2="9866" y2="19202"/>
                        <a14:foregroundMark x1="3679" y1="42145" x2="9866" y2="32918"/>
                        <a14:foregroundMark x1="53679" y1="61347" x2="53679" y2="61347"/>
                        <a14:foregroundMark x1="53846" y1="56110" x2="53846" y2="56110"/>
                        <a14:backgroundMark x1="60201" y1="45137" x2="60201" y2="45137"/>
                        <a14:backgroundMark x1="59365" y1="43890" x2="61538" y2="46384"/>
                        <a14:backgroundMark x1="67893" y1="47382" x2="76756" y2="43641"/>
                        <a14:backgroundMark x1="76756" y1="43641" x2="80936" y2="32170"/>
                        <a14:backgroundMark x1="55853" y1="59601" x2="55853" y2="59601"/>
                        <a14:backgroundMark x1="55853" y1="57606" x2="55686" y2="61347"/>
                        <a14:backgroundMark x1="56689" y1="56858" x2="54682" y2="58105"/>
                        <a14:backgroundMark x1="57525" y1="56110" x2="55184" y2="55611"/>
                        <a14:backgroundMark x1="55351" y1="62594" x2="53846" y2="65586"/>
                        <a14:backgroundMark x1="56187" y1="54613" x2="56187" y2="54613"/>
                        <a14:backgroundMark x1="69231" y1="57357" x2="69231" y2="57357"/>
                        <a14:backgroundMark x1="68562" y1="57357" x2="68562" y2="59601"/>
                        <a14:backgroundMark x1="68227" y1="57357" x2="71739" y2="56359"/>
                        <a14:backgroundMark x1="68395" y1="99751" x2="68395" y2="99751"/>
                      </a14:backgroundRemoval>
                    </a14:imgEffect>
                  </a14:imgLayer>
                </a14:imgProps>
              </a:ext>
            </a:extLst>
          </a:blip>
          <a:srcRect b="-7977"/>
          <a:stretch/>
        </p:blipFill>
        <p:spPr>
          <a:xfrm>
            <a:off x="491669" y="825559"/>
            <a:ext cx="1366989" cy="989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401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96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 picture containing toy&#10;&#10;Description automatically generated">
            <a:extLst>
              <a:ext uri="{FF2B5EF4-FFF2-40B4-BE49-F238E27FC236}">
                <a16:creationId xmlns:a16="http://schemas.microsoft.com/office/drawing/2014/main" id="{95554382-C997-4A07-9B79-7DC00735EE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55" b="99805" l="1641" r="97500">
                        <a14:foregroundMark x1="6094" y1="6250" x2="8047" y2="18652"/>
                        <a14:foregroundMark x1="7891" y1="18457" x2="15000" y2="29785"/>
                        <a14:foregroundMark x1="10625" y1="36523" x2="45859" y2="45020"/>
                        <a14:foregroundMark x1="45859" y1="45020" x2="88750" y2="76074"/>
                        <a14:foregroundMark x1="88750" y1="76074" x2="89844" y2="81738"/>
                        <a14:foregroundMark x1="89688" y1="82324" x2="76797" y2="89160"/>
                        <a14:foregroundMark x1="76797" y1="89160" x2="61719" y2="91406"/>
                        <a14:foregroundMark x1="61719" y1="91406" x2="61563" y2="91602"/>
                        <a14:foregroundMark x1="58281" y1="90430" x2="44844" y2="86133"/>
                        <a14:foregroundMark x1="44844" y1="86133" x2="39688" y2="88574"/>
                        <a14:foregroundMark x1="39688" y1="88574" x2="37344" y2="85742"/>
                        <a14:foregroundMark x1="37188" y1="86133" x2="37109" y2="88574"/>
                        <a14:foregroundMark x1="39375" y1="94922" x2="39375" y2="94922"/>
                        <a14:foregroundMark x1="39375" y1="93848" x2="39375" y2="91797"/>
                        <a14:foregroundMark x1="39375" y1="91895" x2="39375" y2="99902"/>
                        <a14:foregroundMark x1="39375" y1="99512" x2="39375" y2="99512"/>
                        <a14:foregroundMark x1="13281" y1="88770" x2="6094" y2="91797"/>
                        <a14:foregroundMark x1="6094" y1="91797" x2="5859" y2="93457"/>
                        <a14:foregroundMark x1="6875" y1="28223" x2="5703" y2="20313"/>
                        <a14:foregroundMark x1="5703" y1="20313" x2="8438" y2="11523"/>
                        <a14:foregroundMark x1="7344" y1="12793" x2="61797" y2="54102"/>
                        <a14:foregroundMark x1="59531" y1="48828" x2="35156" y2="37305"/>
                        <a14:foregroundMark x1="35156" y1="37305" x2="13906" y2="33105"/>
                        <a14:foregroundMark x1="13906" y1="33105" x2="13438" y2="32422"/>
                        <a14:foregroundMark x1="13438" y1="32227" x2="27969" y2="16992"/>
                        <a14:foregroundMark x1="24141" y1="13184" x2="24141" y2="13184"/>
                        <a14:foregroundMark x1="21953" y1="13770" x2="21953" y2="13770"/>
                        <a14:foregroundMark x1="20000" y1="13770" x2="20000" y2="13770"/>
                        <a14:foregroundMark x1="16406" y1="13379" x2="15703" y2="13770"/>
                        <a14:foregroundMark x1="15469" y1="13965" x2="12578" y2="15234"/>
                        <a14:foregroundMark x1="12578" y1="15234" x2="17500" y2="16211"/>
                        <a14:foregroundMark x1="17500" y1="16211" x2="22578" y2="29980"/>
                        <a14:foregroundMark x1="20313" y1="7910" x2="20313" y2="7910"/>
                        <a14:foregroundMark x1="18906" y1="9570" x2="18906" y2="9570"/>
                        <a14:foregroundMark x1="17266" y1="11719" x2="17266" y2="11719"/>
                        <a14:foregroundMark x1="17500" y1="10547" x2="17500" y2="10547"/>
                        <a14:foregroundMark x1="13516" y1="4883" x2="13516" y2="4883"/>
                        <a14:foregroundMark x1="13594" y1="8691" x2="13594" y2="8691"/>
                        <a14:foregroundMark x1="13438" y1="10938" x2="13438" y2="10938"/>
                        <a14:foregroundMark x1="4219" y1="18848" x2="4219" y2="18848"/>
                        <a14:foregroundMark x1="6016" y1="10352" x2="6016" y2="10352"/>
                        <a14:foregroundMark x1="9531" y1="12598" x2="9531" y2="12598"/>
                        <a14:foregroundMark x1="45078" y1="95117" x2="45078" y2="95117"/>
                        <a14:foregroundMark x1="43438" y1="94531" x2="43438" y2="94531"/>
                        <a14:foregroundMark x1="52812" y1="94531" x2="52812" y2="94531"/>
                        <a14:foregroundMark x1="54531" y1="92090" x2="54531" y2="92090"/>
                        <a14:foregroundMark x1="55000" y1="96484" x2="55000" y2="96484"/>
                        <a14:foregroundMark x1="55000" y1="98340" x2="55000" y2="98340"/>
                        <a14:foregroundMark x1="73281" y1="93262" x2="73281" y2="93262"/>
                        <a14:foregroundMark x1="72891" y1="88965" x2="72734" y2="86621"/>
                        <a14:foregroundMark x1="71172" y1="96484" x2="71172" y2="96484"/>
                        <a14:foregroundMark x1="71172" y1="96094" x2="70469" y2="99902"/>
                        <a14:foregroundMark x1="92344" y1="81934" x2="92344" y2="81934"/>
                        <a14:foregroundMark x1="91797" y1="83496" x2="93125" y2="81934"/>
                        <a14:foregroundMark x1="91406" y1="71191" x2="92031" y2="70996"/>
                        <a14:foregroundMark x1="77813" y1="75586" x2="77734" y2="76660"/>
                        <a14:foregroundMark x1="52969" y1="98926" x2="36953" y2="93652"/>
                        <a14:foregroundMark x1="36953" y1="93652" x2="25000" y2="94727"/>
                        <a14:foregroundMark x1="25000" y1="94727" x2="8359" y2="90430"/>
                        <a14:foregroundMark x1="8359" y1="90430" x2="4219" y2="96680"/>
                        <a14:foregroundMark x1="4219" y1="96680" x2="1719" y2="91113"/>
                        <a14:foregroundMark x1="1719" y1="91113" x2="1641" y2="90625"/>
                        <a14:foregroundMark x1="91094" y1="90625" x2="97500" y2="94922"/>
                        <a14:foregroundMark x1="96094" y1="85742" x2="94609" y2="62012"/>
                        <a14:foregroundMark x1="94609" y1="62012" x2="94609" y2="62012"/>
                        <a14:foregroundMark x1="94375" y1="61426" x2="67266" y2="13965"/>
                        <a14:foregroundMark x1="67266" y1="13965" x2="63203" y2="7910"/>
                        <a14:foregroundMark x1="63203" y1="7910" x2="53984" y2="1758"/>
                        <a14:foregroundMark x1="53984" y1="1758" x2="40078" y2="1855"/>
                        <a14:foregroundMark x1="40078" y1="1855" x2="37344" y2="3613"/>
                        <a14:foregroundMark x1="32656" y1="8105" x2="13984" y2="17188"/>
                        <a14:foregroundMark x1="52578" y1="76270" x2="56563" y2="90039"/>
                        <a14:foregroundMark x1="58125" y1="91602" x2="65859" y2="98535"/>
                        <a14:foregroundMark x1="65859" y1="98535" x2="71016" y2="97754"/>
                        <a14:foregroundMark x1="71016" y1="97754" x2="72344" y2="96289"/>
                        <a14:foregroundMark x1="72969" y1="93262" x2="88828" y2="93652"/>
                        <a14:foregroundMark x1="20000" y1="94531" x2="13750" y2="96289"/>
                        <a14:foregroundMark x1="85781" y1="66309" x2="85781" y2="66309"/>
                        <a14:foregroundMark x1="85547" y1="66113" x2="82656" y2="65039"/>
                        <a14:backgroundMark x1="25703" y1="88574" x2="25703" y2="88574"/>
                        <a14:backgroundMark x1="25234" y1="89160" x2="24844" y2="90820"/>
                        <a14:backgroundMark x1="24297" y1="94531" x2="24297" y2="94531"/>
                        <a14:backgroundMark x1="24063" y1="94043" x2="24063" y2="94043"/>
                        <a14:backgroundMark x1="23750" y1="94434" x2="23750" y2="94434"/>
                        <a14:backgroundMark x1="29063" y1="91016" x2="29063" y2="91016"/>
                        <a14:backgroundMark x1="30938" y1="91016" x2="30938" y2="91016"/>
                        <a14:backgroundMark x1="33125" y1="91016" x2="33125" y2="910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341A26CC-A2DD-431E-BA1E-E195FD09B1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510"/>
          <a:stretch/>
        </p:blipFill>
        <p:spPr>
          <a:xfrm>
            <a:off x="6211818" y="654638"/>
            <a:ext cx="4759882" cy="3079204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40565F0D-9DF3-4D54-BA17-890B0333F18D}"/>
              </a:ext>
            </a:extLst>
          </p:cNvPr>
          <p:cNvSpPr/>
          <p:nvPr/>
        </p:nvSpPr>
        <p:spPr>
          <a:xfrm>
            <a:off x="6604695" y="1476871"/>
            <a:ext cx="30267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AE" sz="2800" b="1" dirty="0">
                <a:latin typeface="Calibri" panose="020F0502020204030204" pitchFamily="34" charset="0"/>
                <a:cs typeface="Calibri" panose="020F0502020204030204" pitchFamily="34" charset="0"/>
              </a:rPr>
              <a:t>ماذا تعلمت من الدرس؟</a:t>
            </a:r>
          </a:p>
        </p:txBody>
      </p:sp>
      <p:pic>
        <p:nvPicPr>
          <p:cNvPr id="23" name="Picture 22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94C84C42-0E4A-4F96-B3B5-935EC0BFBE0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9250" b="79333" l="20250" r="80000">
                        <a14:foregroundMark x1="59167" y1="22167" x2="76000" y2="31833"/>
                        <a14:foregroundMark x1="75000" y1="26833" x2="75000" y2="26833"/>
                        <a14:foregroundMark x1="59750" y1="19250" x2="59750" y2="19250"/>
                        <a14:foregroundMark x1="80083" y1="32000" x2="80083" y2="32000"/>
                        <a14:foregroundMark x1="72500" y1="35083" x2="31167" y2="73917"/>
                        <a14:foregroundMark x1="31167" y1="73917" x2="31167" y2="73917"/>
                        <a14:foregroundMark x1="33833" y1="72750" x2="31250" y2="49417"/>
                        <a14:foregroundMark x1="31250" y1="49417" x2="27500" y2="41750"/>
                        <a14:foregroundMark x1="27500" y1="41750" x2="27500" y2="40500"/>
                        <a14:foregroundMark x1="31750" y1="40917" x2="58000" y2="55750"/>
                        <a14:foregroundMark x1="58250" y1="55750" x2="68250" y2="67917"/>
                        <a14:foregroundMark x1="44083" y1="72750" x2="36500" y2="71917"/>
                        <a14:foregroundMark x1="36500" y1="71917" x2="26333" y2="74750"/>
                        <a14:foregroundMark x1="26167" y1="74750" x2="24583" y2="72750"/>
                        <a14:foregroundMark x1="26917" y1="69667" x2="26500" y2="52917"/>
                        <a14:foregroundMark x1="26500" y1="52917" x2="41167" y2="54417"/>
                        <a14:foregroundMark x1="41167" y1="54417" x2="72000" y2="69083"/>
                        <a14:foregroundMark x1="72000" y1="69083" x2="73667" y2="73583"/>
                        <a14:foregroundMark x1="73667" y1="73750" x2="54750" y2="73917"/>
                        <a14:foregroundMark x1="72167" y1="58917" x2="73083" y2="48083"/>
                        <a14:foregroundMark x1="73083" y1="47833" x2="67917" y2="45583"/>
                        <a14:foregroundMark x1="67500" y1="45583" x2="64417" y2="53833"/>
                        <a14:foregroundMark x1="58417" y1="62333" x2="50333" y2="73917"/>
                        <a14:foregroundMark x1="49917" y1="74750" x2="26333" y2="76083"/>
                        <a14:foregroundMark x1="26167" y1="76083" x2="25167" y2="51167"/>
                        <a14:foregroundMark x1="25167" y1="51167" x2="43083" y2="49500"/>
                        <a14:foregroundMark x1="43083" y1="49500" x2="48333" y2="49583"/>
                        <a14:foregroundMark x1="65000" y1="56917" x2="70583" y2="63917"/>
                        <a14:foregroundMark x1="70750" y1="63917" x2="75333" y2="71167"/>
                        <a14:foregroundMark x1="75333" y1="71167" x2="77000" y2="76833"/>
                        <a14:foregroundMark x1="76583" y1="76833" x2="47750" y2="76667"/>
                        <a14:foregroundMark x1="47750" y1="76667" x2="25750" y2="76500"/>
                        <a14:foregroundMark x1="25333" y1="76500" x2="25583" y2="78417"/>
                        <a14:foregroundMark x1="32500" y1="79000" x2="32500" y2="79000"/>
                        <a14:foregroundMark x1="21500" y1="67417" x2="21500" y2="67417"/>
                        <a14:foregroundMark x1="20500" y1="26000" x2="20500" y2="26000"/>
                        <a14:foregroundMark x1="76750" y1="24083" x2="76750" y2="24083"/>
                        <a14:foregroundMark x1="76167" y1="24083" x2="76000" y2="29083"/>
                        <a14:foregroundMark x1="76000" y1="35917" x2="76167" y2="43417"/>
                        <a14:foregroundMark x1="76167" y1="43417" x2="76167" y2="50750"/>
                        <a14:foregroundMark x1="76167" y1="50917" x2="77167" y2="59083"/>
                        <a14:foregroundMark x1="77167" y1="58500" x2="77917" y2="65667"/>
                        <a14:foregroundMark x1="77917" y1="65667" x2="77917" y2="65667"/>
                        <a14:foregroundMark x1="77917" y1="65250" x2="78667" y2="72000"/>
                        <a14:foregroundMark x1="78667" y1="71250" x2="80083" y2="79167"/>
                        <a14:foregroundMark x1="76417" y1="43000" x2="77000" y2="56167"/>
                        <a14:foregroundMark x1="77333" y1="55583" x2="77333" y2="55583"/>
                        <a14:foregroundMark x1="79833" y1="32417" x2="78500" y2="33333"/>
                        <a14:foregroundMark x1="20333" y1="28917" x2="21083" y2="43000"/>
                        <a14:foregroundMark x1="20917" y1="43250" x2="20750" y2="54417"/>
                        <a14:foregroundMark x1="20750" y1="53833" x2="20500" y2="64083"/>
                        <a14:foregroundMark x1="20500" y1="63917" x2="20500" y2="73750"/>
                        <a14:foregroundMark x1="20500" y1="74167" x2="24750" y2="79333"/>
                        <a14:foregroundMark x1="23250" y1="27583" x2="30500" y2="28500"/>
                        <a14:foregroundMark x1="30500" y1="28500" x2="30583" y2="28750"/>
                        <a14:foregroundMark x1="30750" y1="28500" x2="38750" y2="28750"/>
                        <a14:foregroundMark x1="38750" y1="28750" x2="46333" y2="28333"/>
                        <a14:foregroundMark x1="46333" y1="28333" x2="59750" y2="28333"/>
                        <a14:foregroundMark x1="59750" y1="28750" x2="45250" y2="29333"/>
                        <a14:foregroundMark x1="45250" y1="29333" x2="23833" y2="28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980" t="17384" r="15686" b="17495"/>
          <a:stretch/>
        </p:blipFill>
        <p:spPr>
          <a:xfrm rot="186105">
            <a:off x="1846054" y="1519586"/>
            <a:ext cx="2674621" cy="2938786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1F38C215-F96E-4B40-BDCD-76CA2F883A0D}"/>
              </a:ext>
            </a:extLst>
          </p:cNvPr>
          <p:cNvSpPr/>
          <p:nvPr/>
        </p:nvSpPr>
        <p:spPr>
          <a:xfrm>
            <a:off x="6704295" y="2877561"/>
            <a:ext cx="29225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AE" sz="2400" b="1" dirty="0">
                <a:latin typeface="Calibri" panose="020F0502020204030204" pitchFamily="34" charset="0"/>
                <a:cs typeface="Calibri" panose="020F0502020204030204" pitchFamily="34" charset="0"/>
              </a:rPr>
              <a:t>ما الذي أعجبك في الدرس؟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778EA05-3DEF-4DB1-AD1E-1877A37B8F66}"/>
              </a:ext>
            </a:extLst>
          </p:cNvPr>
          <p:cNvSpPr/>
          <p:nvPr/>
        </p:nvSpPr>
        <p:spPr>
          <a:xfrm>
            <a:off x="1869268" y="2601031"/>
            <a:ext cx="247327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AE" sz="3200" b="1" dirty="0">
                <a:latin typeface="Calibri" panose="020F0502020204030204" pitchFamily="34" charset="0"/>
                <a:cs typeface="Calibri" panose="020F0502020204030204" pitchFamily="34" charset="0"/>
              </a:rPr>
              <a:t>بطاقة خروج</a:t>
            </a:r>
          </a:p>
          <a:p>
            <a:pPr algn="ctr"/>
            <a:r>
              <a:rPr lang="ar-AE" sz="3200" b="1" dirty="0">
                <a:latin typeface="Calibri" panose="020F0502020204030204" pitchFamily="34" charset="0"/>
                <a:cs typeface="Calibri" panose="020F0502020204030204" pitchFamily="34" charset="0"/>
              </a:rPr>
              <a:t>من الحصة</a:t>
            </a:r>
          </a:p>
        </p:txBody>
      </p:sp>
      <p:pic>
        <p:nvPicPr>
          <p:cNvPr id="29" name="Picture 28" descr="A picture containing drawing&#10;&#10;Description automatically generated">
            <a:extLst>
              <a:ext uri="{FF2B5EF4-FFF2-40B4-BE49-F238E27FC236}">
                <a16:creationId xmlns:a16="http://schemas.microsoft.com/office/drawing/2014/main" id="{A7DEB9C1-B847-4C6B-AB5D-C5298A3DB6B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874" b="98691" l="5142" r="94149">
                        <a14:foregroundMark x1="59043" y1="22095" x2="47872" y2="17021"/>
                        <a14:foregroundMark x1="43085" y1="10966" x2="43085" y2="10966"/>
                        <a14:foregroundMark x1="43794" y1="10966" x2="54255" y2="10966"/>
                        <a14:foregroundMark x1="54255" y1="10966" x2="30142" y2="9984"/>
                        <a14:foregroundMark x1="30142" y1="9984" x2="67730" y2="10966"/>
                        <a14:foregroundMark x1="67730" y1="10966" x2="69504" y2="10966"/>
                        <a14:foregroundMark x1="69504" y1="10966" x2="68617" y2="8838"/>
                        <a14:foregroundMark x1="28546" y1="9984" x2="29433" y2="10966"/>
                        <a14:foregroundMark x1="27837" y1="9984" x2="27837" y2="9984"/>
                        <a14:foregroundMark x1="45390" y1="36170" x2="49468" y2="68412"/>
                        <a14:foregroundMark x1="41312" y1="52209" x2="59043" y2="56301"/>
                        <a14:foregroundMark x1="59043" y1="56301" x2="57447" y2="48282"/>
                        <a14:foregroundMark x1="57447" y1="48282" x2="57447" y2="48282"/>
                        <a14:foregroundMark x1="57447" y1="48282" x2="46277" y2="48282"/>
                        <a14:foregroundMark x1="46277" y1="48282" x2="38121" y2="45172"/>
                        <a14:foregroundMark x1="46986" y1="45172" x2="60638" y2="45172"/>
                        <a14:foregroundMark x1="60638" y1="45172" x2="59752" y2="63339"/>
                        <a14:foregroundMark x1="59043" y1="50245" x2="39007" y2="57283"/>
                        <a14:foregroundMark x1="27837" y1="86579" x2="25355" y2="98691"/>
                        <a14:foregroundMark x1="5319" y1="27987" x2="5319" y2="27987"/>
                        <a14:foregroundMark x1="94149" y1="26023" x2="94149" y2="26023"/>
                        <a14:foregroundMark x1="65426" y1="8838" x2="27837" y2="6874"/>
                        <a14:foregroundMark x1="71099" y1="89525" x2="72695" y2="754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8663" y="5766027"/>
            <a:ext cx="1968677" cy="1010826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5AEFE00C-442C-4DD6-9838-1C8257FC5B85}"/>
              </a:ext>
            </a:extLst>
          </p:cNvPr>
          <p:cNvSpPr/>
          <p:nvPr/>
        </p:nvSpPr>
        <p:spPr>
          <a:xfrm>
            <a:off x="10024363" y="1476871"/>
            <a:ext cx="453676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5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ar-AE" sz="405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859A74B-6239-48E3-9AA1-644785B705FC}"/>
              </a:ext>
            </a:extLst>
          </p:cNvPr>
          <p:cNvSpPr/>
          <p:nvPr/>
        </p:nvSpPr>
        <p:spPr>
          <a:xfrm>
            <a:off x="10024363" y="2877561"/>
            <a:ext cx="453676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5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ar-AE" sz="405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11" name="Table 2">
            <a:extLst>
              <a:ext uri="{FF2B5EF4-FFF2-40B4-BE49-F238E27FC236}">
                <a16:creationId xmlns:a16="http://schemas.microsoft.com/office/drawing/2014/main" id="{AE29D814-1AD8-49D6-BF77-E946CE05DA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8589941"/>
              </p:ext>
            </p:extLst>
          </p:nvPr>
        </p:nvGraphicFramePr>
        <p:xfrm>
          <a:off x="0" y="0"/>
          <a:ext cx="1254580" cy="6481539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254580">
                  <a:extLst>
                    <a:ext uri="{9D8B030D-6E8A-4147-A177-3AD203B41FA5}">
                      <a16:colId xmlns:a16="http://schemas.microsoft.com/office/drawing/2014/main" val="2256604060"/>
                    </a:ext>
                  </a:extLst>
                </a:gridCol>
              </a:tblGrid>
              <a:tr h="453011">
                <a:tc>
                  <a:txBody>
                    <a:bodyPr/>
                    <a:lstStyle/>
                    <a:p>
                      <a:pPr algn="ctr"/>
                      <a:r>
                        <a:rPr lang="ar-BH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خريطة الحصة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8538213"/>
                  </a:ext>
                </a:extLst>
              </a:tr>
              <a:tr h="453011">
                <a:tc>
                  <a:txBody>
                    <a:bodyPr/>
                    <a:lstStyle/>
                    <a:p>
                      <a:pPr algn="ctr"/>
                      <a:r>
                        <a:rPr lang="ar-BH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الترحيب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532707"/>
                  </a:ext>
                </a:extLst>
              </a:tr>
              <a:tr h="801480">
                <a:tc>
                  <a:txBody>
                    <a:bodyPr/>
                    <a:lstStyle/>
                    <a:p>
                      <a:pPr algn="ctr" rtl="1"/>
                      <a:r>
                        <a:rPr lang="ar-BH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الحضور والغياب</a:t>
                      </a:r>
                    </a:p>
                    <a:p>
                      <a:pPr algn="ctr" rtl="1"/>
                      <a:r>
                        <a:rPr lang="ar-BH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التاريخ + القوانين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4649011"/>
                  </a:ext>
                </a:extLst>
              </a:tr>
              <a:tr h="453011">
                <a:tc>
                  <a:txBody>
                    <a:bodyPr/>
                    <a:lstStyle/>
                    <a:p>
                      <a:pPr algn="ctr"/>
                      <a:r>
                        <a:rPr lang="ar-BH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الروتين اليومي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8438483"/>
                  </a:ext>
                </a:extLst>
              </a:tr>
              <a:tr h="801480">
                <a:tc>
                  <a:txBody>
                    <a:bodyPr/>
                    <a:lstStyle/>
                    <a:p>
                      <a:pPr algn="ctr"/>
                      <a:r>
                        <a:rPr lang="ar-BH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العنوان + الأهداف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9597559"/>
                  </a:ext>
                </a:extLst>
              </a:tr>
              <a:tr h="453011">
                <a:tc>
                  <a:txBody>
                    <a:bodyPr/>
                    <a:lstStyle/>
                    <a:p>
                      <a:pPr algn="ctr"/>
                      <a:r>
                        <a:rPr lang="ar-BH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التهيئة الحافزة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9312131"/>
                  </a:ext>
                </a:extLst>
              </a:tr>
              <a:tr h="453011">
                <a:tc>
                  <a:txBody>
                    <a:bodyPr/>
                    <a:lstStyle/>
                    <a:p>
                      <a:pPr algn="ctr"/>
                      <a:r>
                        <a:rPr lang="ar-BH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عرض الدرس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5844102"/>
                  </a:ext>
                </a:extLst>
              </a:tr>
              <a:tr h="453011">
                <a:tc>
                  <a:txBody>
                    <a:bodyPr/>
                    <a:lstStyle/>
                    <a:p>
                      <a:pPr algn="ctr"/>
                      <a:r>
                        <a:rPr lang="ar-BH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الأنشطة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7019646"/>
                  </a:ext>
                </a:extLst>
              </a:tr>
              <a:tr h="453011">
                <a:tc>
                  <a:txBody>
                    <a:bodyPr/>
                    <a:lstStyle/>
                    <a:p>
                      <a:pPr algn="ctr"/>
                      <a:r>
                        <a:rPr lang="ar-BH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الألعاب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6744071"/>
                  </a:ext>
                </a:extLst>
              </a:tr>
              <a:tr h="801480">
                <a:tc>
                  <a:txBody>
                    <a:bodyPr/>
                    <a:lstStyle/>
                    <a:p>
                      <a:pPr algn="ctr"/>
                      <a:r>
                        <a:rPr lang="ar-BH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التغذية الراجعة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3736427"/>
                  </a:ext>
                </a:extLst>
              </a:tr>
              <a:tr h="453011">
                <a:tc>
                  <a:txBody>
                    <a:bodyPr/>
                    <a:lstStyle/>
                    <a:p>
                      <a:pPr algn="ctr"/>
                      <a:r>
                        <a:rPr lang="ar-BH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عبر عن شعورك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1159067"/>
                  </a:ext>
                </a:extLst>
              </a:tr>
              <a:tr h="453011">
                <a:tc>
                  <a:txBody>
                    <a:bodyPr/>
                    <a:lstStyle/>
                    <a:p>
                      <a:pPr algn="ctr"/>
                      <a:r>
                        <a:rPr lang="ar-BH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التواصل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1365468"/>
                  </a:ext>
                </a:extLst>
              </a:tr>
            </a:tbl>
          </a:graphicData>
        </a:graphic>
      </p:graphicFrame>
      <p:sp>
        <p:nvSpPr>
          <p:cNvPr id="13" name="Rectangle 12">
            <a:extLst>
              <a:ext uri="{FF2B5EF4-FFF2-40B4-BE49-F238E27FC236}">
                <a16:creationId xmlns:a16="http://schemas.microsoft.com/office/drawing/2014/main" id="{4FA3A943-93B1-4B56-9B37-1D294EFFF158}"/>
              </a:ext>
            </a:extLst>
          </p:cNvPr>
          <p:cNvSpPr/>
          <p:nvPr/>
        </p:nvSpPr>
        <p:spPr>
          <a:xfrm>
            <a:off x="0" y="5582408"/>
            <a:ext cx="1470991" cy="689032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عبر عن شعورك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78443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-1"/>
            <a:ext cx="9144000" cy="6858297"/>
          </a:xfrm>
          <a:prstGeom prst="rect">
            <a:avLst/>
          </a:prstGeom>
        </p:spPr>
      </p:pic>
      <p:sp>
        <p:nvSpPr>
          <p:cNvPr id="3" name="مخطط انسيابي: معالجة متعاقبة 2"/>
          <p:cNvSpPr/>
          <p:nvPr/>
        </p:nvSpPr>
        <p:spPr>
          <a:xfrm>
            <a:off x="4267200" y="1648919"/>
            <a:ext cx="3581400" cy="2818150"/>
          </a:xfrm>
          <a:prstGeom prst="flowChartAlternateProcess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1"/>
            <a:r>
              <a:rPr lang="ar-AE" sz="3600" dirty="0"/>
              <a:t>شُكراً لكم</a:t>
            </a:r>
            <a:r>
              <a:rPr lang="ar-BH" sz="3600" dirty="0"/>
              <a:t> أتمنى أنكم قضيتم وقتًا ممتعًا ومفيدًا.</a:t>
            </a:r>
          </a:p>
          <a:p>
            <a:pPr algn="ctr"/>
            <a:r>
              <a:rPr lang="ar-BH" sz="3600" dirty="0"/>
              <a:t>ألقاكم غدًا </a:t>
            </a:r>
            <a:endParaRPr lang="ar-AE" sz="3600" dirty="0"/>
          </a:p>
        </p:txBody>
      </p:sp>
    </p:spTree>
    <p:extLst>
      <p:ext uri="{BB962C8B-B14F-4D97-AF65-F5344CB8AC3E}">
        <p14:creationId xmlns:p14="http://schemas.microsoft.com/office/powerpoint/2010/main" val="16913295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شخصيات إكسبو | أكسبو 2020 دبي">
            <a:extLst>
              <a:ext uri="{FF2B5EF4-FFF2-40B4-BE49-F238E27FC236}">
                <a16:creationId xmlns:a16="http://schemas.microsoft.com/office/drawing/2014/main" id="{D10F9BC5-F821-41FC-B60F-21EDF0F76A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72" t="4956" r="7201" b="9459"/>
          <a:stretch/>
        </p:blipFill>
        <p:spPr bwMode="auto">
          <a:xfrm>
            <a:off x="339522" y="0"/>
            <a:ext cx="8139662" cy="6848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Table 2">
            <a:extLst>
              <a:ext uri="{FF2B5EF4-FFF2-40B4-BE49-F238E27FC236}">
                <a16:creationId xmlns:a16="http://schemas.microsoft.com/office/drawing/2014/main" id="{79317C01-A29C-470F-825C-797AC5B116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7014499"/>
              </p:ext>
            </p:extLst>
          </p:nvPr>
        </p:nvGraphicFramePr>
        <p:xfrm>
          <a:off x="209459" y="138454"/>
          <a:ext cx="1254580" cy="6481539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254580">
                  <a:extLst>
                    <a:ext uri="{9D8B030D-6E8A-4147-A177-3AD203B41FA5}">
                      <a16:colId xmlns:a16="http://schemas.microsoft.com/office/drawing/2014/main" val="2256604060"/>
                    </a:ext>
                  </a:extLst>
                </a:gridCol>
              </a:tblGrid>
              <a:tr h="453011">
                <a:tc>
                  <a:txBody>
                    <a:bodyPr/>
                    <a:lstStyle/>
                    <a:p>
                      <a:pPr algn="ctr"/>
                      <a:r>
                        <a:rPr lang="ar-BH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خريطة الحصة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8538213"/>
                  </a:ext>
                </a:extLst>
              </a:tr>
              <a:tr h="453011">
                <a:tc>
                  <a:txBody>
                    <a:bodyPr/>
                    <a:lstStyle/>
                    <a:p>
                      <a:pPr algn="ctr"/>
                      <a:r>
                        <a:rPr lang="ar-BH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الترحيب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532707"/>
                  </a:ext>
                </a:extLst>
              </a:tr>
              <a:tr h="801480">
                <a:tc>
                  <a:txBody>
                    <a:bodyPr/>
                    <a:lstStyle/>
                    <a:p>
                      <a:pPr algn="ctr" rtl="1"/>
                      <a:r>
                        <a:rPr lang="ar-BH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الحضور والغياب</a:t>
                      </a:r>
                    </a:p>
                    <a:p>
                      <a:pPr algn="ctr" rtl="1"/>
                      <a:r>
                        <a:rPr lang="ar-BH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التاريخ + القوانين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4649011"/>
                  </a:ext>
                </a:extLst>
              </a:tr>
              <a:tr h="453011">
                <a:tc>
                  <a:txBody>
                    <a:bodyPr/>
                    <a:lstStyle/>
                    <a:p>
                      <a:pPr algn="ctr"/>
                      <a:r>
                        <a:rPr lang="ar-BH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الروتين اليومي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8438483"/>
                  </a:ext>
                </a:extLst>
              </a:tr>
              <a:tr h="801480">
                <a:tc>
                  <a:txBody>
                    <a:bodyPr/>
                    <a:lstStyle/>
                    <a:p>
                      <a:pPr algn="ctr"/>
                      <a:r>
                        <a:rPr lang="ar-BH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العنوان + الأهداف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9597559"/>
                  </a:ext>
                </a:extLst>
              </a:tr>
              <a:tr h="453011">
                <a:tc>
                  <a:txBody>
                    <a:bodyPr/>
                    <a:lstStyle/>
                    <a:p>
                      <a:pPr algn="ctr"/>
                      <a:r>
                        <a:rPr lang="ar-BH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التهيئة الحافزة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9312131"/>
                  </a:ext>
                </a:extLst>
              </a:tr>
              <a:tr h="453011">
                <a:tc>
                  <a:txBody>
                    <a:bodyPr/>
                    <a:lstStyle/>
                    <a:p>
                      <a:pPr algn="ctr"/>
                      <a:r>
                        <a:rPr lang="ar-BH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عرض الدرس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5844102"/>
                  </a:ext>
                </a:extLst>
              </a:tr>
              <a:tr h="453011">
                <a:tc>
                  <a:txBody>
                    <a:bodyPr/>
                    <a:lstStyle/>
                    <a:p>
                      <a:pPr algn="ctr"/>
                      <a:r>
                        <a:rPr lang="ar-BH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الأنشطة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7019646"/>
                  </a:ext>
                </a:extLst>
              </a:tr>
              <a:tr h="453011">
                <a:tc>
                  <a:txBody>
                    <a:bodyPr/>
                    <a:lstStyle/>
                    <a:p>
                      <a:pPr algn="ctr"/>
                      <a:r>
                        <a:rPr lang="ar-BH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الألعاب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6744071"/>
                  </a:ext>
                </a:extLst>
              </a:tr>
              <a:tr h="801480">
                <a:tc>
                  <a:txBody>
                    <a:bodyPr/>
                    <a:lstStyle/>
                    <a:p>
                      <a:pPr algn="ctr"/>
                      <a:r>
                        <a:rPr lang="ar-BH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التغذية الراجعة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3736427"/>
                  </a:ext>
                </a:extLst>
              </a:tr>
              <a:tr h="453011">
                <a:tc>
                  <a:txBody>
                    <a:bodyPr/>
                    <a:lstStyle/>
                    <a:p>
                      <a:pPr algn="ctr"/>
                      <a:r>
                        <a:rPr lang="ar-BH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عبر عن شعورك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1159067"/>
                  </a:ext>
                </a:extLst>
              </a:tr>
              <a:tr h="453011">
                <a:tc>
                  <a:txBody>
                    <a:bodyPr/>
                    <a:lstStyle/>
                    <a:p>
                      <a:pPr algn="ctr"/>
                      <a:r>
                        <a:rPr lang="ar-BH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التواصل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1365468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1A444169-9CB3-47B8-BB9A-589802D6EDF9}"/>
              </a:ext>
            </a:extLst>
          </p:cNvPr>
          <p:cNvSpPr/>
          <p:nvPr/>
        </p:nvSpPr>
        <p:spPr>
          <a:xfrm>
            <a:off x="25387" y="1086514"/>
            <a:ext cx="1663908" cy="464148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الحضور والغياب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8" name="Picture 6" descr="Expo 2020 Dubai - شخصيات إكسبو 2020 | تعرفوا على راشد | Facebook">
            <a:extLst>
              <a:ext uri="{FF2B5EF4-FFF2-40B4-BE49-F238E27FC236}">
                <a16:creationId xmlns:a16="http://schemas.microsoft.com/office/drawing/2014/main" id="{139134A0-5E23-4B7A-944F-420C3E613D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46" t="27792" r="21788" b="2263"/>
          <a:stretch/>
        </p:blipFill>
        <p:spPr bwMode="auto">
          <a:xfrm>
            <a:off x="7354667" y="1608183"/>
            <a:ext cx="944380" cy="1499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8" descr="Expo 2020 Dubai - شخصيات إكسبو 2020 | تعرفوا على لطيفة | Facebook">
            <a:extLst>
              <a:ext uri="{FF2B5EF4-FFF2-40B4-BE49-F238E27FC236}">
                <a16:creationId xmlns:a16="http://schemas.microsoft.com/office/drawing/2014/main" id="{7EEEE120-E442-4EB9-B097-F8E4D2BBDE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24" t="33187" r="33609" b="1005"/>
          <a:stretch/>
        </p:blipFill>
        <p:spPr bwMode="auto">
          <a:xfrm>
            <a:off x="10305022" y="1608183"/>
            <a:ext cx="971890" cy="1499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Shape, circle&#10;&#10;Description automatically generated">
            <a:extLst>
              <a:ext uri="{FF2B5EF4-FFF2-40B4-BE49-F238E27FC236}">
                <a16:creationId xmlns:a16="http://schemas.microsoft.com/office/drawing/2014/main" id="{97DFBD8B-9ED8-4704-88F8-94599E4C197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55" t="9942" r="12875" b="10566"/>
          <a:stretch/>
        </p:blipFill>
        <p:spPr>
          <a:xfrm>
            <a:off x="10154504" y="4976108"/>
            <a:ext cx="1913856" cy="146516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B0DE0E4-332F-4232-91F7-0CC23C41B411}"/>
              </a:ext>
            </a:extLst>
          </p:cNvPr>
          <p:cNvSpPr/>
          <p:nvPr/>
        </p:nvSpPr>
        <p:spPr>
          <a:xfrm>
            <a:off x="5748161" y="163184"/>
            <a:ext cx="6224782" cy="203132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من سيفوز اليوم معنا </a:t>
            </a:r>
          </a:p>
          <a:p>
            <a:pPr algn="ctr"/>
            <a:r>
              <a:rPr lang="ar-AE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هل هم أصدقاء راشد، أم صديقات لطيفة ؟</a:t>
            </a:r>
          </a:p>
          <a:p>
            <a:pPr algn="ctr"/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096446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7688" y="31482"/>
            <a:ext cx="6120680" cy="949246"/>
          </a:xfrm>
          <a:solidFill>
            <a:srgbClr val="E5A9DC"/>
          </a:solidFill>
        </p:spPr>
        <p:txBody>
          <a:bodyPr>
            <a:normAutofit/>
          </a:bodyPr>
          <a:lstStyle/>
          <a:p>
            <a:pPr algn="ctr"/>
            <a:r>
              <a:rPr lang="ar-AE" dirty="0">
                <a:solidFill>
                  <a:srgbClr val="002060"/>
                </a:solidFill>
              </a:rPr>
              <a:t>قوانين الحصّة </a:t>
            </a:r>
            <a:r>
              <a:rPr lang="ar-SY" dirty="0">
                <a:solidFill>
                  <a:srgbClr val="002060"/>
                </a:solidFill>
              </a:rPr>
              <a:t>في </a:t>
            </a:r>
            <a:r>
              <a:rPr lang="ar-AE" dirty="0">
                <a:solidFill>
                  <a:srgbClr val="002060"/>
                </a:solidFill>
              </a:rPr>
              <a:t>التعلّم الهجين</a:t>
            </a:r>
            <a:r>
              <a:rPr lang="ar-AE" dirty="0"/>
              <a:t>: </a:t>
            </a:r>
            <a:endParaRPr lang="en-US" dirty="0"/>
          </a:p>
        </p:txBody>
      </p:sp>
      <p:pic>
        <p:nvPicPr>
          <p:cNvPr id="4" name="Content Placeholder 3" descr="صورة 1.jpe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2927648" y="980728"/>
            <a:ext cx="6624736" cy="1584176"/>
          </a:xfrm>
        </p:spPr>
      </p:pic>
      <p:pic>
        <p:nvPicPr>
          <p:cNvPr id="5" name="Picture 4" descr="صورة 2.jpe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464152" y="2564904"/>
            <a:ext cx="3203849" cy="4293096"/>
          </a:xfrm>
          <a:prstGeom prst="rect">
            <a:avLst/>
          </a:prstGeom>
        </p:spPr>
      </p:pic>
      <p:pic>
        <p:nvPicPr>
          <p:cNvPr id="6" name="Picture 5" descr="صورة 3.jpe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271055" y="2987217"/>
            <a:ext cx="3312367" cy="4149080"/>
          </a:xfrm>
          <a:prstGeom prst="rect">
            <a:avLst/>
          </a:prstGeom>
        </p:spPr>
      </p:pic>
      <p:pic>
        <p:nvPicPr>
          <p:cNvPr id="7" name="Picture 6" descr="صورة 4.jpe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199456" y="2708920"/>
            <a:ext cx="2952328" cy="4149080"/>
          </a:xfrm>
          <a:prstGeom prst="rect">
            <a:avLst/>
          </a:prstGeom>
        </p:spPr>
      </p:pic>
      <p:pic>
        <p:nvPicPr>
          <p:cNvPr id="8" name="video_2021-10-02_16-21-13">
            <a:hlinkClick r:id="" action="ppaction://media"/>
            <a:extLst>
              <a:ext uri="{FF2B5EF4-FFF2-40B4-BE49-F238E27FC236}">
                <a16:creationId xmlns:a16="http://schemas.microsoft.com/office/drawing/2014/main" id="{14277694-4EA9-4E64-9667-4A95BA79692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31770" y="189863"/>
            <a:ext cx="2392093" cy="1354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270759"/>
      </p:ext>
    </p:extLst>
  </p:cSld>
  <p:clrMapOvr>
    <a:masterClrMapping/>
  </p:clrMapOvr>
  <p:transition>
    <p:dissolve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4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room, child, toy, photo&#10;&#10;Description automatically generated">
            <a:extLst>
              <a:ext uri="{FF2B5EF4-FFF2-40B4-BE49-F238E27FC236}">
                <a16:creationId xmlns:a16="http://schemas.microsoft.com/office/drawing/2014/main" id="{7B8AF67E-49D6-2D4A-87C7-A0931B6567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444" y="1319762"/>
            <a:ext cx="11063112" cy="56292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DD9CB5F-FFA8-8740-B92E-C32EB16671A9}"/>
              </a:ext>
            </a:extLst>
          </p:cNvPr>
          <p:cNvSpPr txBox="1"/>
          <p:nvPr/>
        </p:nvSpPr>
        <p:spPr>
          <a:xfrm>
            <a:off x="1986844" y="451556"/>
            <a:ext cx="72474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1" eaLnBrk="1" latinLnBrk="0" hangingPunct="1"/>
            <a:r>
              <a:rPr lang="ar-SA" sz="3600" dirty="0">
                <a:solidFill>
                  <a:srgbClr val="C0000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نتائج الالتزام بتعليمات ما قبل الدرس :</a:t>
            </a:r>
            <a:endParaRPr lang="x-none" sz="3600" dirty="0">
              <a:solidFill>
                <a:srgbClr val="C00000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15FAD58-72C8-B24A-B4A9-456E8BD55035}"/>
              </a:ext>
            </a:extLst>
          </p:cNvPr>
          <p:cNvSpPr txBox="1"/>
          <p:nvPr/>
        </p:nvSpPr>
        <p:spPr>
          <a:xfrm>
            <a:off x="2245078" y="2087571"/>
            <a:ext cx="21237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32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تحقيق </a:t>
            </a:r>
            <a:r>
              <a:rPr lang="ar-AE" sz="32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أ</a:t>
            </a:r>
            <a:r>
              <a:rPr lang="ar-SA" sz="32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هداف الدرس بفاعلية .. </a:t>
            </a:r>
            <a:endParaRPr lang="x-none" sz="32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3BE478-405D-4342-B24E-7FDFC73C9CA5}"/>
              </a:ext>
            </a:extLst>
          </p:cNvPr>
          <p:cNvSpPr txBox="1"/>
          <p:nvPr/>
        </p:nvSpPr>
        <p:spPr>
          <a:xfrm>
            <a:off x="5813778" y="5090666"/>
            <a:ext cx="23142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32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تحقيق نسبة </a:t>
            </a:r>
            <a:r>
              <a:rPr lang="ar-EG" sz="32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كبيرة من فهم</a:t>
            </a:r>
            <a:r>
              <a:rPr lang="ar-SA" sz="32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و استيعاب الدرس ..</a:t>
            </a:r>
            <a:endParaRPr lang="x-none" sz="32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A85335-5688-8C48-9E19-6CE84449F76A}"/>
              </a:ext>
            </a:extLst>
          </p:cNvPr>
          <p:cNvSpPr txBox="1"/>
          <p:nvPr/>
        </p:nvSpPr>
        <p:spPr>
          <a:xfrm>
            <a:off x="6355645" y="2141687"/>
            <a:ext cx="23142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32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الحصول على </a:t>
            </a:r>
            <a:r>
              <a:rPr lang="ar-AE" sz="32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أ</a:t>
            </a:r>
            <a:r>
              <a:rPr lang="ar-SA" sz="32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وسمة بالبوابة الذكية ..</a:t>
            </a:r>
            <a:endParaRPr lang="x-none" sz="32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4130A1D-7BE2-824B-B563-5235FB9BBBA9}"/>
              </a:ext>
            </a:extLst>
          </p:cNvPr>
          <p:cNvSpPr txBox="1"/>
          <p:nvPr/>
        </p:nvSpPr>
        <p:spPr>
          <a:xfrm>
            <a:off x="2333978" y="5629275"/>
            <a:ext cx="23142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32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الاستمتاع ب</a:t>
            </a:r>
            <a:r>
              <a:rPr lang="ar-AE" sz="32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ال</a:t>
            </a:r>
            <a:r>
              <a:rPr lang="ar-SA" sz="32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درس.. </a:t>
            </a:r>
            <a:endParaRPr lang="x-none" sz="32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pic>
        <p:nvPicPr>
          <p:cNvPr id="11" name="video_2021-10-02_16-21-13">
            <a:hlinkClick r:id="" action="ppaction://media"/>
            <a:extLst>
              <a:ext uri="{FF2B5EF4-FFF2-40B4-BE49-F238E27FC236}">
                <a16:creationId xmlns:a16="http://schemas.microsoft.com/office/drawing/2014/main" id="{E7303A7D-08A5-4EEF-B96C-252E83AAE90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2392093" cy="1354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889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6" dur="8246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0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5" grpId="0"/>
      <p:bldP spid="7" grpId="0"/>
      <p:bldP spid="8" grpId="0"/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DA8C806-E4BD-44B5-ACAF-E6C2714A9C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038" t="22381" r="9709" b="10051"/>
          <a:stretch/>
        </p:blipFill>
        <p:spPr>
          <a:xfrm>
            <a:off x="326571" y="643467"/>
            <a:ext cx="11430000" cy="557106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7751573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47CFFB7-FDC7-4E35-A78C-69E4343150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9172" y="797424"/>
            <a:ext cx="10662828" cy="6060576"/>
          </a:xfrm>
          <a:prstGeom prst="rect">
            <a:avLst/>
          </a:prstGeom>
        </p:spPr>
      </p:pic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C66FF6F6-8E39-47FF-B80D-C7DE630BD9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5381959"/>
              </p:ext>
            </p:extLst>
          </p:nvPr>
        </p:nvGraphicFramePr>
        <p:xfrm>
          <a:off x="209459" y="138454"/>
          <a:ext cx="1254580" cy="6481539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254580">
                  <a:extLst>
                    <a:ext uri="{9D8B030D-6E8A-4147-A177-3AD203B41FA5}">
                      <a16:colId xmlns:a16="http://schemas.microsoft.com/office/drawing/2014/main" val="2256604060"/>
                    </a:ext>
                  </a:extLst>
                </a:gridCol>
              </a:tblGrid>
              <a:tr h="453011">
                <a:tc>
                  <a:txBody>
                    <a:bodyPr/>
                    <a:lstStyle/>
                    <a:p>
                      <a:pPr algn="ctr"/>
                      <a:r>
                        <a:rPr lang="ar-BH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خريطة الحصة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8538213"/>
                  </a:ext>
                </a:extLst>
              </a:tr>
              <a:tr h="453011">
                <a:tc>
                  <a:txBody>
                    <a:bodyPr/>
                    <a:lstStyle/>
                    <a:p>
                      <a:pPr algn="ctr"/>
                      <a:r>
                        <a:rPr lang="ar-BH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الترحيب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532707"/>
                  </a:ext>
                </a:extLst>
              </a:tr>
              <a:tr h="801480">
                <a:tc>
                  <a:txBody>
                    <a:bodyPr/>
                    <a:lstStyle/>
                    <a:p>
                      <a:pPr algn="ctr" rtl="1"/>
                      <a:r>
                        <a:rPr lang="ar-BH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الحضور والغياب</a:t>
                      </a:r>
                    </a:p>
                    <a:p>
                      <a:pPr algn="ctr" rtl="1"/>
                      <a:r>
                        <a:rPr lang="ar-BH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التاريخ + القوانين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4649011"/>
                  </a:ext>
                </a:extLst>
              </a:tr>
              <a:tr h="453011">
                <a:tc>
                  <a:txBody>
                    <a:bodyPr/>
                    <a:lstStyle/>
                    <a:p>
                      <a:pPr algn="ctr"/>
                      <a:r>
                        <a:rPr lang="ar-BH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الروتين اليومي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8438483"/>
                  </a:ext>
                </a:extLst>
              </a:tr>
              <a:tr h="801480">
                <a:tc>
                  <a:txBody>
                    <a:bodyPr/>
                    <a:lstStyle/>
                    <a:p>
                      <a:pPr algn="ctr"/>
                      <a:r>
                        <a:rPr lang="ar-BH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العنوان + الأهداف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9597559"/>
                  </a:ext>
                </a:extLst>
              </a:tr>
              <a:tr h="453011">
                <a:tc>
                  <a:txBody>
                    <a:bodyPr/>
                    <a:lstStyle/>
                    <a:p>
                      <a:pPr algn="ctr"/>
                      <a:r>
                        <a:rPr lang="ar-BH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التهيئة الحافزة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9312131"/>
                  </a:ext>
                </a:extLst>
              </a:tr>
              <a:tr h="453011">
                <a:tc>
                  <a:txBody>
                    <a:bodyPr/>
                    <a:lstStyle/>
                    <a:p>
                      <a:pPr algn="ctr"/>
                      <a:r>
                        <a:rPr lang="ar-BH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عرض الدرس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5844102"/>
                  </a:ext>
                </a:extLst>
              </a:tr>
              <a:tr h="453011">
                <a:tc>
                  <a:txBody>
                    <a:bodyPr/>
                    <a:lstStyle/>
                    <a:p>
                      <a:pPr algn="ctr"/>
                      <a:r>
                        <a:rPr lang="ar-BH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الأنشطة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7019646"/>
                  </a:ext>
                </a:extLst>
              </a:tr>
              <a:tr h="453011">
                <a:tc>
                  <a:txBody>
                    <a:bodyPr/>
                    <a:lstStyle/>
                    <a:p>
                      <a:pPr algn="ctr"/>
                      <a:r>
                        <a:rPr lang="ar-BH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الألعاب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6744071"/>
                  </a:ext>
                </a:extLst>
              </a:tr>
              <a:tr h="801480">
                <a:tc>
                  <a:txBody>
                    <a:bodyPr/>
                    <a:lstStyle/>
                    <a:p>
                      <a:pPr algn="ctr"/>
                      <a:r>
                        <a:rPr lang="ar-BH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التغذية الراجعة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3736427"/>
                  </a:ext>
                </a:extLst>
              </a:tr>
              <a:tr h="453011">
                <a:tc>
                  <a:txBody>
                    <a:bodyPr/>
                    <a:lstStyle/>
                    <a:p>
                      <a:pPr algn="ctr"/>
                      <a:r>
                        <a:rPr lang="ar-BH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عبر عن شعورك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1159067"/>
                  </a:ext>
                </a:extLst>
              </a:tr>
              <a:tr h="453011">
                <a:tc>
                  <a:txBody>
                    <a:bodyPr/>
                    <a:lstStyle/>
                    <a:p>
                      <a:pPr algn="ctr"/>
                      <a:r>
                        <a:rPr lang="ar-BH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التواصل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1365468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D5371D61-65D8-4717-8628-0C0B862EC745}"/>
              </a:ext>
            </a:extLst>
          </p:cNvPr>
          <p:cNvSpPr/>
          <p:nvPr/>
        </p:nvSpPr>
        <p:spPr>
          <a:xfrm>
            <a:off x="4794" y="1729248"/>
            <a:ext cx="1663908" cy="464148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الروتين اليومي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DAC8BE-5233-44AC-A41A-1CDE6743A854}"/>
              </a:ext>
            </a:extLst>
          </p:cNvPr>
          <p:cNvSpPr txBox="1"/>
          <p:nvPr/>
        </p:nvSpPr>
        <p:spPr>
          <a:xfrm>
            <a:off x="1668702" y="151093"/>
            <a:ext cx="10250975" cy="646331"/>
          </a:xfrm>
          <a:prstGeom prst="rect">
            <a:avLst/>
          </a:prstGeom>
          <a:solidFill>
            <a:srgbClr val="00B0F0"/>
          </a:solidFill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r" rtl="1"/>
            <a:r>
              <a:rPr lang="ar-AE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مهارة الطلاقة اللفظية</a:t>
            </a:r>
            <a:r>
              <a:rPr lang="ar-BH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يقرأ الطالب </a:t>
            </a:r>
            <a:r>
              <a:rPr lang="ar-AE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ar-BH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 كلمة في الدقيقة.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video_2021-10-02_16-21-13">
            <a:hlinkClick r:id="" action="ppaction://media"/>
            <a:extLst>
              <a:ext uri="{FF2B5EF4-FFF2-40B4-BE49-F238E27FC236}">
                <a16:creationId xmlns:a16="http://schemas.microsoft.com/office/drawing/2014/main" id="{6C39E3A8-9882-49A8-A77D-B9DD4206377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68889" y="5166671"/>
            <a:ext cx="1945519" cy="11012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B461B32-C91F-4E71-8560-5A77EDAA2B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31567" y="797424"/>
            <a:ext cx="7611215" cy="1291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131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46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6" name="Google Shape;366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6892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1714" y="201779"/>
            <a:ext cx="8794950" cy="45669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371772" y="2563574"/>
            <a:ext cx="2679822" cy="1691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945217" y="4939920"/>
            <a:ext cx="3409878" cy="1223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2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934999" y="4065012"/>
            <a:ext cx="1067865" cy="11257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26"/>
          <p:cNvPicPr preferRelativeResize="0"/>
          <p:nvPr/>
        </p:nvPicPr>
        <p:blipFill rotWithShape="1">
          <a:blip r:embed="rId8">
            <a:alphaModFix/>
          </a:blip>
          <a:srcRect l="19982" r="20065" b="77962"/>
          <a:stretch/>
        </p:blipFill>
        <p:spPr>
          <a:xfrm>
            <a:off x="295700" y="5120025"/>
            <a:ext cx="9639299" cy="151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p2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11714" y="5658549"/>
            <a:ext cx="829633" cy="1199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395;p27">
            <a:extLst>
              <a:ext uri="{FF2B5EF4-FFF2-40B4-BE49-F238E27FC236}">
                <a16:creationId xmlns:a16="http://schemas.microsoft.com/office/drawing/2014/main" id="{BA48DA39-BCCC-41A4-91F0-BD858E07846E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 l="20748" b="19910"/>
          <a:stretch/>
        </p:blipFill>
        <p:spPr>
          <a:xfrm flipH="1">
            <a:off x="10705900" y="3890525"/>
            <a:ext cx="1486100" cy="2967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397;p27">
            <a:extLst>
              <a:ext uri="{FF2B5EF4-FFF2-40B4-BE49-F238E27FC236}">
                <a16:creationId xmlns:a16="http://schemas.microsoft.com/office/drawing/2014/main" id="{2DB1FE58-98D4-4F85-92C2-4EE9CA0AF9CE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9253745" y="4368569"/>
            <a:ext cx="711136" cy="7796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389;p27">
            <a:extLst>
              <a:ext uri="{FF2B5EF4-FFF2-40B4-BE49-F238E27FC236}">
                <a16:creationId xmlns:a16="http://schemas.microsoft.com/office/drawing/2014/main" id="{037F096D-5ECF-426E-966D-1FFFE546DAE8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0598219" y="4368569"/>
            <a:ext cx="582775" cy="733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533;p32">
            <a:extLst>
              <a:ext uri="{FF2B5EF4-FFF2-40B4-BE49-F238E27FC236}">
                <a16:creationId xmlns:a16="http://schemas.microsoft.com/office/drawing/2014/main" id="{BA10F17A-2D07-4985-8F09-32FCF7EA9DDE}"/>
              </a:ext>
            </a:extLst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11317851" y="5073773"/>
            <a:ext cx="625550" cy="7752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644;p37">
            <a:extLst>
              <a:ext uri="{FF2B5EF4-FFF2-40B4-BE49-F238E27FC236}">
                <a16:creationId xmlns:a16="http://schemas.microsoft.com/office/drawing/2014/main" id="{13E51CF6-737A-4718-992A-7EB7873082E8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4578" y="3667720"/>
            <a:ext cx="838100" cy="1790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683;p39">
            <a:extLst>
              <a:ext uri="{FF2B5EF4-FFF2-40B4-BE49-F238E27FC236}">
                <a16:creationId xmlns:a16="http://schemas.microsoft.com/office/drawing/2014/main" id="{D2D56BF4-35B9-4F17-A4B7-8A1A814874D2}"/>
              </a:ext>
            </a:extLst>
          </p:cNvPr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10242975" y="214590"/>
            <a:ext cx="1205975" cy="120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4" name="Picture 10" descr="اللغه العربيه الفصحى , ماهي اللغة الفصحى - المنام">
            <a:extLst>
              <a:ext uri="{FF2B5EF4-FFF2-40B4-BE49-F238E27FC236}">
                <a16:creationId xmlns:a16="http://schemas.microsoft.com/office/drawing/2014/main" id="{67565A82-0ADA-4602-AACA-63B4E5C705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6845" y="1639705"/>
            <a:ext cx="1358110" cy="762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9">
            <a:extLst>
              <a:ext uri="{FF2B5EF4-FFF2-40B4-BE49-F238E27FC236}">
                <a16:creationId xmlns:a16="http://schemas.microsoft.com/office/drawing/2014/main" id="{0A74373B-76E6-4F67-AF03-6A5CE085FF5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3008" y="1375587"/>
            <a:ext cx="1572596" cy="4834276"/>
          </a:xfrm>
          <a:prstGeom prst="rect">
            <a:avLst/>
          </a:prstGeom>
        </p:spPr>
      </p:pic>
      <p:sp>
        <p:nvSpPr>
          <p:cNvPr id="25" name="فقاعة التفكير: على شكل سحابة 24">
            <a:extLst>
              <a:ext uri="{FF2B5EF4-FFF2-40B4-BE49-F238E27FC236}">
                <a16:creationId xmlns:a16="http://schemas.microsoft.com/office/drawing/2014/main" id="{1E606B30-7561-43BD-96F4-A7E88A8FDC0D}"/>
              </a:ext>
            </a:extLst>
          </p:cNvPr>
          <p:cNvSpPr/>
          <p:nvPr/>
        </p:nvSpPr>
        <p:spPr>
          <a:xfrm>
            <a:off x="2785934" y="437421"/>
            <a:ext cx="2514694" cy="1307726"/>
          </a:xfrm>
          <a:prstGeom prst="cloudCallout">
            <a:avLst>
              <a:gd name="adj1" fmla="val -70843"/>
              <a:gd name="adj2" fmla="val 47309"/>
            </a:avLst>
          </a:prstGeom>
          <a:solidFill>
            <a:srgbClr val="44709D">
              <a:lumMod val="60000"/>
              <a:lumOff val="40000"/>
            </a:srgbClr>
          </a:solidFill>
          <a:ln w="15875" cap="flat" cmpd="sng" algn="ctr">
            <a:solidFill>
              <a:srgbClr val="83992A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aramond" panose="02020404030301010803"/>
                <a:ea typeface="+mn-ea"/>
                <a:cs typeface="Times New Roman" panose="02020603050405020304" pitchFamily="18" charset="0"/>
              </a:rPr>
              <a:t>نواتج التعلم :-</a:t>
            </a:r>
          </a:p>
        </p:txBody>
      </p:sp>
      <p:graphicFrame>
        <p:nvGraphicFramePr>
          <p:cNvPr id="23" name="Table 2">
            <a:extLst>
              <a:ext uri="{FF2B5EF4-FFF2-40B4-BE49-F238E27FC236}">
                <a16:creationId xmlns:a16="http://schemas.microsoft.com/office/drawing/2014/main" id="{A4DEF30D-4A1E-4FA1-B90D-6B4BA48AE8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5568162"/>
              </p:ext>
            </p:extLst>
          </p:nvPr>
        </p:nvGraphicFramePr>
        <p:xfrm>
          <a:off x="56436" y="0"/>
          <a:ext cx="1254580" cy="6481539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254580">
                  <a:extLst>
                    <a:ext uri="{9D8B030D-6E8A-4147-A177-3AD203B41FA5}">
                      <a16:colId xmlns:a16="http://schemas.microsoft.com/office/drawing/2014/main" val="2256604060"/>
                    </a:ext>
                  </a:extLst>
                </a:gridCol>
              </a:tblGrid>
              <a:tr h="453011">
                <a:tc>
                  <a:txBody>
                    <a:bodyPr/>
                    <a:lstStyle/>
                    <a:p>
                      <a:pPr algn="ctr"/>
                      <a:r>
                        <a:rPr lang="ar-BH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خريطة الحصة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8538213"/>
                  </a:ext>
                </a:extLst>
              </a:tr>
              <a:tr h="453011">
                <a:tc>
                  <a:txBody>
                    <a:bodyPr/>
                    <a:lstStyle/>
                    <a:p>
                      <a:pPr algn="ctr"/>
                      <a:r>
                        <a:rPr lang="ar-BH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الترحيب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532707"/>
                  </a:ext>
                </a:extLst>
              </a:tr>
              <a:tr h="801480">
                <a:tc>
                  <a:txBody>
                    <a:bodyPr/>
                    <a:lstStyle/>
                    <a:p>
                      <a:pPr algn="ctr" rtl="1"/>
                      <a:r>
                        <a:rPr lang="ar-BH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الحضور والغياب</a:t>
                      </a:r>
                    </a:p>
                    <a:p>
                      <a:pPr algn="ctr" rtl="1"/>
                      <a:r>
                        <a:rPr lang="ar-BH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التاريخ + القوانين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4649011"/>
                  </a:ext>
                </a:extLst>
              </a:tr>
              <a:tr h="453011">
                <a:tc>
                  <a:txBody>
                    <a:bodyPr/>
                    <a:lstStyle/>
                    <a:p>
                      <a:pPr algn="ctr"/>
                      <a:r>
                        <a:rPr lang="ar-BH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الروتين اليومي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8438483"/>
                  </a:ext>
                </a:extLst>
              </a:tr>
              <a:tr h="801480">
                <a:tc>
                  <a:txBody>
                    <a:bodyPr/>
                    <a:lstStyle/>
                    <a:p>
                      <a:pPr algn="ctr"/>
                      <a:r>
                        <a:rPr lang="ar-BH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العنوان + الأهداف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9597559"/>
                  </a:ext>
                </a:extLst>
              </a:tr>
              <a:tr h="453011">
                <a:tc>
                  <a:txBody>
                    <a:bodyPr/>
                    <a:lstStyle/>
                    <a:p>
                      <a:pPr algn="ctr"/>
                      <a:r>
                        <a:rPr lang="ar-BH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التهيئة الحافزة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9312131"/>
                  </a:ext>
                </a:extLst>
              </a:tr>
              <a:tr h="453011">
                <a:tc>
                  <a:txBody>
                    <a:bodyPr/>
                    <a:lstStyle/>
                    <a:p>
                      <a:pPr algn="ctr"/>
                      <a:r>
                        <a:rPr lang="ar-BH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عرض الدرس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5844102"/>
                  </a:ext>
                </a:extLst>
              </a:tr>
              <a:tr h="453011">
                <a:tc>
                  <a:txBody>
                    <a:bodyPr/>
                    <a:lstStyle/>
                    <a:p>
                      <a:pPr algn="ctr"/>
                      <a:r>
                        <a:rPr lang="ar-BH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الأنشطة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7019646"/>
                  </a:ext>
                </a:extLst>
              </a:tr>
              <a:tr h="453011">
                <a:tc>
                  <a:txBody>
                    <a:bodyPr/>
                    <a:lstStyle/>
                    <a:p>
                      <a:pPr algn="ctr"/>
                      <a:r>
                        <a:rPr lang="ar-BH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الألعاب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6744071"/>
                  </a:ext>
                </a:extLst>
              </a:tr>
              <a:tr h="801480">
                <a:tc>
                  <a:txBody>
                    <a:bodyPr/>
                    <a:lstStyle/>
                    <a:p>
                      <a:pPr algn="ctr"/>
                      <a:r>
                        <a:rPr lang="ar-BH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التغذية الراجعة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3736427"/>
                  </a:ext>
                </a:extLst>
              </a:tr>
              <a:tr h="453011">
                <a:tc>
                  <a:txBody>
                    <a:bodyPr/>
                    <a:lstStyle/>
                    <a:p>
                      <a:pPr algn="ctr"/>
                      <a:r>
                        <a:rPr lang="ar-BH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عبر عن شعورك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1159067"/>
                  </a:ext>
                </a:extLst>
              </a:tr>
              <a:tr h="453011">
                <a:tc>
                  <a:txBody>
                    <a:bodyPr/>
                    <a:lstStyle/>
                    <a:p>
                      <a:pPr algn="ctr"/>
                      <a:r>
                        <a:rPr lang="ar-BH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التواصل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1365468"/>
                  </a:ext>
                </a:extLst>
              </a:tr>
            </a:tbl>
          </a:graphicData>
        </a:graphic>
      </p:graphicFrame>
      <p:sp>
        <p:nvSpPr>
          <p:cNvPr id="28" name="Rectangle 27">
            <a:extLst>
              <a:ext uri="{FF2B5EF4-FFF2-40B4-BE49-F238E27FC236}">
                <a16:creationId xmlns:a16="http://schemas.microsoft.com/office/drawing/2014/main" id="{73D5452A-17A2-4092-A2FF-E84B1ED77883}"/>
              </a:ext>
            </a:extLst>
          </p:cNvPr>
          <p:cNvSpPr/>
          <p:nvPr/>
        </p:nvSpPr>
        <p:spPr>
          <a:xfrm>
            <a:off x="0" y="2021092"/>
            <a:ext cx="1311016" cy="464148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العنوان </a:t>
            </a:r>
          </a:p>
          <a:p>
            <a:pPr algn="ctr"/>
            <a:r>
              <a:rPr lang="ar-AE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والأهداف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ounded Rectangle 2">
            <a:extLst>
              <a:ext uri="{FF2B5EF4-FFF2-40B4-BE49-F238E27FC236}">
                <a16:creationId xmlns:a16="http://schemas.microsoft.com/office/drawing/2014/main" id="{6A1B558F-3D23-4570-A99D-90AEC15FFAA2}"/>
              </a:ext>
            </a:extLst>
          </p:cNvPr>
          <p:cNvSpPr/>
          <p:nvPr/>
        </p:nvSpPr>
        <p:spPr>
          <a:xfrm>
            <a:off x="2729220" y="1916366"/>
            <a:ext cx="6460353" cy="2745284"/>
          </a:xfrm>
          <a:prstGeom prst="roundRect">
            <a:avLst>
              <a:gd name="adj" fmla="val 18945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ar-AE" sz="4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1- </a:t>
            </a:r>
            <a:r>
              <a:rPr lang="ar-AE" sz="4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أنْ ي</a:t>
            </a:r>
            <a:r>
              <a:rPr lang="ar-BH" sz="4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ستوعب</a:t>
            </a:r>
            <a:r>
              <a:rPr lang="ar-AE" sz="4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 المتعلم </a:t>
            </a:r>
            <a:r>
              <a:rPr lang="ar-BH" sz="4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 النص السردي المسموع محددا المغزى العام</a:t>
            </a:r>
            <a:r>
              <a:rPr lang="ar-JO" sz="4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.</a:t>
            </a:r>
            <a:endParaRPr lang="en-US" sz="48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426091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51692" y="514699"/>
            <a:ext cx="11336215" cy="156966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4800" b="1" cap="none" spc="0" dirty="0">
                <a:ln/>
                <a:solidFill>
                  <a:schemeClr val="accent4"/>
                </a:solidFill>
                <a:effectLst/>
              </a:rPr>
              <a:t>ماذا تفعل عندما ترى أحد الأطفال يلقي المهملات في غير مكانها؟</a:t>
            </a:r>
            <a:endParaRPr lang="en-US" sz="48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pic>
        <p:nvPicPr>
          <p:cNvPr id="1026" name="Picture 2" descr="رمي القمامة في الطرقات.. 9936 مخالفة منذ بداية العام - جريدة الغد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5138" y="2199204"/>
            <a:ext cx="4916487" cy="4375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ما نتائج رمي المخلفات في الشارع - موضوع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2199204"/>
            <a:ext cx="6081102" cy="4375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2938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27537E"/>
      </a:dk2>
      <a:lt2>
        <a:srgbClr val="AABED7"/>
      </a:lt2>
      <a:accent1>
        <a:srgbClr val="E34B7A"/>
      </a:accent1>
      <a:accent2>
        <a:srgbClr val="AC339A"/>
      </a:accent2>
      <a:accent3>
        <a:srgbClr val="6953B7"/>
      </a:accent3>
      <a:accent4>
        <a:srgbClr val="1D7EAB"/>
      </a:accent4>
      <a:accent5>
        <a:srgbClr val="43AFD6"/>
      </a:accent5>
      <a:accent6>
        <a:srgbClr val="DE85E1"/>
      </a:accent6>
      <a:hlink>
        <a:srgbClr val="ED87A6"/>
      </a:hlink>
      <a:folHlink>
        <a:srgbClr val="C99EAC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8000"/>
                <a:shade val="100000"/>
                <a:hueMod val="136000"/>
                <a:satMod val="160000"/>
                <a:lumMod val="105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C71B277C-C29A-4BA0-A7BA-43502DF21AB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D1CF83FB3B3204BAB9A36908DE47F83" ma:contentTypeVersion="8" ma:contentTypeDescription="Create a new document." ma:contentTypeScope="" ma:versionID="8d969e66473fedb6740955be979d4bd5">
  <xsd:schema xmlns:xsd="http://www.w3.org/2001/XMLSchema" xmlns:xs="http://www.w3.org/2001/XMLSchema" xmlns:p="http://schemas.microsoft.com/office/2006/metadata/properties" xmlns:ns2="0f281ee9-eef9-4915-9060-49e099929f1a" targetNamespace="http://schemas.microsoft.com/office/2006/metadata/properties" ma:root="true" ma:fieldsID="aa61e2453af1a5209446929f1cb801b0" ns2:_="">
    <xsd:import namespace="0f281ee9-eef9-4915-9060-49e099929f1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f281ee9-eef9-4915-9060-49e099929f1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4C300DF-FC6D-44F1-B3B2-0CF76205C72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2CD1D99-1660-40B2-9902-63D5E825FC2A}">
  <ds:schemaRefs>
    <ds:schemaRef ds:uri="http://purl.org/dc/elements/1.1/"/>
    <ds:schemaRef ds:uri="http://schemas.microsoft.com/office/2006/metadata/properties"/>
    <ds:schemaRef ds:uri="http://purl.org/dc/terms/"/>
    <ds:schemaRef ds:uri="0f281ee9-eef9-4915-9060-49e099929f1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D23DD8E3-2BCE-4803-A4F3-C9786FEDF97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f281ee9-eef9-4915-9060-49e099929f1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1153</TotalTime>
  <Words>413</Words>
  <Application>Microsoft Office PowerPoint</Application>
  <PresentationFormat>Widescreen</PresentationFormat>
  <Paragraphs>133</Paragraphs>
  <Slides>21</Slides>
  <Notes>3</Notes>
  <HiddenSlides>0</HiddenSlides>
  <MMClips>6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Arabic Typesetting</vt:lpstr>
      <vt:lpstr>Arial</vt:lpstr>
      <vt:lpstr>Arial Black</vt:lpstr>
      <vt:lpstr>Arial Unicode MS</vt:lpstr>
      <vt:lpstr>Calibri</vt:lpstr>
      <vt:lpstr>Garamond</vt:lpstr>
      <vt:lpstr>Times New Roman</vt:lpstr>
      <vt:lpstr>Traditional Arabic</vt:lpstr>
      <vt:lpstr>Tw Cen MT</vt:lpstr>
      <vt:lpstr>Droplet</vt:lpstr>
      <vt:lpstr>PowerPoint Presentation</vt:lpstr>
      <vt:lpstr>PowerPoint Presentation</vt:lpstr>
      <vt:lpstr>PowerPoint Presentation</vt:lpstr>
      <vt:lpstr>قوانين الحصّة في التعلّم الهجين: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Mezna Ali Mohammed Al Alawi</dc:creator>
  <cp:lastModifiedBy>Aysha Salem Rashid Al Shamisi</cp:lastModifiedBy>
  <cp:revision>32</cp:revision>
  <dcterms:created xsi:type="dcterms:W3CDTF">2020-10-18T16:37:57Z</dcterms:created>
  <dcterms:modified xsi:type="dcterms:W3CDTF">2021-10-25T17:20:21Z</dcterms:modified>
</cp:coreProperties>
</file>