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7" r:id="rId4"/>
    <p:sldId id="265" r:id="rId5"/>
    <p:sldId id="258" r:id="rId6"/>
    <p:sldId id="262" r:id="rId7"/>
    <p:sldId id="261" r:id="rId8"/>
    <p:sldId id="268" r:id="rId9"/>
    <p:sldId id="259" r:id="rId10"/>
    <p:sldId id="266" r:id="rId11"/>
    <p:sldId id="260" r:id="rId12"/>
    <p:sldId id="263" r:id="rId13"/>
    <p:sldId id="264" r:id="rId14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13" autoAdjust="0"/>
    <p:restoredTop sz="94660"/>
  </p:normalViewPr>
  <p:slideViewPr>
    <p:cSldViewPr>
      <p:cViewPr varScale="1">
        <p:scale>
          <a:sx n="84" d="100"/>
          <a:sy n="84" d="100"/>
        </p:scale>
        <p:origin x="169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22/02/1441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8933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22/02/1441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8136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22/02/1441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2026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22/02/1441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2088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22/02/1441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798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22/02/1441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1264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22/02/1441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8578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22/02/1441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299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22/02/1441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3325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22/02/1441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3012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22/02/1441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3462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7B51-73EE-416A-B849-C7B5E05DEF2D}" type="datetimeFigureOut">
              <a:rPr lang="ar-AE" smtClean="0"/>
              <a:t>22/02/1441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448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Unit 3: Clothing</a:t>
            </a:r>
            <a:br>
              <a:rPr lang="en-US" sz="7200" dirty="0" smtClean="0"/>
            </a:br>
            <a:r>
              <a:rPr lang="en-US" sz="7200" dirty="0" smtClean="0"/>
              <a:t>Lesson 11-12</a:t>
            </a:r>
            <a:endParaRPr lang="ar-AE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The power of advertising</a:t>
            </a:r>
            <a:endParaRPr lang="ar-A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4038600" y="381000"/>
            <a:ext cx="449786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TextBox 3"/>
          <p:cNvSpPr txBox="1"/>
          <p:nvPr/>
        </p:nvSpPr>
        <p:spPr>
          <a:xfrm>
            <a:off x="457200" y="614690"/>
            <a:ext cx="668606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Complete the table with words from the text</a:t>
            </a:r>
            <a:endParaRPr lang="ar-AE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68130"/>
              </p:ext>
            </p:extLst>
          </p:nvPr>
        </p:nvGraphicFramePr>
        <p:xfrm>
          <a:off x="1524000" y="1554480"/>
          <a:ext cx="6096000" cy="4084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/>
                        <a:t>Type of media</a:t>
                      </a:r>
                      <a:endParaRPr lang="ar-A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/>
                        <a:t>Types </a:t>
                      </a:r>
                      <a:r>
                        <a:rPr lang="en-US" sz="3200" baseline="0" dirty="0" smtClean="0"/>
                        <a:t>of products</a:t>
                      </a:r>
                      <a:endParaRPr lang="ar-A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3200" dirty="0" smtClean="0"/>
                    </a:p>
                    <a:p>
                      <a:pPr rtl="1"/>
                      <a:endParaRPr lang="en-US" sz="3200" dirty="0" smtClean="0"/>
                    </a:p>
                    <a:p>
                      <a:pPr rtl="1"/>
                      <a:endParaRPr lang="en-US" sz="3200" dirty="0" smtClean="0"/>
                    </a:p>
                    <a:p>
                      <a:pPr rtl="1"/>
                      <a:endParaRPr lang="en-US" sz="3200" dirty="0" smtClean="0"/>
                    </a:p>
                    <a:p>
                      <a:pPr rtl="1"/>
                      <a:endParaRPr lang="en-US" sz="3200" dirty="0" smtClean="0"/>
                    </a:p>
                    <a:p>
                      <a:pPr rtl="1"/>
                      <a:endParaRPr lang="ar-AE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47800" y="2732544"/>
            <a:ext cx="32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</a:rPr>
              <a:t>food and </a:t>
            </a:r>
            <a:r>
              <a:rPr lang="en-US" sz="2800" b="1" dirty="0" smtClean="0">
                <a:solidFill>
                  <a:srgbClr val="C00000"/>
                </a:solidFill>
              </a:rPr>
              <a:t>drink</a:t>
            </a: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 medicine</a:t>
            </a: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Soap</a:t>
            </a: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household </a:t>
            </a:r>
            <a:r>
              <a:rPr lang="en-US" sz="2800" b="1" dirty="0" smtClean="0">
                <a:solidFill>
                  <a:srgbClr val="C00000"/>
                </a:solidFill>
              </a:rPr>
              <a:t>products</a:t>
            </a: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soft </a:t>
            </a:r>
            <a:r>
              <a:rPr lang="en-US" sz="2800" b="1" dirty="0" smtClean="0">
                <a:solidFill>
                  <a:srgbClr val="C00000"/>
                </a:solidFill>
              </a:rPr>
              <a:t>drinks</a:t>
            </a: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cars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6563" y="271093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Papyrus</a:t>
            </a: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 newspapers</a:t>
            </a: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 television</a:t>
            </a: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Magazines</a:t>
            </a: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Radio</a:t>
            </a: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the Internet</a:t>
            </a:r>
            <a:endParaRPr lang="ar-A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Rectangle 3"/>
          <p:cNvSpPr/>
          <p:nvPr/>
        </p:nvSpPr>
        <p:spPr>
          <a:xfrm>
            <a:off x="1371600" y="3581400"/>
            <a:ext cx="70884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pt-BR" sz="2800" b="1" dirty="0">
                <a:solidFill>
                  <a:srgbClr val="C00000"/>
                </a:solidFill>
              </a:rPr>
              <a:t>1 </a:t>
            </a:r>
            <a:r>
              <a:rPr lang="pt-BR" sz="2800" b="1" dirty="0" smtClean="0">
                <a:solidFill>
                  <a:srgbClr val="C00000"/>
                </a:solidFill>
              </a:rPr>
              <a:t>a</a:t>
            </a:r>
          </a:p>
          <a:p>
            <a:pPr algn="l" rtl="0"/>
            <a:r>
              <a:rPr lang="pt-BR" sz="2800" b="1" dirty="0" smtClean="0">
                <a:solidFill>
                  <a:srgbClr val="C00000"/>
                </a:solidFill>
              </a:rPr>
              <a:t>2 b</a:t>
            </a:r>
          </a:p>
          <a:p>
            <a:pPr algn="l" rtl="0"/>
            <a:r>
              <a:rPr lang="pt-BR" sz="2800" b="1" dirty="0" smtClean="0">
                <a:solidFill>
                  <a:srgbClr val="C00000"/>
                </a:solidFill>
              </a:rPr>
              <a:t>3 a </a:t>
            </a:r>
          </a:p>
          <a:p>
            <a:pPr algn="l" rtl="0"/>
            <a:r>
              <a:rPr lang="pt-BR" sz="2800" b="1" dirty="0" smtClean="0">
                <a:solidFill>
                  <a:srgbClr val="C00000"/>
                </a:solidFill>
              </a:rPr>
              <a:t>4 </a:t>
            </a:r>
            <a:r>
              <a:rPr lang="pt-BR" sz="2800" b="1" dirty="0">
                <a:solidFill>
                  <a:srgbClr val="C00000"/>
                </a:solidFill>
              </a:rPr>
              <a:t>b</a:t>
            </a:r>
            <a:endParaRPr lang="ar-AE" sz="28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833" t="45555" r="23334" b="24815"/>
          <a:stretch/>
        </p:blipFill>
        <p:spPr>
          <a:xfrm>
            <a:off x="457199" y="419100"/>
            <a:ext cx="778573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7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5832" t="38802" r="24723" b="21852"/>
          <a:stretch/>
        </p:blipFill>
        <p:spPr>
          <a:xfrm>
            <a:off x="328246" y="990600"/>
            <a:ext cx="8001000" cy="35814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09600" y="23622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/>
          <p:cNvSpPr/>
          <p:nvPr/>
        </p:nvSpPr>
        <p:spPr>
          <a:xfrm>
            <a:off x="3581400" y="29718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Oval 14"/>
          <p:cNvSpPr/>
          <p:nvPr/>
        </p:nvSpPr>
        <p:spPr>
          <a:xfrm>
            <a:off x="685800" y="35814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Oval 15"/>
          <p:cNvSpPr/>
          <p:nvPr/>
        </p:nvSpPr>
        <p:spPr>
          <a:xfrm>
            <a:off x="2209800" y="41910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5281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743200"/>
            <a:ext cx="213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>
                <a:solidFill>
                  <a:srgbClr val="C00000"/>
                </a:solidFill>
              </a:rPr>
              <a:t>1 d</a:t>
            </a:r>
          </a:p>
          <a:p>
            <a:pPr algn="l" rtl="0"/>
            <a:r>
              <a:rPr lang="en-US" sz="3600" dirty="0">
                <a:solidFill>
                  <a:srgbClr val="C00000"/>
                </a:solidFill>
              </a:rPr>
              <a:t>2 a</a:t>
            </a:r>
          </a:p>
          <a:p>
            <a:pPr algn="l" rtl="0"/>
            <a:r>
              <a:rPr lang="en-US" sz="3600" dirty="0" smtClean="0">
                <a:solidFill>
                  <a:srgbClr val="C00000"/>
                </a:solidFill>
              </a:rPr>
              <a:t>3 </a:t>
            </a:r>
            <a:r>
              <a:rPr lang="en-US" sz="3600" dirty="0">
                <a:solidFill>
                  <a:srgbClr val="C00000"/>
                </a:solidFill>
              </a:rPr>
              <a:t>e</a:t>
            </a:r>
          </a:p>
          <a:p>
            <a:pPr algn="l" rtl="0"/>
            <a:r>
              <a:rPr lang="en-US" sz="3600" dirty="0" smtClean="0">
                <a:solidFill>
                  <a:srgbClr val="C00000"/>
                </a:solidFill>
              </a:rPr>
              <a:t>4 </a:t>
            </a:r>
            <a:r>
              <a:rPr lang="en-US" sz="3600" dirty="0">
                <a:solidFill>
                  <a:srgbClr val="C00000"/>
                </a:solidFill>
              </a:rPr>
              <a:t>b</a:t>
            </a:r>
          </a:p>
          <a:p>
            <a:pPr algn="l" rtl="0"/>
            <a:r>
              <a:rPr lang="en-US" sz="3600" dirty="0" smtClean="0">
                <a:solidFill>
                  <a:srgbClr val="C00000"/>
                </a:solidFill>
              </a:rPr>
              <a:t>5 </a:t>
            </a:r>
            <a:r>
              <a:rPr lang="en-US" sz="3600" dirty="0">
                <a:solidFill>
                  <a:srgbClr val="C00000"/>
                </a:solidFill>
              </a:rPr>
              <a:t>f</a:t>
            </a:r>
          </a:p>
          <a:p>
            <a:pPr algn="l" rtl="0"/>
            <a:r>
              <a:rPr lang="en-US" sz="3600" dirty="0" smtClean="0">
                <a:solidFill>
                  <a:srgbClr val="C00000"/>
                </a:solidFill>
              </a:rPr>
              <a:t>6 </a:t>
            </a:r>
            <a:r>
              <a:rPr lang="en-US" sz="3600" dirty="0">
                <a:solidFill>
                  <a:srgbClr val="C00000"/>
                </a:solidFill>
              </a:rPr>
              <a:t>c </a:t>
            </a:r>
            <a:endParaRPr lang="ar-AE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832" t="15925" r="20834" b="61199"/>
          <a:stretch/>
        </p:blipFill>
        <p:spPr>
          <a:xfrm>
            <a:off x="609599" y="457200"/>
            <a:ext cx="789577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838200" y="22098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9600" b="1" dirty="0" smtClean="0">
                <a:solidFill>
                  <a:srgbClr val="7030A0"/>
                </a:solidFill>
              </a:rPr>
              <a:t>Lesson 11</a:t>
            </a:r>
            <a:endParaRPr lang="ar-AE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609600" y="921127"/>
            <a:ext cx="7620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>
                <a:solidFill>
                  <a:srgbClr val="FF0000"/>
                </a:solidFill>
              </a:rPr>
              <a:t>Learning objectives: </a:t>
            </a:r>
            <a:endParaRPr lang="en-US" sz="3200" b="1" u="sng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Listening</a:t>
            </a:r>
            <a:r>
              <a:rPr lang="en-US" sz="3200" dirty="0"/>
              <a:t>: To listen to adverts for general and specific information. </a:t>
            </a:r>
            <a:endParaRPr lang="en-US" sz="3200" dirty="0" smtClean="0"/>
          </a:p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Speaking</a:t>
            </a:r>
            <a:r>
              <a:rPr lang="en-US" sz="3200" dirty="0"/>
              <a:t>: To talk about products and adverts. </a:t>
            </a:r>
            <a:endParaRPr lang="en-US" sz="3200" dirty="0" smtClean="0"/>
          </a:p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Reading</a:t>
            </a:r>
            <a:r>
              <a:rPr lang="en-US" sz="3200" dirty="0"/>
              <a:t>: To read sentences about products. </a:t>
            </a:r>
            <a:endParaRPr lang="en-US" sz="3200" dirty="0" smtClean="0"/>
          </a:p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Writing</a:t>
            </a:r>
            <a:r>
              <a:rPr lang="en-US" sz="3200" dirty="0"/>
              <a:t>: To write an advert for a product using present passive and adjectives.</a:t>
            </a:r>
            <a:endParaRPr lang="ar-AE" sz="3200" dirty="0"/>
          </a:p>
        </p:txBody>
      </p:sp>
    </p:spTree>
    <p:extLst>
      <p:ext uri="{BB962C8B-B14F-4D97-AF65-F5344CB8AC3E}">
        <p14:creationId xmlns:p14="http://schemas.microsoft.com/office/powerpoint/2010/main" val="33776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3333" t="14445" r="23334" b="18889"/>
          <a:stretch/>
        </p:blipFill>
        <p:spPr>
          <a:xfrm>
            <a:off x="429104" y="385465"/>
            <a:ext cx="8181496" cy="5752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796" y="1600200"/>
            <a:ext cx="5229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1 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2 d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300" y="5105400"/>
            <a:ext cx="4812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1 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2 t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 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ar-AE" b="1" dirty="0">
              <a:solidFill>
                <a:srgbClr val="FF0000"/>
              </a:solidFill>
            </a:endParaRPr>
          </a:p>
        </p:txBody>
      </p:sp>
      <p:pic>
        <p:nvPicPr>
          <p:cNvPr id="5" name="Grade 7 Unit 3 Lesson 11 Track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0" y="762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35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00" t="29259" r="23333" b="21852"/>
          <a:stretch/>
        </p:blipFill>
        <p:spPr>
          <a:xfrm>
            <a:off x="334108" y="609600"/>
            <a:ext cx="830349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33" t="21852" r="27500" b="26296"/>
          <a:stretch/>
        </p:blipFill>
        <p:spPr>
          <a:xfrm>
            <a:off x="457200" y="381000"/>
            <a:ext cx="816428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572023" y="3410857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</a:rPr>
              <a:t>1 This is a state-of-the-art accessory.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00B050"/>
                </a:solidFill>
              </a:rPr>
              <a:t>2 </a:t>
            </a:r>
            <a:r>
              <a:rPr lang="en-US" sz="2800" dirty="0">
                <a:solidFill>
                  <a:srgbClr val="00B050"/>
                </a:solidFill>
              </a:rPr>
              <a:t>It can be used anywhere. </a:t>
            </a:r>
            <a:endParaRPr lang="en-US" sz="2800" dirty="0" smtClean="0">
              <a:solidFill>
                <a:srgbClr val="00B05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00B0F0"/>
                </a:solidFill>
              </a:rPr>
              <a:t>3 </a:t>
            </a:r>
            <a:r>
              <a:rPr lang="en-US" sz="2800" dirty="0">
                <a:solidFill>
                  <a:srgbClr val="00B0F0"/>
                </a:solidFill>
              </a:rPr>
              <a:t>It can be folded and put into a pocket. </a:t>
            </a:r>
            <a:endParaRPr lang="en-US" sz="2800" dirty="0" smtClean="0">
              <a:solidFill>
                <a:srgbClr val="00B0F0"/>
              </a:solidFill>
            </a:endParaRPr>
          </a:p>
          <a:p>
            <a:pPr algn="l" rtl="0"/>
            <a:r>
              <a:rPr lang="en-US" sz="2800" dirty="0" smtClean="0"/>
              <a:t>4 </a:t>
            </a:r>
            <a:r>
              <a:rPr lang="en-US" sz="2800" dirty="0"/>
              <a:t>It’s powered by a small battery. </a:t>
            </a:r>
            <a:endParaRPr lang="en-US" sz="2800" dirty="0" smtClean="0"/>
          </a:p>
          <a:p>
            <a:pPr algn="l" rtl="0"/>
            <a:r>
              <a:rPr lang="en-US" sz="2800" dirty="0" smtClean="0">
                <a:solidFill>
                  <a:srgbClr val="7030A0"/>
                </a:solidFill>
              </a:rPr>
              <a:t>5 </a:t>
            </a:r>
            <a:r>
              <a:rPr lang="en-US" sz="2800" dirty="0">
                <a:solidFill>
                  <a:srgbClr val="7030A0"/>
                </a:solidFill>
              </a:rPr>
              <a:t>It’s very easy to use. 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C00000"/>
                </a:solidFill>
              </a:rPr>
              <a:t>6 </a:t>
            </a:r>
            <a:r>
              <a:rPr lang="en-US" sz="2800" dirty="0">
                <a:solidFill>
                  <a:srgbClr val="C00000"/>
                </a:solidFill>
              </a:rPr>
              <a:t>This sleeping bag can be worn as a jacket.</a:t>
            </a:r>
            <a:endParaRPr lang="ar-AE" sz="28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166" t="23333" r="10833" b="32223"/>
          <a:stretch/>
        </p:blipFill>
        <p:spPr>
          <a:xfrm>
            <a:off x="381000" y="334108"/>
            <a:ext cx="8141676" cy="27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7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838200" y="22098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9600" b="1" dirty="0" smtClean="0">
                <a:solidFill>
                  <a:srgbClr val="7030A0"/>
                </a:solidFill>
              </a:rPr>
              <a:t>Lesson 12</a:t>
            </a:r>
            <a:endParaRPr lang="ar-AE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480934" y="5410200"/>
            <a:ext cx="3329066" cy="1084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2831267" y="5934698"/>
            <a:ext cx="3329066" cy="542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000" t="14445" r="23333" b="15926"/>
          <a:stretch/>
        </p:blipFill>
        <p:spPr>
          <a:xfrm>
            <a:off x="469066" y="533399"/>
            <a:ext cx="7836733" cy="594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181</Words>
  <Application>Microsoft Office PowerPoint</Application>
  <PresentationFormat>On-screen Show (4:3)</PresentationFormat>
  <Paragraphs>50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Unit 3: Clothing Lesson 11-12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Clothing Lesson 10</dc:title>
  <dc:creator>TOSHIBA</dc:creator>
  <cp:lastModifiedBy>شمة الطنيجي</cp:lastModifiedBy>
  <cp:revision>12</cp:revision>
  <dcterms:created xsi:type="dcterms:W3CDTF">2018-10-28T08:56:46Z</dcterms:created>
  <dcterms:modified xsi:type="dcterms:W3CDTF">2019-10-21T08:47:45Z</dcterms:modified>
</cp:coreProperties>
</file>