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sldIdLst>
    <p:sldId id="256" r:id="rId2"/>
    <p:sldId id="261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2" r:id="rId14"/>
    <p:sldId id="260" r:id="rId15"/>
    <p:sldId id="270" r:id="rId16"/>
    <p:sldId id="271" r:id="rId17"/>
    <p:sldId id="276" r:id="rId18"/>
    <p:sldId id="275" r:id="rId19"/>
    <p:sldId id="277" r:id="rId20"/>
    <p:sldId id="279" r:id="rId21"/>
    <p:sldId id="282" r:id="rId22"/>
    <p:sldId id="283" r:id="rId23"/>
    <p:sldId id="280" r:id="rId24"/>
    <p:sldId id="284" r:id="rId25"/>
    <p:sldId id="285" r:id="rId26"/>
    <p:sldId id="286" r:id="rId27"/>
    <p:sldId id="288" r:id="rId28"/>
    <p:sldId id="287" r:id="rId29"/>
    <p:sldId id="289" r:id="rId30"/>
    <p:sldId id="290" r:id="rId31"/>
    <p:sldId id="291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46AF"/>
    <a:srgbClr val="DA5431"/>
    <a:srgbClr val="37287B"/>
    <a:srgbClr val="1A1A1A"/>
    <a:srgbClr val="FFD41D"/>
    <a:srgbClr val="FFE471"/>
    <a:srgbClr val="FDBC00"/>
    <a:srgbClr val="FFDF85"/>
    <a:srgbClr val="FEBA01"/>
    <a:srgbClr val="FE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30" y="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6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3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3555" y="2266340"/>
            <a:ext cx="5948760" cy="1527050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55" y="3793390"/>
            <a:ext cx="5948760" cy="1033535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</a:p>
          <a:p>
            <a:r>
              <a:rPr lang="en-US" dirty="0"/>
              <a:t>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6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0"/>
            <a:ext cx="8246070" cy="1042857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730" y="1350109"/>
            <a:ext cx="8246070" cy="3417154"/>
          </a:xfrm>
        </p:spPr>
        <p:txBody>
          <a:bodyPr/>
          <a:lstStyle>
            <a:lvl1pPr algn="l"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 algn="l"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 algn="l"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 algn="l"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 algn="l"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48" y="426186"/>
            <a:ext cx="625267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84" y="1411426"/>
            <a:ext cx="6236936" cy="3344113"/>
          </a:xfrm>
        </p:spPr>
        <p:txBody>
          <a:bodyPr/>
          <a:lstStyle>
            <a:lvl1pPr>
              <a:defRPr sz="2800">
                <a:solidFill>
                  <a:srgbClr val="37287B"/>
                </a:solidFill>
              </a:defRPr>
            </a:lvl1pPr>
            <a:lvl2pPr>
              <a:defRPr>
                <a:solidFill>
                  <a:srgbClr val="37287B"/>
                </a:solidFill>
              </a:defRPr>
            </a:lvl2pPr>
            <a:lvl3pPr>
              <a:defRPr>
                <a:solidFill>
                  <a:srgbClr val="37287B"/>
                </a:solidFill>
              </a:defRPr>
            </a:lvl3pPr>
            <a:lvl4pPr>
              <a:defRPr>
                <a:solidFill>
                  <a:srgbClr val="37287B"/>
                </a:solidFill>
              </a:defRPr>
            </a:lvl4pPr>
            <a:lvl5pPr>
              <a:defRPr>
                <a:solidFill>
                  <a:srgbClr val="37287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75" y="-35042"/>
            <a:ext cx="8076896" cy="106893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4123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1363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  <a:lvl2pPr algn="ctr">
              <a:defRPr sz="2000">
                <a:solidFill>
                  <a:schemeClr val="accent4">
                    <a:lumMod val="50000"/>
                  </a:schemeClr>
                </a:solidFill>
              </a:defRPr>
            </a:lvl2pPr>
            <a:lvl3pPr algn="ctr">
              <a:defRPr sz="1800">
                <a:solidFill>
                  <a:schemeClr val="accent4">
                    <a:lumMod val="50000"/>
                  </a:schemeClr>
                </a:solidFill>
              </a:defRPr>
            </a:lvl3pPr>
            <a:lvl4pPr algn="ctr">
              <a:defRPr sz="1600">
                <a:solidFill>
                  <a:schemeClr val="accent4">
                    <a:lumMod val="50000"/>
                  </a:schemeClr>
                </a:solidFill>
              </a:defRPr>
            </a:lvl4pPr>
            <a:lvl5pPr algn="ctr"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4123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4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1363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accent4">
                    <a:lumMod val="50000"/>
                  </a:schemeClr>
                </a:solidFill>
              </a:defRPr>
            </a:lvl1pPr>
            <a:lvl2pPr algn="ctr">
              <a:defRPr sz="2000">
                <a:solidFill>
                  <a:schemeClr val="accent4">
                    <a:lumMod val="50000"/>
                  </a:schemeClr>
                </a:solidFill>
              </a:defRPr>
            </a:lvl2pPr>
            <a:lvl3pPr algn="ctr">
              <a:defRPr sz="1800">
                <a:solidFill>
                  <a:schemeClr val="accent4">
                    <a:lumMod val="50000"/>
                  </a:schemeClr>
                </a:solidFill>
              </a:defRPr>
            </a:lvl3pPr>
            <a:lvl4pPr algn="ctr">
              <a:defRPr sz="1600">
                <a:solidFill>
                  <a:schemeClr val="accent4">
                    <a:lumMod val="50000"/>
                  </a:schemeClr>
                </a:solidFill>
              </a:defRPr>
            </a:lvl4pPr>
            <a:lvl5pPr algn="ctr"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82" y="1808225"/>
            <a:ext cx="3206805" cy="1527050"/>
          </a:xfrm>
        </p:spPr>
        <p:txBody>
          <a:bodyPr>
            <a:normAutofit/>
          </a:bodyPr>
          <a:lstStyle/>
          <a:p>
            <a:r>
              <a:rPr lang="en-US" dirty="0"/>
              <a:t>Grade 12 Gen Lesson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82" y="3375372"/>
            <a:ext cx="5948760" cy="15270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Internet</a:t>
            </a:r>
          </a:p>
          <a:p>
            <a:r>
              <a:rPr lang="en-US" dirty="0"/>
              <a:t>CB pg. 37-38</a:t>
            </a:r>
          </a:p>
          <a:p>
            <a:r>
              <a:rPr lang="en-US" dirty="0"/>
              <a:t>WB pg. 31-32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gigabyte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F390A3-4B06-46EE-8A59-4F80E442C5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61531"/>
            <a:ext cx="4038600" cy="2271712"/>
          </a:xfrm>
          <a:prstGeom prst="rect">
            <a:avLst/>
          </a:prstGeom>
          <a:noFill/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/>
          <a:p>
            <a:r>
              <a:rPr lang="en-US" dirty="0"/>
              <a:t>a unit of computer information consisting of 1,024 megabytes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8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4A37B-7D47-4ABE-AF53-3ACA59EB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antivirus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C7B4AD-F5FC-4631-AD91-E2AB74F79B0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50682"/>
            <a:ext cx="4038600" cy="2693011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F9CBE-B10A-46CE-B318-632D4A100D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 protect your computer against viruses </a:t>
            </a:r>
          </a:p>
        </p:txBody>
      </p:sp>
    </p:spTree>
    <p:extLst>
      <p:ext uri="{BB962C8B-B14F-4D97-AF65-F5344CB8AC3E}">
        <p14:creationId xmlns:p14="http://schemas.microsoft.com/office/powerpoint/2010/main" val="104319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163"/>
            <a:ext cx="9144000" cy="45780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7792" y="2422926"/>
            <a:ext cx="7328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domain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0148" y="2723008"/>
            <a:ext cx="103167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antivirus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7972" y="3014946"/>
            <a:ext cx="12762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download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41564" y="3336541"/>
            <a:ext cx="8306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server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126" y="3657645"/>
            <a:ext cx="8306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firewall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721" y="3957727"/>
            <a:ext cx="9079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browse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8307" y="4218794"/>
            <a:ext cx="85966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Malware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014" y="4518876"/>
            <a:ext cx="8306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gigabyte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68152" y="4818958"/>
            <a:ext cx="792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398977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Outcomes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be able to recognize and use new vocabulary words related to the Internet correctly.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/>
                </a:solidFill>
              </a:rPr>
              <a:t>To be able to read for gist- Skimming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be able to read a text to find specific information – Scanning.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9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82DA235-01FA-404D-A47C-98F7E3EF3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/>
              <a:t>It give information about removing viruses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Highlights the advantages of having computers connected together.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/>
              <a:t>To persuade the reader that a kind of protection software is available.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161C24F-EE5A-4754-B0C3-54ABAE8C11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0605" y="-78670"/>
            <a:ext cx="7176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Read the following text and decide which best describes its purpose</a:t>
            </a:r>
          </a:p>
        </p:txBody>
      </p:sp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77" y="1161804"/>
            <a:ext cx="6085245" cy="392427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B5B1FDC-C78D-4F8A-9C92-F8617A75F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 pg. </a:t>
            </a:r>
          </a:p>
        </p:txBody>
      </p:sp>
    </p:spTree>
    <p:extLst>
      <p:ext uri="{BB962C8B-B14F-4D97-AF65-F5344CB8AC3E}">
        <p14:creationId xmlns:p14="http://schemas.microsoft.com/office/powerpoint/2010/main" val="57201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CCCE3475-EE60-49F9-8186-954F01B2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948" y="426186"/>
            <a:ext cx="6252670" cy="7635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/>
              <a:t>Answer the questions below about the text.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7"/>
          <a:stretch/>
        </p:blipFill>
        <p:spPr>
          <a:xfrm>
            <a:off x="358184" y="1830442"/>
            <a:ext cx="6236936" cy="2506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565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161C24F-EE5A-4754-B0C3-54ABAE8C11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12490" y="47915"/>
            <a:ext cx="7329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effectLst/>
              </a:rPr>
              <a:t>How can you convince your friends to be more careful when using the internet?</a:t>
            </a:r>
          </a:p>
        </p:txBody>
      </p:sp>
      <p:pic>
        <p:nvPicPr>
          <p:cNvPr id="2050" name="Picture 2" descr="New Reasons to Be Careful What You Post on the Internet — The Cyber  Security Intellects">
            <a:extLst>
              <a:ext uri="{FF2B5EF4-FFF2-40B4-BE49-F238E27FC236}">
                <a16:creationId xmlns:a16="http://schemas.microsoft.com/office/drawing/2014/main" id="{DEF27F9A-115E-44B5-BD2B-703C1C5F41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165" y="1350110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50E213-38C1-4137-866A-952614FB5DDE}"/>
              </a:ext>
            </a:extLst>
          </p:cNvPr>
          <p:cNvSpPr txBox="1"/>
          <p:nvPr/>
        </p:nvSpPr>
        <p:spPr>
          <a:xfrm>
            <a:off x="0" y="1546615"/>
            <a:ext cx="6844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Write one point if you want to be </a:t>
            </a:r>
            <a:r>
              <a:rPr lang="en-US" altLang="ko-KR" sz="2800" b="1" dirty="0">
                <a:solidFill>
                  <a:srgbClr val="FFFF00"/>
                </a:solidFill>
              </a:rPr>
              <a:t>good</a:t>
            </a:r>
            <a:endParaRPr lang="ko-KR" altLang="en-US" sz="2800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E3DC2B-E975-4D58-8ED8-099E2FD287C9}"/>
              </a:ext>
            </a:extLst>
          </p:cNvPr>
          <p:cNvSpPr txBox="1"/>
          <p:nvPr/>
        </p:nvSpPr>
        <p:spPr>
          <a:xfrm>
            <a:off x="454289" y="2266340"/>
            <a:ext cx="5648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Write two points if you want to be </a:t>
            </a:r>
            <a:r>
              <a:rPr lang="en-US" altLang="ko-KR" sz="2800" b="1" dirty="0">
                <a:solidFill>
                  <a:srgbClr val="FFC000"/>
                </a:solidFill>
              </a:rPr>
              <a:t>very good</a:t>
            </a:r>
            <a:endParaRPr lang="ko-KR" altLang="en-US" sz="2800" b="1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65C6AC-2689-4A15-8A80-4012319AD71B}"/>
              </a:ext>
            </a:extLst>
          </p:cNvPr>
          <p:cNvSpPr txBox="1"/>
          <p:nvPr/>
        </p:nvSpPr>
        <p:spPr>
          <a:xfrm>
            <a:off x="454289" y="3522674"/>
            <a:ext cx="653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/>
              <a:t>Write three points if you want to be </a:t>
            </a:r>
            <a:r>
              <a:rPr lang="en-US" altLang="ko-KR" sz="2800" b="1" dirty="0">
                <a:solidFill>
                  <a:srgbClr val="C00000"/>
                </a:solidFill>
              </a:rPr>
              <a:t>excellent</a:t>
            </a:r>
            <a:endParaRPr lang="ko-KR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4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4B041-D1C7-4AC4-A8B9-053E185CC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591339-5FA5-4115-A33A-6A0A82C00E4F}"/>
              </a:ext>
            </a:extLst>
          </p:cNvPr>
          <p:cNvSpPr txBox="1"/>
          <p:nvPr/>
        </p:nvSpPr>
        <p:spPr>
          <a:xfrm>
            <a:off x="770026" y="3347643"/>
            <a:ext cx="1797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thing I learnt this class…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D607B8-CD0E-4484-869E-15EE31D96EED}"/>
              </a:ext>
            </a:extLst>
          </p:cNvPr>
          <p:cNvSpPr txBox="1"/>
          <p:nvPr/>
        </p:nvSpPr>
        <p:spPr>
          <a:xfrm>
            <a:off x="3534841" y="3347643"/>
            <a:ext cx="2380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thing I want to learn more about…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64F073-3190-4511-B633-E212EBD5D913}"/>
              </a:ext>
            </a:extLst>
          </p:cNvPr>
          <p:cNvSpPr txBox="1"/>
          <p:nvPr/>
        </p:nvSpPr>
        <p:spPr>
          <a:xfrm>
            <a:off x="6435059" y="3303139"/>
            <a:ext cx="207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really liked the part about…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Difference Between Social Media and Traditional Media | Difference Between">
            <a:extLst>
              <a:ext uri="{FF2B5EF4-FFF2-40B4-BE49-F238E27FC236}">
                <a16:creationId xmlns:a16="http://schemas.microsoft.com/office/drawing/2014/main" id="{5254D200-778D-4C82-8110-47FEC7E11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9" y="1665786"/>
            <a:ext cx="1944876" cy="140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writing the Story of the Internet | The Takeaway | WQXR">
            <a:extLst>
              <a:ext uri="{FF2B5EF4-FFF2-40B4-BE49-F238E27FC236}">
                <a16:creationId xmlns:a16="http://schemas.microsoft.com/office/drawing/2014/main" id="{30790497-6DDE-4ECB-84BF-AC17E68CF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41" y="1665786"/>
            <a:ext cx="2034893" cy="132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vertisers Don't Like Facebook's Reactions. They Love Them | WIRED">
            <a:extLst>
              <a:ext uri="{FF2B5EF4-FFF2-40B4-BE49-F238E27FC236}">
                <a16:creationId xmlns:a16="http://schemas.microsoft.com/office/drawing/2014/main" id="{1E9E40AB-FBCF-4424-AD99-3233FFC87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530" y="1350110"/>
            <a:ext cx="2143125" cy="199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34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82" y="1808225"/>
            <a:ext cx="3206805" cy="1527050"/>
          </a:xfrm>
        </p:spPr>
        <p:txBody>
          <a:bodyPr>
            <a:normAutofit/>
          </a:bodyPr>
          <a:lstStyle/>
          <a:p>
            <a:r>
              <a:rPr lang="en-US" dirty="0"/>
              <a:t>Grade 12 Gen Lesson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Internet</a:t>
            </a:r>
          </a:p>
          <a:p>
            <a:r>
              <a:rPr lang="en-US" dirty="0"/>
              <a:t>CB </a:t>
            </a:r>
            <a:r>
              <a:rPr lang="en-US" dirty="0" err="1"/>
              <a:t>pg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Outcomes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be able to recognize and use new vocabulary words related to the Internet correctly.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be able to read for gist- Skimming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be able to read a text to find specific information – Scanning.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9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Learning Outcomes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71582B-F5FE-4A20-967B-AFB20ACD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11288"/>
            <a:ext cx="6235700" cy="33448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solidFill>
                  <a:schemeClr val="bg1"/>
                </a:solidFill>
              </a:rPr>
              <a:t>To recognize and  the structure the…the…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To recognize and outline argument structure within a paragraph.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Write a paragraph using correct paragraph structure.</a:t>
            </a:r>
          </a:p>
        </p:txBody>
      </p:sp>
    </p:spTree>
    <p:extLst>
      <p:ext uri="{BB962C8B-B14F-4D97-AF65-F5344CB8AC3E}">
        <p14:creationId xmlns:p14="http://schemas.microsoft.com/office/powerpoint/2010/main" val="148478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490" y="205979"/>
            <a:ext cx="7474310" cy="857250"/>
          </a:xfrm>
        </p:spPr>
        <p:txBody>
          <a:bodyPr>
            <a:noAutofit/>
          </a:bodyPr>
          <a:lstStyle/>
          <a:p>
            <a:pPr algn="l"/>
            <a:r>
              <a:rPr lang="en-US" sz="3600" u="sng" cap="none" dirty="0">
                <a:solidFill>
                  <a:schemeClr val="bg1"/>
                </a:solidFill>
              </a:rPr>
              <a:t>Read the following examples, what do you notice about them?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3300" dirty="0"/>
              <a:t>The less I see him, the more I like him.</a:t>
            </a:r>
          </a:p>
          <a:p>
            <a:r>
              <a:rPr lang="en-US" sz="3300" dirty="0"/>
              <a:t>The more he reads, the less he understands.</a:t>
            </a:r>
          </a:p>
          <a:p>
            <a:r>
              <a:rPr lang="en-US" sz="3300" dirty="0"/>
              <a:t>The older we grow, the wiser we become.</a:t>
            </a:r>
          </a:p>
        </p:txBody>
      </p:sp>
    </p:spTree>
    <p:extLst>
      <p:ext uri="{BB962C8B-B14F-4D97-AF65-F5344CB8AC3E}">
        <p14:creationId xmlns:p14="http://schemas.microsoft.com/office/powerpoint/2010/main" val="156139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3" y="205979"/>
            <a:ext cx="7635251" cy="85725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Comparison and contrast are expressed by the use of the…the… with comparative adjectives in parallel clauses.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300" u="sng" dirty="0">
                <a:solidFill>
                  <a:srgbClr val="FF0000"/>
                </a:solidFill>
              </a:rPr>
              <a:t>The less </a:t>
            </a:r>
            <a:r>
              <a:rPr lang="en-US" sz="3300" dirty="0"/>
              <a:t>I see him </a:t>
            </a:r>
            <a:r>
              <a:rPr lang="en-US" sz="3300" b="1" u="sng" dirty="0">
                <a:solidFill>
                  <a:srgbClr val="FF0000"/>
                </a:solidFill>
              </a:rPr>
              <a:t>the more </a:t>
            </a:r>
            <a:r>
              <a:rPr lang="en-US" sz="3300" dirty="0"/>
              <a:t>I like him.</a:t>
            </a:r>
          </a:p>
          <a:p>
            <a:r>
              <a:rPr lang="en-US" sz="3300" b="1" u="sng" dirty="0">
                <a:solidFill>
                  <a:srgbClr val="FF0000"/>
                </a:solidFill>
              </a:rPr>
              <a:t>The more </a:t>
            </a:r>
            <a:r>
              <a:rPr lang="en-US" sz="3300" dirty="0"/>
              <a:t>he reads, </a:t>
            </a:r>
            <a:r>
              <a:rPr lang="en-US" sz="3300" b="1" u="sng" dirty="0">
                <a:solidFill>
                  <a:srgbClr val="FF0000"/>
                </a:solidFill>
              </a:rPr>
              <a:t>the less </a:t>
            </a:r>
            <a:r>
              <a:rPr lang="en-US" sz="3300" dirty="0"/>
              <a:t>he understands.</a:t>
            </a:r>
          </a:p>
          <a:p>
            <a:r>
              <a:rPr lang="en-US" sz="3300" b="1" u="sng" dirty="0">
                <a:solidFill>
                  <a:srgbClr val="FF0000"/>
                </a:solidFill>
              </a:rPr>
              <a:t>The older </a:t>
            </a:r>
            <a:r>
              <a:rPr lang="en-US" sz="3300" dirty="0"/>
              <a:t>we grow, </a:t>
            </a:r>
            <a:r>
              <a:rPr lang="en-US" sz="3300" b="1" u="sng" dirty="0">
                <a:solidFill>
                  <a:srgbClr val="FF0000"/>
                </a:solidFill>
              </a:rPr>
              <a:t>the wiser </a:t>
            </a:r>
            <a:r>
              <a:rPr lang="en-US" sz="3300" dirty="0"/>
              <a:t>we become.</a:t>
            </a:r>
          </a:p>
          <a:p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94930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5F054-1F0C-4A80-806D-31F77630E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83" y="1411426"/>
            <a:ext cx="6809801" cy="3344113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</a:rPr>
              <a:t>the</a:t>
            </a:r>
            <a:r>
              <a:rPr lang="en-US" i="1" dirty="0"/>
              <a:t> + comparative adjective + </a:t>
            </a:r>
            <a:r>
              <a:rPr lang="en-US" i="1" dirty="0">
                <a:solidFill>
                  <a:srgbClr val="FFC000"/>
                </a:solidFill>
              </a:rPr>
              <a:t>clause</a:t>
            </a:r>
            <a:r>
              <a:rPr lang="en-US" i="1" dirty="0"/>
              <a:t> + </a:t>
            </a:r>
            <a:r>
              <a:rPr lang="en-US" i="1" dirty="0">
                <a:solidFill>
                  <a:srgbClr val="00B050"/>
                </a:solidFill>
              </a:rPr>
              <a:t>the</a:t>
            </a:r>
            <a:r>
              <a:rPr lang="en-US" i="1" dirty="0"/>
              <a:t> + </a:t>
            </a:r>
            <a:r>
              <a:rPr lang="en-US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comparative adjective </a:t>
            </a:r>
            <a:r>
              <a:rPr lang="en-US" i="1" dirty="0"/>
              <a:t>+ 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clause</a:t>
            </a:r>
          </a:p>
          <a:p>
            <a:endParaRPr lang="en-US" i="1" dirty="0"/>
          </a:p>
          <a:p>
            <a:pPr marL="0" indent="0">
              <a:buNone/>
            </a:pPr>
            <a:r>
              <a:rPr lang="en-US" i="1" dirty="0"/>
              <a:t>Example: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older </a:t>
            </a:r>
            <a:r>
              <a:rPr lang="en-US" dirty="0">
                <a:solidFill>
                  <a:srgbClr val="FFC000"/>
                </a:solidFill>
              </a:rPr>
              <a:t>we grow</a:t>
            </a:r>
            <a:r>
              <a:rPr lang="en-US" dirty="0">
                <a:solidFill>
                  <a:schemeClr val="tx1"/>
                </a:solidFill>
              </a:rPr>
              <a:t>,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the</a:t>
            </a:r>
            <a:r>
              <a:rPr lang="en-US" dirty="0"/>
              <a:t> </a:t>
            </a:r>
            <a:r>
              <a:rPr lang="en-US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wiser</a:t>
            </a:r>
            <a:r>
              <a:rPr lang="en-US" dirty="0"/>
              <a:t>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we become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F868100-754F-4E0A-89B3-FE5EEAB12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58" y="387961"/>
            <a:ext cx="6253162" cy="76358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Structure </a:t>
            </a:r>
            <a:br>
              <a:rPr lang="en-US" sz="2000" b="1" dirty="0">
                <a:solidFill>
                  <a:srgbClr val="FF0000"/>
                </a:solidFill>
              </a:rPr>
            </a:br>
            <a:br>
              <a:rPr lang="en-US" sz="2000" b="1" dirty="0">
                <a:solidFill>
                  <a:srgbClr val="FF0000"/>
                </a:solidFill>
              </a:rPr>
            </a:b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6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0D6E03D-0512-4E7E-85F1-74C2D0A1D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0" y="0"/>
            <a:ext cx="8246070" cy="1042857"/>
          </a:xfrm>
        </p:spPr>
        <p:txBody>
          <a:bodyPr/>
          <a:lstStyle/>
          <a:p>
            <a:r>
              <a:rPr lang="en-US" dirty="0"/>
              <a:t>RULE</a:t>
            </a:r>
          </a:p>
        </p:txBody>
      </p:sp>
      <p:pic>
        <p:nvPicPr>
          <p:cNvPr id="4" name="Content Placeholder 3" descr="Text, letter&#10;&#10;Description automatically generated">
            <a:extLst>
              <a:ext uri="{FF2B5EF4-FFF2-40B4-BE49-F238E27FC236}">
                <a16:creationId xmlns:a16="http://schemas.microsoft.com/office/drawing/2014/main" id="{E1C96EC1-35BF-4134-80E5-DAA689794F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4877" y="1350109"/>
            <a:ext cx="4617776" cy="3417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07939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6E164F7A-191C-4C7F-AFD4-E6B83C90D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0" y="0"/>
            <a:ext cx="8246070" cy="1042857"/>
          </a:xfrm>
        </p:spPr>
        <p:txBody>
          <a:bodyPr/>
          <a:lstStyle/>
          <a:p>
            <a:r>
              <a:rPr lang="en-US" dirty="0"/>
              <a:t>Let's try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EFA9EA-9479-4F83-A62D-EF157BC0A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730" y="1419779"/>
            <a:ext cx="8246070" cy="3277813"/>
          </a:xfrm>
          <a:prstGeom prst="rect">
            <a:avLst/>
          </a:prstGeom>
          <a:noFill/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8CB2E5-2125-426A-B351-D5E280523BFC}"/>
              </a:ext>
            </a:extLst>
          </p:cNvPr>
          <p:cNvCxnSpPr/>
          <p:nvPr/>
        </p:nvCxnSpPr>
        <p:spPr>
          <a:xfrm>
            <a:off x="3044950" y="2571750"/>
            <a:ext cx="2137870" cy="1221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54488F-58E1-4C03-956B-9EC2E137DACE}"/>
              </a:ext>
            </a:extLst>
          </p:cNvPr>
          <p:cNvCxnSpPr/>
          <p:nvPr/>
        </p:nvCxnSpPr>
        <p:spPr>
          <a:xfrm flipV="1">
            <a:off x="3503065" y="2571750"/>
            <a:ext cx="1527050" cy="610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17ECDB-BB6E-4CFF-B25E-E252ACE0D259}"/>
              </a:ext>
            </a:extLst>
          </p:cNvPr>
          <p:cNvCxnSpPr/>
          <p:nvPr/>
        </p:nvCxnSpPr>
        <p:spPr>
          <a:xfrm>
            <a:off x="3197655" y="3793390"/>
            <a:ext cx="1985165" cy="610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E8E2387-9C1B-40D7-BA0B-C43A8A3DFB00}"/>
              </a:ext>
            </a:extLst>
          </p:cNvPr>
          <p:cNvCxnSpPr/>
          <p:nvPr/>
        </p:nvCxnSpPr>
        <p:spPr>
          <a:xfrm flipV="1">
            <a:off x="2739540" y="3182570"/>
            <a:ext cx="2290575" cy="1221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2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3AB9D40-B5A6-4759-ACE0-84853BD04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670" y="0"/>
            <a:ext cx="8246070" cy="1042857"/>
          </a:xfrm>
        </p:spPr>
        <p:txBody>
          <a:bodyPr/>
          <a:lstStyle/>
          <a:p>
            <a:r>
              <a:rPr lang="en-US" dirty="0"/>
              <a:t>Try to write your own sentences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7173E6-189D-4A96-88AB-6DE5006F7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6927" y="1350109"/>
            <a:ext cx="7593675" cy="3417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892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Outcomes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71582B-F5FE-4A20-967B-AFB20ACD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11288"/>
            <a:ext cx="6235700" cy="334486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000" dirty="0"/>
              <a:t>To recognize and use the structure the…the…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solidFill>
                  <a:schemeClr val="bg1"/>
                </a:solidFill>
              </a:rPr>
              <a:t>To recognize and outline argument structure within a paragraph.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Write a paragraph using correct paragraph structure.</a:t>
            </a:r>
          </a:p>
          <a:p>
            <a:pPr marL="0" indent="0">
              <a:buNone/>
            </a:pP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934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97DD-CC76-4B0A-A344-F337DD48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18284C-61E0-4249-803E-3CDAD70847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57"/>
          <a:stretch/>
        </p:blipFill>
        <p:spPr>
          <a:xfrm>
            <a:off x="1411207" y="1655519"/>
            <a:ext cx="6305710" cy="31117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C1D807-0349-4F1F-89D1-3327AC6412DB}"/>
              </a:ext>
            </a:extLst>
          </p:cNvPr>
          <p:cNvSpPr txBox="1"/>
          <p:nvPr/>
        </p:nvSpPr>
        <p:spPr>
          <a:xfrm>
            <a:off x="4266590" y="3487980"/>
            <a:ext cx="2443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Firstly, its is very…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343986-5F70-4F8F-9F12-3FC4C3D5DE38}"/>
              </a:ext>
            </a:extLst>
          </p:cNvPr>
          <p:cNvSpPr txBox="1"/>
          <p:nvPr/>
        </p:nvSpPr>
        <p:spPr>
          <a:xfrm>
            <a:off x="3113364" y="3641868"/>
            <a:ext cx="29013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For example we can send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8E0F3A-A31C-4FF8-8119-A80A494DF91B}"/>
              </a:ext>
            </a:extLst>
          </p:cNvPr>
          <p:cNvSpPr txBox="1"/>
          <p:nvPr/>
        </p:nvSpPr>
        <p:spPr>
          <a:xfrm>
            <a:off x="4724705" y="3767190"/>
            <a:ext cx="27486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Secondly, we can make…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244DD-B5CD-479D-8BC6-8107B91FA941}"/>
              </a:ext>
            </a:extLst>
          </p:cNvPr>
          <p:cNvSpPr txBox="1"/>
          <p:nvPr/>
        </p:nvSpPr>
        <p:spPr>
          <a:xfrm>
            <a:off x="3113364" y="3977534"/>
            <a:ext cx="4207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This because the internet makes the world..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61D9CC-1B88-48F2-AE37-6D7A30F78CA1}"/>
              </a:ext>
            </a:extLst>
          </p:cNvPr>
          <p:cNvSpPr txBox="1"/>
          <p:nvPr/>
        </p:nvSpPr>
        <p:spPr>
          <a:xfrm>
            <a:off x="4716766" y="4159989"/>
            <a:ext cx="2595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Furthermore…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2B375-48EB-40B0-801A-34A498AC2238}"/>
              </a:ext>
            </a:extLst>
          </p:cNvPr>
          <p:cNvSpPr txBox="1"/>
          <p:nvPr/>
        </p:nvSpPr>
        <p:spPr>
          <a:xfrm>
            <a:off x="3109145" y="4303048"/>
            <a:ext cx="29856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That is we can get access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7D6BC1-B057-4D8B-8BE3-9CD5F7261596}"/>
              </a:ext>
            </a:extLst>
          </p:cNvPr>
          <p:cNvSpPr txBox="1"/>
          <p:nvPr/>
        </p:nvSpPr>
        <p:spPr>
          <a:xfrm>
            <a:off x="3350360" y="4610825"/>
            <a:ext cx="3359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Therefore, for all these reasons</a:t>
            </a:r>
          </a:p>
        </p:txBody>
      </p:sp>
    </p:spTree>
    <p:extLst>
      <p:ext uri="{BB962C8B-B14F-4D97-AF65-F5344CB8AC3E}">
        <p14:creationId xmlns:p14="http://schemas.microsoft.com/office/powerpoint/2010/main" val="1187303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Outcomes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71582B-F5FE-4A20-967B-AFB20ACD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411288"/>
            <a:ext cx="6235700" cy="3344862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To recognize and use the structure The…the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/>
              <a:t>To recognize and outline argument structure within a paragraph.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b="1" dirty="0">
                <a:solidFill>
                  <a:schemeClr val="bg1"/>
                </a:solidFill>
              </a:rPr>
              <a:t>Write a paragraph using correct paragraph structure.</a:t>
            </a:r>
          </a:p>
        </p:txBody>
      </p:sp>
    </p:spTree>
    <p:extLst>
      <p:ext uri="{BB962C8B-B14F-4D97-AF65-F5344CB8AC3E}">
        <p14:creationId xmlns:p14="http://schemas.microsoft.com/office/powerpoint/2010/main" val="312818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784" y="0"/>
            <a:ext cx="7787955" cy="104285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Do Now-</a:t>
            </a:r>
            <a:r>
              <a:rPr lang="en-US" u="sng" dirty="0"/>
              <a:t>Answer question 1 </a:t>
            </a:r>
            <a:r>
              <a:rPr lang="en-US" dirty="0"/>
              <a:t>and </a:t>
            </a:r>
            <a:r>
              <a:rPr lang="en-US" b="1" dirty="0"/>
              <a:t>choose</a:t>
            </a:r>
            <a:r>
              <a:rPr lang="en-US" dirty="0"/>
              <a:t> </a:t>
            </a:r>
            <a:r>
              <a:rPr lang="en-US" b="1" dirty="0">
                <a:effectLst/>
              </a:rPr>
              <a:t>between</a:t>
            </a:r>
            <a:r>
              <a:rPr lang="en-US" dirty="0"/>
              <a:t> question 2 and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896A5-C9AC-4620-A5D6-92A26252A6B4}"/>
              </a:ext>
            </a:extLst>
          </p:cNvPr>
          <p:cNvSpPr txBox="1"/>
          <p:nvPr/>
        </p:nvSpPr>
        <p:spPr>
          <a:xfrm>
            <a:off x="3197654" y="1501564"/>
            <a:ext cx="2290575" cy="17543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2. Choice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Do you think that there is a way to protect ourselves against cyber crime?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7DE9C-F99B-4E46-9108-2E24160B4122}"/>
              </a:ext>
            </a:extLst>
          </p:cNvPr>
          <p:cNvSpPr txBox="1"/>
          <p:nvPr/>
        </p:nvSpPr>
        <p:spPr>
          <a:xfrm>
            <a:off x="6046170" y="1868737"/>
            <a:ext cx="1985165" cy="1477328"/>
          </a:xfrm>
          <a:prstGeom prst="rect">
            <a:avLst/>
          </a:prstGeom>
          <a:noFill/>
          <a:ln>
            <a:solidFill>
              <a:srgbClr val="DA543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3. Choice</a:t>
            </a:r>
          </a:p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/>
              <a:t>Who can become a victim of cyber crime?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7DB5DE5F-3282-4812-973D-8F847CE50E1E}"/>
              </a:ext>
            </a:extLst>
          </p:cNvPr>
          <p:cNvSpPr/>
          <p:nvPr/>
        </p:nvSpPr>
        <p:spPr>
          <a:xfrm>
            <a:off x="296259" y="1808225"/>
            <a:ext cx="2137870" cy="2290575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1FD5F3-6D74-4B7D-9E67-FFFDFBD8CFBB}"/>
              </a:ext>
            </a:extLst>
          </p:cNvPr>
          <p:cNvSpPr txBox="1"/>
          <p:nvPr/>
        </p:nvSpPr>
        <p:spPr>
          <a:xfrm>
            <a:off x="546876" y="2214848"/>
            <a:ext cx="16366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1. Must answer</a:t>
            </a:r>
          </a:p>
          <a:p>
            <a:endParaRPr lang="en-US" dirty="0"/>
          </a:p>
          <a:p>
            <a:pPr algn="ctr"/>
            <a:r>
              <a:rPr lang="en-US" dirty="0"/>
              <a:t>What do you understand by </a:t>
            </a:r>
            <a:r>
              <a:rPr lang="en-US" b="1" dirty="0"/>
              <a:t>cyber crime</a:t>
            </a:r>
            <a:r>
              <a:rPr lang="en-US" dirty="0"/>
              <a:t>?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E597676-D1A1-44E8-9C0D-2B1ADEF01573}"/>
              </a:ext>
            </a:extLst>
          </p:cNvPr>
          <p:cNvCxnSpPr>
            <a:cxnSpLocks/>
          </p:cNvCxnSpPr>
          <p:nvPr/>
        </p:nvCxnSpPr>
        <p:spPr>
          <a:xfrm flipV="1">
            <a:off x="2105247" y="2884261"/>
            <a:ext cx="1397818" cy="7201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9AA0FD0-BBC8-4237-875C-E4EA40DDC829}"/>
              </a:ext>
            </a:extLst>
          </p:cNvPr>
          <p:cNvCxnSpPr>
            <a:cxnSpLocks/>
          </p:cNvCxnSpPr>
          <p:nvPr/>
        </p:nvCxnSpPr>
        <p:spPr>
          <a:xfrm flipV="1">
            <a:off x="1670605" y="3129660"/>
            <a:ext cx="4581150" cy="6632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79F7E-FA98-492E-BBC8-7B52BF80E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Nearpod collaboration/Padlet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69BCF2-E09C-4465-AC52-30D1D468E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paragraph using the structure we learnt about the disadvantages of the internet.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4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4B041-D1C7-4AC4-A8B9-053E185CC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591339-5FA5-4115-A33A-6A0A82C00E4F}"/>
              </a:ext>
            </a:extLst>
          </p:cNvPr>
          <p:cNvSpPr txBox="1"/>
          <p:nvPr/>
        </p:nvSpPr>
        <p:spPr>
          <a:xfrm>
            <a:off x="770026" y="3347643"/>
            <a:ext cx="1797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thing I learnt this class…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D607B8-CD0E-4484-869E-15EE31D96EED}"/>
              </a:ext>
            </a:extLst>
          </p:cNvPr>
          <p:cNvSpPr txBox="1"/>
          <p:nvPr/>
        </p:nvSpPr>
        <p:spPr>
          <a:xfrm>
            <a:off x="3534841" y="3347643"/>
            <a:ext cx="2380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thing I want to learn more about…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64F073-3190-4511-B633-E212EBD5D913}"/>
              </a:ext>
            </a:extLst>
          </p:cNvPr>
          <p:cNvSpPr txBox="1"/>
          <p:nvPr/>
        </p:nvSpPr>
        <p:spPr>
          <a:xfrm>
            <a:off x="6435059" y="3303139"/>
            <a:ext cx="20709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 really liked the part about…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Difference Between Social Media and Traditional Media | Difference Between">
            <a:extLst>
              <a:ext uri="{FF2B5EF4-FFF2-40B4-BE49-F238E27FC236}">
                <a16:creationId xmlns:a16="http://schemas.microsoft.com/office/drawing/2014/main" id="{5254D200-778D-4C82-8110-47FEC7E11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69" y="1665786"/>
            <a:ext cx="1944876" cy="140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writing the Story of the Internet | The Takeaway | WQXR">
            <a:extLst>
              <a:ext uri="{FF2B5EF4-FFF2-40B4-BE49-F238E27FC236}">
                <a16:creationId xmlns:a16="http://schemas.microsoft.com/office/drawing/2014/main" id="{30790497-6DDE-4ECB-84BF-AC17E68CF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41" y="1665786"/>
            <a:ext cx="2034893" cy="132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dvertisers Don't Like Facebook's Reactions. They Love Them | WIRED">
            <a:extLst>
              <a:ext uri="{FF2B5EF4-FFF2-40B4-BE49-F238E27FC236}">
                <a16:creationId xmlns:a16="http://schemas.microsoft.com/office/drawing/2014/main" id="{1E9E40AB-FBCF-4424-AD99-3233FFC87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530" y="1350110"/>
            <a:ext cx="2143125" cy="199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96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words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892245" y="1655521"/>
            <a:ext cx="2137870" cy="273440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/>
              <a:t>antivirus</a:t>
            </a:r>
          </a:p>
          <a:p>
            <a:pPr algn="l"/>
            <a:r>
              <a:rPr lang="en-US" dirty="0"/>
              <a:t>server</a:t>
            </a:r>
          </a:p>
          <a:p>
            <a:pPr algn="l"/>
            <a:r>
              <a:rPr lang="en-US" dirty="0"/>
              <a:t>domain, </a:t>
            </a:r>
          </a:p>
          <a:p>
            <a:pPr algn="l"/>
            <a:r>
              <a:rPr lang="en-US" dirty="0"/>
              <a:t>download</a:t>
            </a:r>
          </a:p>
          <a:p>
            <a:pPr algn="l"/>
            <a:r>
              <a:rPr lang="en-US" dirty="0"/>
              <a:t>gigabyte</a:t>
            </a:r>
          </a:p>
          <a:p>
            <a:pPr algn="l"/>
            <a:r>
              <a:rPr lang="en-US" dirty="0"/>
              <a:t>network</a:t>
            </a:r>
          </a:p>
          <a:p>
            <a:pPr algn="l"/>
            <a:r>
              <a:rPr lang="en-US" dirty="0"/>
              <a:t>firewall</a:t>
            </a:r>
          </a:p>
          <a:p>
            <a:pPr algn="l"/>
            <a:r>
              <a:rPr lang="en-US" dirty="0"/>
              <a:t>browse</a:t>
            </a:r>
          </a:p>
          <a:p>
            <a:pPr algn="l"/>
            <a:r>
              <a:rPr lang="en-US" dirty="0"/>
              <a:t>malware</a:t>
            </a:r>
          </a:p>
          <a:p>
            <a:pPr algn="l"/>
            <a:r>
              <a:rPr lang="en-US" dirty="0"/>
              <a:t>wall</a:t>
            </a:r>
          </a:p>
          <a:p>
            <a:pPr marL="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Outcomes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To be able to recognize and use new vocabulary words related to the Internet correctly.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be able to read for gist- Skimming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To be able to read a text to find specific information – Scanning.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Domain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It is used to identify one or more IP addresses</a:t>
            </a:r>
          </a:p>
          <a:p>
            <a:r>
              <a:rPr lang="en-US" dirty="0"/>
              <a:t> it is the address where internet users can access your website.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49C4A5-482B-4EBF-9C37-EB2D688AD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175" y="1808225"/>
            <a:ext cx="3817625" cy="213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16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firewall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CB3C1980-417C-491B-B567-82CF19D952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988949"/>
            <a:ext cx="4038600" cy="1816876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device or program that stops people from seeing or using information on a computer without permission while it is connected to the internet</a:t>
            </a:r>
          </a:p>
        </p:txBody>
      </p:sp>
    </p:spTree>
    <p:extLst>
      <p:ext uri="{BB962C8B-B14F-4D97-AF65-F5344CB8AC3E}">
        <p14:creationId xmlns:p14="http://schemas.microsoft.com/office/powerpoint/2010/main" val="376164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malware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computer software that is designed to damage the way a computer works</a:t>
            </a:r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825315E-5489-4868-9176-7F5BD7206F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0196" r="10631"/>
          <a:stretch/>
        </p:blipFill>
        <p:spPr>
          <a:xfrm>
            <a:off x="4648202" y="1350110"/>
            <a:ext cx="4038600" cy="3394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486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/>
          <a:p>
            <a:r>
              <a:rPr lang="en-US" dirty="0"/>
              <a:t>a central computer from which other computers get information</a:t>
            </a:r>
          </a:p>
          <a:p>
            <a:endParaRPr lang="en-US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618EF54-AD2B-43BB-AA67-AFDC921D3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85807"/>
            <a:ext cx="4038600" cy="24231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952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Office PowerPoint</Application>
  <PresentationFormat>On-screen Show (16:9)</PresentationFormat>
  <Paragraphs>123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Grade 12 Gen Lesson 3</vt:lpstr>
      <vt:lpstr>Learning Outcomes</vt:lpstr>
      <vt:lpstr>Do Now-Answer question 1 and choose between question 2 and 3</vt:lpstr>
      <vt:lpstr>Key words</vt:lpstr>
      <vt:lpstr>Learning Outcomes</vt:lpstr>
      <vt:lpstr>Domain </vt:lpstr>
      <vt:lpstr>firewall</vt:lpstr>
      <vt:lpstr>malware</vt:lpstr>
      <vt:lpstr>server</vt:lpstr>
      <vt:lpstr>gigabyte</vt:lpstr>
      <vt:lpstr>antivirus</vt:lpstr>
      <vt:lpstr>PowerPoint Presentation</vt:lpstr>
      <vt:lpstr>Learning Outcomes</vt:lpstr>
      <vt:lpstr>Read the following text and decide which best describes its purpose</vt:lpstr>
      <vt:lpstr>CB pg. </vt:lpstr>
      <vt:lpstr>Answer the questions below about the text.</vt:lpstr>
      <vt:lpstr>How can you convince your friends to be more careful when using the internet?</vt:lpstr>
      <vt:lpstr>Exit Ticket</vt:lpstr>
      <vt:lpstr>Grade 12 Gen Lesson 4</vt:lpstr>
      <vt:lpstr>Learning Outcomes</vt:lpstr>
      <vt:lpstr>Read the following examples, what do you notice about them?</vt:lpstr>
      <vt:lpstr>Comparison and contrast are expressed by the use of the…the… with comparative adjectives in parallel clauses.</vt:lpstr>
      <vt:lpstr>Structure   </vt:lpstr>
      <vt:lpstr>RULE</vt:lpstr>
      <vt:lpstr>Let's try</vt:lpstr>
      <vt:lpstr>Try to write your own sentences</vt:lpstr>
      <vt:lpstr>Learning Outcomes</vt:lpstr>
      <vt:lpstr>Writing</vt:lpstr>
      <vt:lpstr>Learning Outcomes</vt:lpstr>
      <vt:lpstr>Nearpod collaboration/Padlet</vt:lpstr>
      <vt:lpstr>Exit Ticket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2020-10-23T08:50:22Z</dcterms:created>
  <dcterms:modified xsi:type="dcterms:W3CDTF">2020-11-25T18:22:15Z</dcterms:modified>
</cp:coreProperties>
</file>