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870" r:id="rId3"/>
    <p:sldMasterId id="2147483908" r:id="rId4"/>
    <p:sldMasterId id="2147483922" r:id="rId5"/>
    <p:sldMasterId id="2147483934" r:id="rId6"/>
    <p:sldMasterId id="2147483946" r:id="rId7"/>
  </p:sldMasterIdLst>
  <p:notesMasterIdLst>
    <p:notesMasterId r:id="rId41"/>
  </p:notesMasterIdLst>
  <p:sldIdLst>
    <p:sldId id="1116" r:id="rId8"/>
    <p:sldId id="410" r:id="rId9"/>
    <p:sldId id="411" r:id="rId10"/>
    <p:sldId id="343" r:id="rId11"/>
    <p:sldId id="414" r:id="rId12"/>
    <p:sldId id="256" r:id="rId13"/>
    <p:sldId id="257" r:id="rId14"/>
    <p:sldId id="258" r:id="rId15"/>
    <p:sldId id="259" r:id="rId16"/>
    <p:sldId id="394" r:id="rId17"/>
    <p:sldId id="952" r:id="rId18"/>
    <p:sldId id="1117" r:id="rId19"/>
    <p:sldId id="1138" r:id="rId20"/>
    <p:sldId id="1140" r:id="rId21"/>
    <p:sldId id="1141" r:id="rId22"/>
    <p:sldId id="1142" r:id="rId23"/>
    <p:sldId id="958" r:id="rId24"/>
    <p:sldId id="979" r:id="rId25"/>
    <p:sldId id="306" r:id="rId26"/>
    <p:sldId id="302" r:id="rId27"/>
    <p:sldId id="303" r:id="rId28"/>
    <p:sldId id="304" r:id="rId29"/>
    <p:sldId id="1147" r:id="rId30"/>
    <p:sldId id="1148" r:id="rId31"/>
    <p:sldId id="373" r:id="rId32"/>
    <p:sldId id="1143" r:id="rId33"/>
    <p:sldId id="1149" r:id="rId34"/>
    <p:sldId id="437" r:id="rId35"/>
    <p:sldId id="1150" r:id="rId36"/>
    <p:sldId id="1151" r:id="rId37"/>
    <p:sldId id="408" r:id="rId38"/>
    <p:sldId id="321" r:id="rId39"/>
    <p:sldId id="162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FF0D"/>
    <a:srgbClr val="C3F8A6"/>
    <a:srgbClr val="006600"/>
    <a:srgbClr val="FF69FF"/>
    <a:srgbClr val="FF00FF"/>
    <a:srgbClr val="FF0066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088" autoAdjust="0"/>
    <p:restoredTop sz="94660"/>
  </p:normalViewPr>
  <p:slideViewPr>
    <p:cSldViewPr>
      <p:cViewPr varScale="1">
        <p:scale>
          <a:sx n="68" d="100"/>
          <a:sy n="68" d="100"/>
        </p:scale>
        <p:origin x="8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AAC7EC6-DDD4-43A2-9698-BF23B141E7B3}" type="datetimeFigureOut">
              <a:rPr lang="ar-AE" smtClean="0"/>
              <a:t>12/03/1443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C7A2FA3-F1A3-4BF4-8191-4E37D916C8B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302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2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28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08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4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5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6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0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40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32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79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61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67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43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90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47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9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42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31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29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52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0F927-840B-4739-A50C-2BBCB8255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19ED3D-4AC7-4285-821A-BE6880212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D8BE8-1C4F-4B74-BCD2-D782E4B59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1402-D56B-4BF5-9873-05097F8C5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F05E6-BDF8-4998-840B-FEB88E63B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3EADA-17C6-4FCB-BA8B-E29FED0D8B60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178977249"/>
      </p:ext>
    </p:extLst>
  </p:cSld>
  <p:clrMapOvr>
    <a:masterClrMapping/>
  </p:clrMapOvr>
  <p:transition spd="med">
    <p:check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634D8-B95C-438A-A5CF-BA305664E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F0765-B208-4E68-A218-2517F5D06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48888-3848-4D30-A5BB-5E6ED138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8AA7D-2ECD-4686-942E-0628E41B4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26EEB-7752-47E1-A5E7-FD41540F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4D34F-5599-4D1D-AEB5-5544C6D8BC26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4142467253"/>
      </p:ext>
    </p:extLst>
  </p:cSld>
  <p:clrMapOvr>
    <a:masterClrMapping/>
  </p:clrMapOvr>
  <p:transition spd="med">
    <p:check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46059-9B2A-4CD9-B192-32A4BF596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E2E68-2A67-4C4A-B833-34554ABBC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88C2F-B99F-4FA8-9E70-51C3E3E60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40664-E674-4956-BD4F-85E8EFE2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FFC63-23F7-4011-A487-929FC3C02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432D2-BF87-4419-BBEC-35D252056183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3080604054"/>
      </p:ext>
    </p:extLst>
  </p:cSld>
  <p:clrMapOvr>
    <a:masterClrMapping/>
  </p:clrMapOvr>
  <p:transition spd="med">
    <p:check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8C51C-0BEA-4357-BE37-FC35C15B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CFBDE-C2C1-43A7-9596-D895AD0E5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8C631-F2A9-4DC7-AB72-A4FF0FA3E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5DD41-6B9C-4024-832B-D82BF814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74B41-4D46-459A-8170-CBF9C512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2D919-D8C2-4F8D-92C8-4A131979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CB2ED-8677-48FC-A38C-92002CA558D0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1897665948"/>
      </p:ext>
    </p:extLst>
  </p:cSld>
  <p:clrMapOvr>
    <a:masterClrMapping/>
  </p:clrMapOvr>
  <p:transition spd="med">
    <p:check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FC43C-157C-4C7D-B172-2A217703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F8C1C-DED3-4263-91DA-B6F50E33F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C13CD-2438-4948-9C00-487E779FD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1D89B2-E87D-41AE-9279-7FC0947F8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635609-F50C-4E24-9E31-A5AD5C1EC7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1417E-FE04-4866-A168-AB7C6CDF7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1A8A36-8A95-41B5-93E6-82B2086B1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C77D6-8B47-45B3-B291-2650E1543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64BAE-9574-4A75-8F80-057AC9A454A6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1394738846"/>
      </p:ext>
    </p:extLst>
  </p:cSld>
  <p:clrMapOvr>
    <a:masterClrMapping/>
  </p:clrMapOvr>
  <p:transition spd="med">
    <p:check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A3C0-79DA-45FA-AE1A-98C11441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8492E3-6117-4177-A74B-5E7AC3B2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06685-A630-49C9-A7E2-9CC1FFC3A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85861-ABBC-471B-BE17-8BC0BFA6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1E078-936A-4803-9CF1-72C90CCFF107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2048995611"/>
      </p:ext>
    </p:extLst>
  </p:cSld>
  <p:clrMapOvr>
    <a:masterClrMapping/>
  </p:clrMapOvr>
  <p:transition spd="med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3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009764-8C72-4C2A-B108-EFE8DC31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3C780F-DAFE-453A-9082-26A335BFD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5914B-A41E-4327-ADE5-5364D1DB7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5A29F-0755-4C58-8E62-EC664FFCC291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3749596017"/>
      </p:ext>
    </p:extLst>
  </p:cSld>
  <p:clrMapOvr>
    <a:masterClrMapping/>
  </p:clrMapOvr>
  <p:transition spd="med">
    <p:check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2662-7091-4E92-9688-CF0DF99B4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57847-61AD-42ED-90A3-09A564E52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8A6F7-4370-44ED-AD88-ECDC342E4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FC7F1-4ED5-474B-9147-C4792AE8D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9BAB1-F153-4B0D-903E-3489BB95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B6008-C58D-4611-8FA5-1E8E15CA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B7D80-D225-4C82-BA41-86B39400862F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2261209913"/>
      </p:ext>
    </p:extLst>
  </p:cSld>
  <p:clrMapOvr>
    <a:masterClrMapping/>
  </p:clrMapOvr>
  <p:transition spd="med">
    <p:check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B899-DD1E-46B0-826C-D20E69B3F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B39196-1C2F-4F7D-A144-3027311F3B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B9241-B8BB-41D5-8C9F-ED2406835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FA7D5-13A9-48A5-9D7E-E9091367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F5E34-676F-441D-8FFF-25F487FC1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73332-BC18-41A9-8C9A-A1DEBD90A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C4072-864B-455E-9853-600C87AD825A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1279942361"/>
      </p:ext>
    </p:extLst>
  </p:cSld>
  <p:clrMapOvr>
    <a:masterClrMapping/>
  </p:clrMapOvr>
  <p:transition spd="med">
    <p:check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9885A-7C31-4B49-8DC9-6782A061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934FF-8DDB-4A48-A8AF-3CD8C7850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542D0-5A7B-400C-A6CE-547CED7F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443FD-7AF8-4098-9E4F-D579457F1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127C7-26B2-4E96-866E-59CCD01D4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B5DBE-D073-4018-BFCF-FD70500AE5F6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2248484104"/>
      </p:ext>
    </p:extLst>
  </p:cSld>
  <p:clrMapOvr>
    <a:masterClrMapping/>
  </p:clrMapOvr>
  <p:transition spd="med">
    <p:check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30CE4-2ED7-43BD-B1C5-EB92A11BB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83EBA-6CC2-40F4-A48E-891185709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41740-AA65-4CA9-AF38-B64F1F8A3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4881A-D974-4D54-ABE9-14C32649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20620-4650-490B-ABA9-784E5536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569FD-57EC-4F99-9818-27E05117CF12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2740361833"/>
      </p:ext>
    </p:extLst>
  </p:cSld>
  <p:clrMapOvr>
    <a:masterClrMapping/>
  </p:clrMapOvr>
  <p:transition spd="med">
    <p:check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239BDD-0E56-40E6-836F-BE729F85E97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160ED-8C38-4D82-BC9A-A0CEF1A08D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D61809-79E3-440F-AF4C-5D1B57863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8FC266-AD42-444F-9D10-955B21E7A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B749D91-C95F-4C11-9B6C-8A88747A409E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4094394648"/>
      </p:ext>
    </p:extLst>
  </p:cSld>
  <p:clrMapOvr>
    <a:masterClrMapping/>
  </p:clrMapOvr>
  <p:transition spd="med">
    <p:check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DF5AE-F4F2-41EC-9D1B-0552037D6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D9FEA-FF50-4E0A-8478-D658389EF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0FF42-E33C-4EDB-8806-3727D408055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FFC5C8-63F9-48BC-A52F-881745F7AAF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2A088B-D027-421A-B4B6-9E5FC0666B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6519B8-FC4D-4842-9335-74D896A80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ar-A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72318E-985F-445E-A5E1-C5E6574E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F09588F-EFE8-4F66-B4FA-314CFABBDA39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2330966436"/>
      </p:ext>
    </p:extLst>
  </p:cSld>
  <p:clrMapOvr>
    <a:masterClrMapping/>
  </p:clrMapOvr>
  <p:transition spd="med">
    <p:check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C761-B123-AE4C-967F-519F62A19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DEDB6-7330-A142-902A-DFD21A2B9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86EBF-495E-5446-9032-0E1CB580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10/18/2021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93850-4C12-6F4F-A99C-EB8F003F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0C00E-15CB-2248-80B0-C50A9E6B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158769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83B5F-87C4-2C4D-9142-26025389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003E1-AAC5-D840-89E9-2EE31383E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701DD-65F3-5C48-A4BC-FC8B620F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10/18/2021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D8FD7-B983-7648-A842-F958E05B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A874E-1CCB-8D44-A27B-9B5A7FEA7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513141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EC7E4-DF27-F44C-8F84-175C955E9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3D8B1-495D-4B4C-B787-17B24848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6294A-8DF7-234A-A021-DA6D10F4C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10/18/2021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610D1-7B05-DE4C-B74E-109821E4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5CEB9-8F08-4F47-BBFE-C924F9085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682795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2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AC8E-D2E5-8E49-9C72-BD7EBE556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1A359-F632-E448-9A23-DAAB79B5B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466B5-FAB6-AF4C-8810-DBD959263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167F9-132E-1242-AE6E-66BEB757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10/18/2021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8B32F-5378-E641-8E89-49092710D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AF66E-E555-454E-BC57-252F4257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105780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F9022-6A16-4A49-8173-86680DC5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6D01F-33CB-A64C-A2B5-493FB3B85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63AD5-28C6-FD40-B683-8569AC303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DC8C0-80F9-544A-ACDF-435D2ED89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0C46F2-1191-CD44-82C4-087CCD958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FE9C5F-3672-E54C-9147-A26EA5CF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10/18/2021</a:t>
            </a:fld>
            <a:endParaRPr lang="en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912C1A-410A-884D-B658-A33A0EA3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4E6D6A-13C6-7340-836A-CE9AC15E8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41008297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326C-01C7-7548-AEE0-36EA022F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25D7D-50B5-8744-92BE-88EE501F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10/18/2021</a:t>
            </a:fld>
            <a:endParaRPr lang="en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DA85D-3391-204D-9207-10FFDC4F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444E9-7DD8-AA4D-9EA9-F6A2FB93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223041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DBBB6-E489-4947-80F7-9AB9F2D61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10/18/2021</a:t>
            </a:fld>
            <a:endParaRPr lang="en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1710B-85ED-2D43-B848-3303EEB4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AFD2C-2E1A-A140-9F12-F8BDB166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1332930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72D9B-630E-6441-AD6F-AFFF415C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BDE70-AF82-BE40-98F9-061AD0449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75A9D-D2B3-FF41-B380-5E12D71F0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1D53A-2E45-2B47-80D3-EDB5990F3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10/18/2021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F93EB-74EB-BC4B-9F35-291DCADD3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B02FB-FF86-994C-BE0B-9674F9A0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313696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C99C-415B-5A43-882B-5082A263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286820-E5F6-0E47-8A59-EA66DC085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F343F-8B0D-984F-BEA7-DA01C9374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8CD26-CA05-D242-B503-B30A2690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10/18/2021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4C7AF-5430-494B-8935-833BDB46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34BEB-4924-4942-91E0-43C9FBE6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972270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C8AE8-CFC5-9F48-AA0D-A3F6181C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251CD5-97C3-1244-AA1B-5216CB98F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B53CD-24BD-C14F-BF0C-E714F2C9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10/18/2021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F648B-DC31-5D47-8247-C12FD698D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F89E-AD03-D04A-A3B4-C4A50CBB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646896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415F87-4E8F-4D44-99B8-894FAF937A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14051-7919-AE4D-8EBB-F32C7B873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E2AA0-DC62-A34E-9629-C39EF72C3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10/18/2021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EF404-0092-264F-8899-4CCD30C9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C48DC-9596-774C-9F11-167ECBEE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041449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859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67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95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40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855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046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028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77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65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712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723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21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0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6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19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463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878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246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056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808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254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109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105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61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7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50000">
              <a:srgbClr val="CCFF66"/>
            </a:gs>
            <a:gs pos="100000">
              <a:srgbClr val="FFFF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0C4828-4E77-46B3-B1F0-41AA77E27F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AE"/>
              <a:t>انقر لتحرير نمط العنوان الرئيسي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799A42F-7C82-47F9-AE25-0BFA514B2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AE"/>
              <a:t>انقر لتحرير أنماط النص الرئيسي</a:t>
            </a:r>
          </a:p>
          <a:p>
            <a:pPr lvl="1"/>
            <a:r>
              <a:rPr lang="ar-SA" altLang="ar-AE"/>
              <a:t>المستوى الثاني</a:t>
            </a:r>
          </a:p>
          <a:p>
            <a:pPr lvl="2"/>
            <a:r>
              <a:rPr lang="ar-SA" altLang="ar-AE"/>
              <a:t>المستوى الثالث</a:t>
            </a:r>
          </a:p>
          <a:p>
            <a:pPr lvl="3"/>
            <a:r>
              <a:rPr lang="ar-SA" altLang="ar-AE"/>
              <a:t>المستوى الرابع</a:t>
            </a:r>
          </a:p>
          <a:p>
            <a:pPr lvl="4"/>
            <a:r>
              <a:rPr lang="ar-SA" altLang="ar-AE"/>
              <a:t>المستوى الخامس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E9CC91A-0107-4E36-A184-8ED89989FE1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ar-A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B048583-5836-4F22-A641-C97C985ADB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ar-A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E8B6531-8B51-4A6C-AD53-D61A706730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BE6F4B34-7D2C-45B0-AED6-A3D7A06530CD}" type="slidenum">
              <a:rPr lang="ar-AE" altLang="ar-AE"/>
              <a:pPr/>
              <a:t>‹#›</a:t>
            </a:fld>
            <a:endParaRPr lang="en-US" altLang="ar-AE"/>
          </a:p>
        </p:txBody>
      </p:sp>
    </p:spTree>
    <p:extLst>
      <p:ext uri="{BB962C8B-B14F-4D97-AF65-F5344CB8AC3E}">
        <p14:creationId xmlns:p14="http://schemas.microsoft.com/office/powerpoint/2010/main" val="225730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transition spd="med">
    <p:checker/>
  </p:transition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C080E-A770-9743-A0D4-EB126439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FF116-680B-4B42-8304-1AF9D68DD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6183D-143D-6244-B493-2A51AEF2B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1B999-C9FE-B34D-9FF2-4BBD9BCC5781}" type="datetimeFigureOut">
              <a:rPr lang="en-KW" smtClean="0"/>
              <a:t>10/18/2021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BC946-3591-534E-9DDA-26A12146A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11CDA-CFA8-0445-A79D-73B636AE3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44434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6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1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mp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mp"/><Relationship Id="rId3" Type="http://schemas.openxmlformats.org/officeDocument/2006/relationships/image" Target="../media/image18.JP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mp"/><Relationship Id="rId3" Type="http://schemas.openxmlformats.org/officeDocument/2006/relationships/image" Target="../media/image18.JP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image" Target="../media/image20.jp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26.png"/><Relationship Id="rId5" Type="http://schemas.microsoft.com/office/2007/relationships/media" Target="../media/media7.WAV"/><Relationship Id="rId10" Type="http://schemas.openxmlformats.org/officeDocument/2006/relationships/image" Target="../media/image18.JP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openxmlformats.org/officeDocument/2006/relationships/image" Target="../media/image18.JPG"/><Relationship Id="rId3" Type="http://schemas.microsoft.com/office/2007/relationships/media" Target="../media/media10.WAV"/><Relationship Id="rId7" Type="http://schemas.microsoft.com/office/2007/relationships/media" Target="../media/media12.WAV"/><Relationship Id="rId12" Type="http://schemas.openxmlformats.org/officeDocument/2006/relationships/audio" Target="../media/audio2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openxmlformats.org/officeDocument/2006/relationships/slideLayout" Target="../slideLayouts/slideLayout35.xml"/><Relationship Id="rId5" Type="http://schemas.microsoft.com/office/2007/relationships/media" Target="../media/media11.WAV"/><Relationship Id="rId15" Type="http://schemas.openxmlformats.org/officeDocument/2006/relationships/image" Target="../media/image20.jpg"/><Relationship Id="rId10" Type="http://schemas.openxmlformats.org/officeDocument/2006/relationships/audio" Target="../media/media13.WAV"/><Relationship Id="rId4" Type="http://schemas.openxmlformats.org/officeDocument/2006/relationships/audio" Target="../media/media10.WAV"/><Relationship Id="rId9" Type="http://schemas.microsoft.com/office/2007/relationships/media" Target="../media/media13.WAV"/><Relationship Id="rId1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WAV"/><Relationship Id="rId13" Type="http://schemas.openxmlformats.org/officeDocument/2006/relationships/image" Target="../media/image20.jpg"/><Relationship Id="rId3" Type="http://schemas.microsoft.com/office/2007/relationships/media" Target="../media/media15.WAV"/><Relationship Id="rId7" Type="http://schemas.microsoft.com/office/2007/relationships/media" Target="../media/media17.WAV"/><Relationship Id="rId12" Type="http://schemas.openxmlformats.org/officeDocument/2006/relationships/image" Target="../media/image26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11" Type="http://schemas.openxmlformats.org/officeDocument/2006/relationships/image" Target="../media/image18.JPG"/><Relationship Id="rId5" Type="http://schemas.microsoft.com/office/2007/relationships/media" Target="../media/media16.WAV"/><Relationship Id="rId10" Type="http://schemas.openxmlformats.org/officeDocument/2006/relationships/audio" Target="../media/audio2.wav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9.WAV"/><Relationship Id="rId7" Type="http://schemas.openxmlformats.org/officeDocument/2006/relationships/image" Target="../media/image18.JP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19.WAV"/><Relationship Id="rId9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2.WAV"/><Relationship Id="rId7" Type="http://schemas.openxmlformats.org/officeDocument/2006/relationships/image" Target="../media/image20.jp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8.JP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8.tmp"/><Relationship Id="rId4" Type="http://schemas.openxmlformats.org/officeDocument/2006/relationships/audio" Target="../media/media12.WAV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media" Target="../media/media17.WAV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6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9.WAV"/><Relationship Id="rId11" Type="http://schemas.microsoft.com/office/2007/relationships/hdphoto" Target="../media/hdphoto4.wdp"/><Relationship Id="rId5" Type="http://schemas.microsoft.com/office/2007/relationships/media" Target="../media/media19.WAV"/><Relationship Id="rId10" Type="http://schemas.openxmlformats.org/officeDocument/2006/relationships/image" Target="../media/image29.png"/><Relationship Id="rId4" Type="http://schemas.openxmlformats.org/officeDocument/2006/relationships/audio" Target="../media/media17.WAV"/><Relationship Id="rId9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1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0.jpg"/><Relationship Id="rId5" Type="http://schemas.openxmlformats.org/officeDocument/2006/relationships/image" Target="../media/image30.tmp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jpeg"/><Relationship Id="rId5" Type="http://schemas.openxmlformats.org/officeDocument/2006/relationships/image" Target="../media/image33.gif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boy-child-kid-teenager-teen-male-160014/" TargetMode="External"/><Relationship Id="rId3" Type="http://schemas.openxmlformats.org/officeDocument/2006/relationships/slide" Target="slide8.xml"/><Relationship Id="rId7" Type="http://schemas.openxmlformats.org/officeDocument/2006/relationships/image" Target="../media/image8.png"/><Relationship Id="rId12" Type="http://schemas.openxmlformats.org/officeDocument/2006/relationships/slide" Target="slide1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Relationship Id="rId6" Type="http://schemas.openxmlformats.org/officeDocument/2006/relationships/slide" Target="slide7.xml"/><Relationship Id="rId11" Type="http://schemas.openxmlformats.org/officeDocument/2006/relationships/hyperlink" Target="https://pixabay.com/en/boy-black-child-happy-laughing-160017/" TargetMode="External"/><Relationship Id="rId5" Type="http://schemas.openxmlformats.org/officeDocument/2006/relationships/hyperlink" Target="https://pixabay.com/en/girl-child-young-cute-kid-160015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3028/chalkboard" TargetMode="External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pixabay.com/en/boy-child-kid-teenager-teen-male-160014/" TargetMode="External"/><Relationship Id="rId11" Type="http://schemas.openxmlformats.org/officeDocument/2006/relationships/image" Target="../media/image12.tmp"/><Relationship Id="rId5" Type="http://schemas.openxmlformats.org/officeDocument/2006/relationships/image" Target="../media/image8.png"/><Relationship Id="rId10" Type="http://schemas.openxmlformats.org/officeDocument/2006/relationships/slide" Target="slide6.xml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3028/chalkboard" TargetMode="External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pixabay.com/en/girl-child-young-cute-kid-160015/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slide" Target="slide6.xml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3028/chalkboard" TargetMode="External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pixabay.com/en/boy-black-child-happy-laughing-160017/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slide" Target="slide6.xml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63829"/>
            <a:ext cx="9144000" cy="67413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583668" y="270892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مَدْرَسَةُ دودي الْجَديدَةُ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A013-C645-4010-9318-B587AC1EB6C7}"/>
              </a:ext>
            </a:extLst>
          </p:cNvPr>
          <p:cNvSpPr txBox="1">
            <a:spLocks/>
          </p:cNvSpPr>
          <p:nvPr/>
        </p:nvSpPr>
        <p:spPr>
          <a:xfrm>
            <a:off x="107504" y="4450512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إعداد أحلام فوزي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547BBF-A0EA-45BA-A291-0D0AC0723C7B}"/>
              </a:ext>
            </a:extLst>
          </p:cNvPr>
          <p:cNvSpPr txBox="1">
            <a:spLocks/>
          </p:cNvSpPr>
          <p:nvPr/>
        </p:nvSpPr>
        <p:spPr>
          <a:xfrm>
            <a:off x="1583668" y="3627534"/>
            <a:ext cx="7272808" cy="1055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التجريد الشفوي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( الحركات القصيرة </a:t>
            </a: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د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9EFC6E-0AB2-4212-A2C6-CF89FE960F4D}"/>
              </a:ext>
            </a:extLst>
          </p:cNvPr>
          <p:cNvSpPr txBox="1">
            <a:spLocks/>
          </p:cNvSpPr>
          <p:nvPr/>
        </p:nvSpPr>
        <p:spPr>
          <a:xfrm>
            <a:off x="1679771" y="189213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اللغة العربية / الصف الأول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17577C-5B8A-4F36-B28A-ECB6FB45E775}"/>
              </a:ext>
            </a:extLst>
          </p:cNvPr>
          <p:cNvSpPr txBox="1">
            <a:spLocks/>
          </p:cNvSpPr>
          <p:nvPr/>
        </p:nvSpPr>
        <p:spPr>
          <a:xfrm>
            <a:off x="905413" y="5248763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مدرسة وروضة الجوري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0FBFF3-EAEA-43A2-887B-E63DF992B9F4}"/>
              </a:ext>
            </a:extLst>
          </p:cNvPr>
          <p:cNvSpPr txBox="1">
            <a:spLocks/>
          </p:cNvSpPr>
          <p:nvPr/>
        </p:nvSpPr>
        <p:spPr>
          <a:xfrm>
            <a:off x="779430" y="5631361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مديرة المدرسة / هند الكعبي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1088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251520" y="0"/>
            <a:ext cx="889248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82760" y="3848290"/>
            <a:ext cx="6277340" cy="1092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نشيد / حرف الدّال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6036A2-19CF-42D1-A83A-7562F7060CD2}"/>
              </a:ext>
            </a:extLst>
          </p:cNvPr>
          <p:cNvGrpSpPr/>
          <p:nvPr/>
        </p:nvGrpSpPr>
        <p:grpSpPr>
          <a:xfrm>
            <a:off x="3840236" y="5373216"/>
            <a:ext cx="1955899" cy="1189552"/>
            <a:chOff x="-4648200" y="2819400"/>
            <a:chExt cx="1949355" cy="1066801"/>
          </a:xfrm>
        </p:grpSpPr>
        <p:pic>
          <p:nvPicPr>
            <p:cNvPr id="6" name="Picture 4" descr="2 clipart min, 2 min Transparent FREE for download on ...">
              <a:extLst>
                <a:ext uri="{FF2B5EF4-FFF2-40B4-BE49-F238E27FC236}">
                  <a16:creationId xmlns:a16="http://schemas.microsoft.com/office/drawing/2014/main" id="{3CE47591-4C08-4275-9235-2189BD067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48200" y="2819400"/>
              <a:ext cx="1949355" cy="1066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56013C-5220-4762-9966-D0FFD6D55FB8}"/>
                </a:ext>
              </a:extLst>
            </p:cNvPr>
            <p:cNvSpPr txBox="1"/>
            <p:nvPr/>
          </p:nvSpPr>
          <p:spPr>
            <a:xfrm>
              <a:off x="-3733801" y="3352800"/>
              <a:ext cx="725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دقائق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BC12527-3AF0-45BF-8631-47F10B70B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16832"/>
            <a:ext cx="4680520" cy="193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70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أغنية حرف الدال - الصف الأول - أساسيات القراءة">
            <a:hlinkClick r:id="" action="ppaction://media"/>
            <a:extLst>
              <a:ext uri="{FF2B5EF4-FFF2-40B4-BE49-F238E27FC236}">
                <a16:creationId xmlns:a16="http://schemas.microsoft.com/office/drawing/2014/main" id="{8B383A00-23AD-456E-B064-9C5C6B1E6F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428" y="404664"/>
            <a:ext cx="8110028" cy="6048672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92FF0D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6290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920562" y="2060848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22F52-AD2B-471F-9836-313AF0E83C0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A74F8520-BF51-40E7-AE70-E516A759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4" y="5028425"/>
            <a:ext cx="1152128" cy="12088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77D72B-E5AB-48B5-851D-02F83D28BD6D}"/>
              </a:ext>
            </a:extLst>
          </p:cNvPr>
          <p:cNvSpPr/>
          <p:nvPr/>
        </p:nvSpPr>
        <p:spPr>
          <a:xfrm>
            <a:off x="1547664" y="3739679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النّص القرائي ( مَدْرَسَةُ دودي الْجَديدَةُ 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005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9A104FCF-B2BD-41D0-821E-2C007BE60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8" y="836713"/>
            <a:ext cx="7188184" cy="4967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00FCBC3-7C43-4EC0-9DE6-1BEA80C5E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056033"/>
            <a:ext cx="1038370" cy="1156316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704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9A104FCF-B2BD-41D0-821E-2C007BE602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95" b="65207"/>
          <a:stretch/>
        </p:blipFill>
        <p:spPr>
          <a:xfrm>
            <a:off x="1475656" y="937872"/>
            <a:ext cx="5970356" cy="1728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074978-F6E6-4F05-A9FC-F6E0B0F4711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26344" t="8897" r="49220" b="54349"/>
          <a:stretch/>
        </p:blipFill>
        <p:spPr>
          <a:xfrm>
            <a:off x="1187624" y="2354251"/>
            <a:ext cx="6768752" cy="367537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F52B9F7-55D2-47DB-B52B-C0321249C0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056033"/>
            <a:ext cx="1038370" cy="1156316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41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9A104FCF-B2BD-41D0-821E-2C007BE602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" t="29425" b="37930"/>
          <a:stretch/>
        </p:blipFill>
        <p:spPr>
          <a:xfrm>
            <a:off x="771613" y="993773"/>
            <a:ext cx="7737706" cy="18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41156-FD6A-4ECE-9969-4EE0F5C37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18526" t="10656" r="50512" b="50974"/>
          <a:stretch/>
        </p:blipFill>
        <p:spPr>
          <a:xfrm>
            <a:off x="1475656" y="2967141"/>
            <a:ext cx="6408712" cy="305414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A8AA150-CEEF-409D-9A30-6585527437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056033"/>
            <a:ext cx="1038370" cy="1156316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6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9A104FCF-B2BD-41D0-821E-2C007BE602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67057" r="-1" b="298"/>
          <a:stretch/>
        </p:blipFill>
        <p:spPr>
          <a:xfrm>
            <a:off x="1098707" y="1340768"/>
            <a:ext cx="7232975" cy="1800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692A89-5CEE-4E63-B2F4-9CBCBDDA1C0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18888" t="8874" r="48799" b="46197"/>
          <a:stretch/>
        </p:blipFill>
        <p:spPr>
          <a:xfrm>
            <a:off x="1646433" y="3320987"/>
            <a:ext cx="6228184" cy="266429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82F3659-1C77-4DC6-836F-E984DD416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056033"/>
            <a:ext cx="1038370" cy="1156316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542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115616" y="2761457"/>
            <a:ext cx="8229600" cy="1841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صوت الحرف مع الحركات القصيرة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0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Arial" panose="020B0604020202020204" pitchFamily="34" charset="0"/>
              </a:rPr>
              <a:t>دَ  ، دُ ، دِ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5775A-E35A-4227-BA57-DA358E7B9484}"/>
              </a:ext>
            </a:extLst>
          </p:cNvPr>
          <p:cNvSpPr txBox="1"/>
          <p:nvPr/>
        </p:nvSpPr>
        <p:spPr>
          <a:xfrm>
            <a:off x="3960947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 دقيقة </a:t>
            </a:r>
          </a:p>
        </p:txBody>
      </p:sp>
      <p:pic>
        <p:nvPicPr>
          <p:cNvPr id="8" name="Picture 7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F041E05F-B229-4D8E-A666-E0EE63006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12120"/>
            <a:ext cx="1152128" cy="12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7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9DCD6B6E-E44E-40AF-B3FD-1A42F2BE34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556" y="260648"/>
            <a:ext cx="8100900" cy="6264696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92FF0D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75476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20000" t="-9000" r="-2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20A20E7-A229-4637-88C8-467A6DABD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836613"/>
            <a:ext cx="3960813" cy="1584325"/>
          </a:xfrm>
          <a:prstGeom prst="actionButtonBlank">
            <a:avLst/>
          </a:prstGeom>
          <a:solidFill>
            <a:srgbClr val="C3F8A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66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299" name="Line 3">
            <a:extLst>
              <a:ext uri="{FF2B5EF4-FFF2-40B4-BE49-F238E27FC236}">
                <a16:creationId xmlns:a16="http://schemas.microsoft.com/office/drawing/2014/main" id="{1F95DD18-6D58-4603-B480-6AE1802C34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7900" y="2492375"/>
            <a:ext cx="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300" name="Line 4">
            <a:extLst>
              <a:ext uri="{FF2B5EF4-FFF2-40B4-BE49-F238E27FC236}">
                <a16:creationId xmlns:a16="http://schemas.microsoft.com/office/drawing/2014/main" id="{C8BFD142-1F97-489E-9E0C-B81D32D42C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7088" y="3141663"/>
            <a:ext cx="741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301" name="AutoShape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FDE4455-34BA-46C7-A74E-C00FF93F0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775" y="4551313"/>
            <a:ext cx="1116012" cy="1008037"/>
          </a:xfrm>
          <a:prstGeom prst="actionButtonBlank">
            <a:avLst/>
          </a:prstGeom>
          <a:solidFill>
            <a:srgbClr val="C3F8A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302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BE0BC6A-0902-4C7A-9CFD-0EB872E70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282" y="4579693"/>
            <a:ext cx="1223963" cy="1079474"/>
          </a:xfrm>
          <a:prstGeom prst="actionButtonBlank">
            <a:avLst/>
          </a:prstGeom>
          <a:solidFill>
            <a:srgbClr val="C3F8A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303" name="AutoShape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1C1163E-A5FF-4552-9CF0-C80AB304F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3" y="4473234"/>
            <a:ext cx="1223962" cy="1079500"/>
          </a:xfrm>
          <a:prstGeom prst="actionButtonBlank">
            <a:avLst/>
          </a:prstGeom>
          <a:solidFill>
            <a:srgbClr val="C3F8A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304" name="Line 8">
            <a:extLst>
              <a:ext uri="{FF2B5EF4-FFF2-40B4-BE49-F238E27FC236}">
                <a16:creationId xmlns:a16="http://schemas.microsoft.com/office/drawing/2014/main" id="{FEB18E33-15C1-4C35-B8B1-FBFAB937DF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088" y="3141663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305" name="Line 9">
            <a:extLst>
              <a:ext uri="{FF2B5EF4-FFF2-40B4-BE49-F238E27FC236}">
                <a16:creationId xmlns:a16="http://schemas.microsoft.com/office/drawing/2014/main" id="{7A6583EE-7848-4933-BB78-4559B92AF4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87900" y="306863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306" name="Line 10">
            <a:extLst>
              <a:ext uri="{FF2B5EF4-FFF2-40B4-BE49-F238E27FC236}">
                <a16:creationId xmlns:a16="http://schemas.microsoft.com/office/drawing/2014/main" id="{19CBA8D6-C13D-40F6-B105-242CE67E5F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3888" y="3141663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307" name="Text Box 11">
            <a:extLst>
              <a:ext uri="{FF2B5EF4-FFF2-40B4-BE49-F238E27FC236}">
                <a16:creationId xmlns:a16="http://schemas.microsoft.com/office/drawing/2014/main" id="{CAE2D0FF-6EF6-48CF-8898-BCFE8B85F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021" y="4334600"/>
            <a:ext cx="97551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altLang="ar-AE" sz="9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دَ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308" name="Text Box 12">
            <a:extLst>
              <a:ext uri="{FF2B5EF4-FFF2-40B4-BE49-F238E27FC236}">
                <a16:creationId xmlns:a16="http://schemas.microsoft.com/office/drawing/2014/main" id="{245B91D3-6037-4CB8-BD8D-833D4F015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196975"/>
            <a:ext cx="27717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حرف الدال</a:t>
            </a:r>
            <a:endParaRPr kumimoji="0" lang="en-US" altLang="ar-AE" sz="5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311" name="Text Box 15">
            <a:extLst>
              <a:ext uri="{FF2B5EF4-FFF2-40B4-BE49-F238E27FC236}">
                <a16:creationId xmlns:a16="http://schemas.microsoft.com/office/drawing/2014/main" id="{7CD3455D-6B65-4538-BE1A-9469B89A6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183" y="4473234"/>
            <a:ext cx="101606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altLang="ar-AE" sz="9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دُ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312" name="Text Box 16">
            <a:extLst>
              <a:ext uri="{FF2B5EF4-FFF2-40B4-BE49-F238E27FC236}">
                <a16:creationId xmlns:a16="http://schemas.microsoft.com/office/drawing/2014/main" id="{1C42F6E0-30C8-4078-8914-02B71197D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149725"/>
            <a:ext cx="1223962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altLang="ar-AE" sz="9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دِ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313" name="Picture 17">
            <a:hlinkClick r:id="" action="ppaction://media"/>
            <a:extLst>
              <a:ext uri="{FF2B5EF4-FFF2-40B4-BE49-F238E27FC236}">
                <a16:creationId xmlns:a16="http://schemas.microsoft.com/office/drawing/2014/main" id="{A2CAE415-6A90-4A82-9EFA-B02E12DA293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092" y="1501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4" name="Picture 18">
            <a:hlinkClick r:id="" action="ppaction://media"/>
            <a:extLst>
              <a:ext uri="{FF2B5EF4-FFF2-40B4-BE49-F238E27FC236}">
                <a16:creationId xmlns:a16="http://schemas.microsoft.com/office/drawing/2014/main" id="{1EA88355-63BF-4DC1-BB8E-1E266CDBADB5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86" y="40004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5" name="Picture 19">
            <a:hlinkClick r:id="" action="ppaction://media"/>
            <a:extLst>
              <a:ext uri="{FF2B5EF4-FFF2-40B4-BE49-F238E27FC236}">
                <a16:creationId xmlns:a16="http://schemas.microsoft.com/office/drawing/2014/main" id="{B4EBD408-03A1-4E94-8387-8C6CBED2F8E6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83" y="389855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6" name="Picture 20">
            <a:hlinkClick r:id="" action="ppaction://media"/>
            <a:extLst>
              <a:ext uri="{FF2B5EF4-FFF2-40B4-BE49-F238E27FC236}">
                <a16:creationId xmlns:a16="http://schemas.microsoft.com/office/drawing/2014/main" id="{C71A2AEB-C451-4F2E-A714-5AAAE43C73B0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80" y="386238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CEF974-5B56-43FA-ABC7-ED69065E41D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07873" y="1"/>
            <a:ext cx="1554136" cy="1703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530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5530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553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553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5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56" fill="hold"/>
                                        <p:tgtEl>
                                          <p:spTgt spid="55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3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1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5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37" fill="hold"/>
                                        <p:tgtEl>
                                          <p:spTgt spid="55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5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227" fill="hold"/>
                                        <p:tgtEl>
                                          <p:spTgt spid="55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5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15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237" fill="hold"/>
                                        <p:tgtEl>
                                          <p:spTgt spid="55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6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16"/>
                </p:tgtEl>
              </p:cMediaNode>
            </p:audio>
          </p:childTnLst>
        </p:cTn>
      </p:par>
    </p:tnLst>
    <p:bldLst>
      <p:bldP spid="55307" grpId="0"/>
      <p:bldP spid="55308" grpId="0"/>
      <p:bldP spid="55311" grpId="0"/>
      <p:bldP spid="553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611560" y="194862"/>
            <a:ext cx="5976664" cy="3248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1000" t="-9000" r="-2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>
            <a:extLst>
              <a:ext uri="{FF2B5EF4-FFF2-40B4-BE49-F238E27FC236}">
                <a16:creationId xmlns:a16="http://schemas.microsoft.com/office/drawing/2014/main" id="{B2C5F87A-C4E5-40A1-B2B4-ABCBE223C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" y="568325"/>
            <a:ext cx="8208963" cy="1008063"/>
          </a:xfrm>
          <a:prstGeom prst="ribbon2">
            <a:avLst>
              <a:gd name="adj1" fmla="val 17639"/>
              <a:gd name="adj2" fmla="val 50000"/>
            </a:avLst>
          </a:prstGeom>
          <a:solidFill>
            <a:srgbClr val="C3F8A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استمع إلى صوت حرف الدال</a:t>
            </a:r>
            <a:endParaRPr kumimoji="0" lang="en-US" altLang="ar-AE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819807B0-A570-421B-B770-0F2B1B222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773238"/>
            <a:ext cx="216217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خَلَ</a:t>
            </a:r>
            <a:endParaRPr kumimoji="0" lang="en-US" altLang="ar-AE" sz="7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80" name="Oval 4">
            <a:extLst>
              <a:ext uri="{FF2B5EF4-FFF2-40B4-BE49-F238E27FC236}">
                <a16:creationId xmlns:a16="http://schemas.microsoft.com/office/drawing/2014/main" id="{8223EC86-8D27-462D-8C61-AE694ACAF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916113"/>
            <a:ext cx="1296987" cy="1441450"/>
          </a:xfrm>
          <a:prstGeom prst="ellipse">
            <a:avLst/>
          </a:prstGeom>
          <a:solidFill>
            <a:srgbClr val="C3F8A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8000" b="1" i="0" u="none" strike="noStrike" kern="1200" cap="none" spc="0" normalizeH="0" baseline="0" noProof="0">
              <a:ln>
                <a:noFill/>
              </a:ln>
              <a:solidFill>
                <a:srgbClr val="C3F8A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81" name="Text Box 5">
            <a:extLst>
              <a:ext uri="{FF2B5EF4-FFF2-40B4-BE49-F238E27FC236}">
                <a16:creationId xmlns:a16="http://schemas.microsoft.com/office/drawing/2014/main" id="{53F97E0A-5894-44CE-AFB8-51750B6A6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3860800"/>
            <a:ext cx="118427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</a:t>
            </a:r>
            <a:endParaRPr kumimoji="0" lang="en-US" altLang="ar-AE" sz="7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82" name="Text Box 6">
            <a:extLst>
              <a:ext uri="{FF2B5EF4-FFF2-40B4-BE49-F238E27FC236}">
                <a16:creationId xmlns:a16="http://schemas.microsoft.com/office/drawing/2014/main" id="{1626C716-762A-49D4-9B57-CF57900EB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4973638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84" name="Text Box 8">
            <a:extLst>
              <a:ext uri="{FF2B5EF4-FFF2-40B4-BE49-F238E27FC236}">
                <a16:creationId xmlns:a16="http://schemas.microsoft.com/office/drawing/2014/main" id="{913E76FD-7165-4EF6-BF9F-C312257E5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060575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85" name="Text Box 9">
            <a:extLst>
              <a:ext uri="{FF2B5EF4-FFF2-40B4-BE49-F238E27FC236}">
                <a16:creationId xmlns:a16="http://schemas.microsoft.com/office/drawing/2014/main" id="{E6B5E427-BD5F-4CF2-85E3-0021DDD3A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188" y="5260975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86" name="Text Box 10">
            <a:extLst>
              <a:ext uri="{FF2B5EF4-FFF2-40B4-BE49-F238E27FC236}">
                <a16:creationId xmlns:a16="http://schemas.microsoft.com/office/drawing/2014/main" id="{9D321667-1F03-482A-BCF5-6ED5144B3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1773238"/>
            <a:ext cx="93662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دَ</a:t>
            </a:r>
            <a:endParaRPr kumimoji="0" lang="en-US" altLang="ar-AE" sz="7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87" name="Text Box 11">
            <a:extLst>
              <a:ext uri="{FF2B5EF4-FFF2-40B4-BE49-F238E27FC236}">
                <a16:creationId xmlns:a16="http://schemas.microsoft.com/office/drawing/2014/main" id="{8D841DF3-650E-4AD2-8ACF-2A21170F1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3933825"/>
            <a:ext cx="93662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دَ</a:t>
            </a:r>
            <a:endParaRPr kumimoji="0" lang="en-US" altLang="ar-AE" sz="7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88" name="Text Box 12">
            <a:extLst>
              <a:ext uri="{FF2B5EF4-FFF2-40B4-BE49-F238E27FC236}">
                <a16:creationId xmlns:a16="http://schemas.microsoft.com/office/drawing/2014/main" id="{220249AB-A6CF-4DE8-88F7-4967F88EA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060575"/>
            <a:ext cx="93662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دَ</a:t>
            </a:r>
            <a:endParaRPr kumimoji="0" lang="en-US" altLang="ar-AE" sz="7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89" name="Oval 13">
            <a:extLst>
              <a:ext uri="{FF2B5EF4-FFF2-40B4-BE49-F238E27FC236}">
                <a16:creationId xmlns:a16="http://schemas.microsoft.com/office/drawing/2014/main" id="{FD91E72C-CB4D-490D-9AD2-9D1683175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789363"/>
            <a:ext cx="1296987" cy="1441450"/>
          </a:xfrm>
          <a:prstGeom prst="ellipse">
            <a:avLst/>
          </a:prstGeom>
          <a:solidFill>
            <a:srgbClr val="C3F8A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80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90" name="Text Box 14">
            <a:extLst>
              <a:ext uri="{FF2B5EF4-FFF2-40B4-BE49-F238E27FC236}">
                <a16:creationId xmlns:a16="http://schemas.microsoft.com/office/drawing/2014/main" id="{B6DDAB17-E153-4603-B80B-4C75F5693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860800"/>
            <a:ext cx="93662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دَ</a:t>
            </a:r>
            <a:endParaRPr kumimoji="0" lang="en-US" altLang="ar-AE" sz="7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91" name="Text Box 15">
            <a:extLst>
              <a:ext uri="{FF2B5EF4-FFF2-40B4-BE49-F238E27FC236}">
                <a16:creationId xmlns:a16="http://schemas.microsoft.com/office/drawing/2014/main" id="{7AC031E4-79F3-4AA2-80E3-B50A36932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175" y="3965575"/>
            <a:ext cx="118427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ة</a:t>
            </a:r>
            <a:endParaRPr kumimoji="0" lang="en-US" altLang="ar-AE" sz="7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0192" name="Picture 16">
            <a:hlinkClick r:id="" action="ppaction://media"/>
            <a:extLst>
              <a:ext uri="{FF2B5EF4-FFF2-40B4-BE49-F238E27FC236}">
                <a16:creationId xmlns:a16="http://schemas.microsoft.com/office/drawing/2014/main" id="{CD662BC5-686A-45F5-A71D-D53D234ECEA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11291"/>
            <a:ext cx="449263" cy="4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3" name="Picture 17">
            <a:hlinkClick r:id="" action="ppaction://media"/>
            <a:extLst>
              <a:ext uri="{FF2B5EF4-FFF2-40B4-BE49-F238E27FC236}">
                <a16:creationId xmlns:a16="http://schemas.microsoft.com/office/drawing/2014/main" id="{8EFD2550-01C6-433B-97E5-1FD2F5598BDE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16" y="2239867"/>
            <a:ext cx="420687" cy="42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4" name="Picture 18">
            <a:hlinkClick r:id="" action="ppaction://media"/>
            <a:extLst>
              <a:ext uri="{FF2B5EF4-FFF2-40B4-BE49-F238E27FC236}">
                <a16:creationId xmlns:a16="http://schemas.microsoft.com/office/drawing/2014/main" id="{5D5A98B3-7F38-4ABE-BCAA-67B867679EB9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08500"/>
            <a:ext cx="449263" cy="4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5" name="Picture 19">
            <a:hlinkClick r:id="" action="ppaction://media"/>
            <a:extLst>
              <a:ext uri="{FF2B5EF4-FFF2-40B4-BE49-F238E27FC236}">
                <a16:creationId xmlns:a16="http://schemas.microsoft.com/office/drawing/2014/main" id="{7BE1C7DE-B67F-427E-B8B7-D9B0CF6DD8E6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54" y="4348676"/>
            <a:ext cx="420687" cy="42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6" name="Picture 20">
            <a:hlinkClick r:id="" action="ppaction://media"/>
            <a:extLst>
              <a:ext uri="{FF2B5EF4-FFF2-40B4-BE49-F238E27FC236}">
                <a16:creationId xmlns:a16="http://schemas.microsoft.com/office/drawing/2014/main" id="{4D2ACB39-49B0-4E00-9984-F09C3ACCD86E}"/>
              </a:ext>
            </a:extLst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8366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006F35-0777-4532-9E03-87C07DDCF60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0" y="58329"/>
            <a:ext cx="1335719" cy="1464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7430814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01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501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70" decel="100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770" decel="100000"/>
                                        <p:tgtEl>
                                          <p:spTgt spid="501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70" decel="1000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770" decel="100000"/>
                                        <p:tgtEl>
                                          <p:spTgt spid="501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4" dur="77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77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0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875" fill="hold"/>
                                        <p:tgtEl>
                                          <p:spTgt spid="50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92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92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0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277" fill="hold"/>
                                        <p:tgtEl>
                                          <p:spTgt spid="50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93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93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0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825" fill="hold"/>
                                        <p:tgtEl>
                                          <p:spTgt spid="50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94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94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0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147" fill="hold"/>
                                        <p:tgtEl>
                                          <p:spTgt spid="50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95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95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2943" fill="hold"/>
                                        <p:tgtEl>
                                          <p:spTgt spid="50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96"/>
                  </p:tgtEl>
                </p:cond>
              </p:nextCondLst>
            </p:seq>
            <p:audio>
              <p:cMediaNode>
                <p:cTn id="1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96"/>
                </p:tgtEl>
              </p:cMediaNode>
            </p:audio>
          </p:childTnLst>
        </p:cTn>
      </p:par>
    </p:tnLst>
    <p:bldLst>
      <p:bldP spid="50178" grpId="0" animBg="1"/>
      <p:bldP spid="50179" grpId="0"/>
      <p:bldP spid="50180" grpId="0" animBg="1"/>
      <p:bldP spid="50181" grpId="0"/>
      <p:bldP spid="50186" grpId="0"/>
      <p:bldP spid="50187" grpId="0"/>
      <p:bldP spid="50188" grpId="0"/>
      <p:bldP spid="50189" grpId="0" animBg="1"/>
      <p:bldP spid="50190" grpId="0"/>
      <p:bldP spid="5019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18000" t="-9000" r="-17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>
            <a:extLst>
              <a:ext uri="{FF2B5EF4-FFF2-40B4-BE49-F238E27FC236}">
                <a16:creationId xmlns:a16="http://schemas.microsoft.com/office/drawing/2014/main" id="{1693BFB9-AFE2-4903-BDB7-7654799C7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499269"/>
            <a:ext cx="8064947" cy="1006475"/>
          </a:xfrm>
          <a:prstGeom prst="ribbon2">
            <a:avLst>
              <a:gd name="adj1" fmla="val 17639"/>
              <a:gd name="adj2" fmla="val 50000"/>
            </a:avLst>
          </a:prstGeom>
          <a:solidFill>
            <a:srgbClr val="C3F8A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استمع إلى صوت حرف الدال</a:t>
            </a:r>
            <a:endParaRPr kumimoji="0" lang="en-US" altLang="ar-AE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27" name="Text Box 3">
            <a:extLst>
              <a:ext uri="{FF2B5EF4-FFF2-40B4-BE49-F238E27FC236}">
                <a16:creationId xmlns:a16="http://schemas.microsoft.com/office/drawing/2014/main" id="{6F75054E-1D49-48F8-A3BA-66B74F1F6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773238"/>
            <a:ext cx="216217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راشـِ</a:t>
            </a:r>
            <a:endParaRPr kumimoji="0" lang="en-US" altLang="ar-AE" sz="7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28" name="Oval 4">
            <a:extLst>
              <a:ext uri="{FF2B5EF4-FFF2-40B4-BE49-F238E27FC236}">
                <a16:creationId xmlns:a16="http://schemas.microsoft.com/office/drawing/2014/main" id="{99BA1E68-CB3F-45D1-9D19-D65E8F871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916113"/>
            <a:ext cx="1296987" cy="1441450"/>
          </a:xfrm>
          <a:prstGeom prst="ellipse">
            <a:avLst/>
          </a:prstGeom>
          <a:solidFill>
            <a:srgbClr val="C3F8A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80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30" name="Text Box 6">
            <a:extLst>
              <a:ext uri="{FF2B5EF4-FFF2-40B4-BE49-F238E27FC236}">
                <a16:creationId xmlns:a16="http://schemas.microsoft.com/office/drawing/2014/main" id="{2D2286C0-EBDE-431C-B8B2-B1EF40E9E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4973638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32" name="Text Box 8">
            <a:extLst>
              <a:ext uri="{FF2B5EF4-FFF2-40B4-BE49-F238E27FC236}">
                <a16:creationId xmlns:a16="http://schemas.microsoft.com/office/drawing/2014/main" id="{AA2FB78B-95B2-4F7F-83BA-7F61F2921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060575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33" name="Text Box 9">
            <a:extLst>
              <a:ext uri="{FF2B5EF4-FFF2-40B4-BE49-F238E27FC236}">
                <a16:creationId xmlns:a16="http://schemas.microsoft.com/office/drawing/2014/main" id="{0674E58D-9FAB-46AE-8011-089BCC07B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188" y="5260975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34" name="Text Box 10">
            <a:extLst>
              <a:ext uri="{FF2B5EF4-FFF2-40B4-BE49-F238E27FC236}">
                <a16:creationId xmlns:a16="http://schemas.microsoft.com/office/drawing/2014/main" id="{EC96BF6D-CF3A-4140-8935-58B491103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6" y="1782764"/>
            <a:ext cx="9461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دُ</a:t>
            </a:r>
            <a:endParaRPr kumimoji="0" lang="en-US" altLang="ar-AE" sz="7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35" name="Text Box 11">
            <a:extLst>
              <a:ext uri="{FF2B5EF4-FFF2-40B4-BE49-F238E27FC236}">
                <a16:creationId xmlns:a16="http://schemas.microsoft.com/office/drawing/2014/main" id="{312E45A1-9F0A-41BD-ABB4-D56EFB5F9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3933825"/>
            <a:ext cx="93662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دُ</a:t>
            </a:r>
            <a:endParaRPr kumimoji="0" lang="en-US" altLang="ar-AE" sz="7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36" name="Text Box 12">
            <a:extLst>
              <a:ext uri="{FF2B5EF4-FFF2-40B4-BE49-F238E27FC236}">
                <a16:creationId xmlns:a16="http://schemas.microsoft.com/office/drawing/2014/main" id="{0D63AA99-A6CD-4F34-A904-EDEC4B393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060575"/>
            <a:ext cx="93662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دُ</a:t>
            </a:r>
            <a:endParaRPr kumimoji="0" lang="en-US" altLang="ar-AE" sz="7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37" name="Oval 13">
            <a:extLst>
              <a:ext uri="{FF2B5EF4-FFF2-40B4-BE49-F238E27FC236}">
                <a16:creationId xmlns:a16="http://schemas.microsoft.com/office/drawing/2014/main" id="{C9CAE36A-88B2-4772-B57B-302630404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789363"/>
            <a:ext cx="1296987" cy="1441450"/>
          </a:xfrm>
          <a:prstGeom prst="ellipse">
            <a:avLst/>
          </a:prstGeom>
          <a:solidFill>
            <a:srgbClr val="C3F8A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80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38" name="Text Box 14">
            <a:extLst>
              <a:ext uri="{FF2B5EF4-FFF2-40B4-BE49-F238E27FC236}">
                <a16:creationId xmlns:a16="http://schemas.microsoft.com/office/drawing/2014/main" id="{A67F4F7D-ACD1-4CED-8CE7-101F0406C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860800"/>
            <a:ext cx="93662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دُ</a:t>
            </a:r>
            <a:endParaRPr kumimoji="0" lang="en-US" altLang="ar-AE" sz="7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39" name="Text Box 15">
            <a:extLst>
              <a:ext uri="{FF2B5EF4-FFF2-40B4-BE49-F238E27FC236}">
                <a16:creationId xmlns:a16="http://schemas.microsoft.com/office/drawing/2014/main" id="{7506DDD5-5998-44CC-9604-BB7781538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175" y="3965575"/>
            <a:ext cx="118427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endParaRPr kumimoji="0" lang="en-US" altLang="ar-AE" sz="7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240" name="Picture 16">
            <a:hlinkClick r:id="" action="ppaction://media"/>
            <a:extLst>
              <a:ext uri="{FF2B5EF4-FFF2-40B4-BE49-F238E27FC236}">
                <a16:creationId xmlns:a16="http://schemas.microsoft.com/office/drawing/2014/main" id="{B579F9E0-6D17-45D0-8E85-B87F485699C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99" y="2314852"/>
            <a:ext cx="495024" cy="49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1" name="Picture 17">
            <a:hlinkClick r:id="" action="ppaction://media"/>
            <a:extLst>
              <a:ext uri="{FF2B5EF4-FFF2-40B4-BE49-F238E27FC236}">
                <a16:creationId xmlns:a16="http://schemas.microsoft.com/office/drawing/2014/main" id="{3F33CE01-4CC3-4558-9781-D763A1502C4A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789" y="2374926"/>
            <a:ext cx="495024" cy="49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2" name="Picture 18">
            <a:hlinkClick r:id="" action="ppaction://media"/>
            <a:extLst>
              <a:ext uri="{FF2B5EF4-FFF2-40B4-BE49-F238E27FC236}">
                <a16:creationId xmlns:a16="http://schemas.microsoft.com/office/drawing/2014/main" id="{F5D449C4-A81B-4D35-AAE3-0D6CD2663F0F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413250"/>
            <a:ext cx="504826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3" name="Picture 19">
            <a:hlinkClick r:id="" action="ppaction://media"/>
            <a:extLst>
              <a:ext uri="{FF2B5EF4-FFF2-40B4-BE49-F238E27FC236}">
                <a16:creationId xmlns:a16="http://schemas.microsoft.com/office/drawing/2014/main" id="{AD5F9632-FCA9-4487-93FA-F6B30C26D43A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551" y="4291013"/>
            <a:ext cx="495024" cy="49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4" name="Text Box 20">
            <a:extLst>
              <a:ext uri="{FF2B5EF4-FFF2-40B4-BE49-F238E27FC236}">
                <a16:creationId xmlns:a16="http://schemas.microsoft.com/office/drawing/2014/main" id="{DD4C4117-5F83-4750-BFC9-445BE0E7E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913" y="4005263"/>
            <a:ext cx="2159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6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ُّ</a:t>
            </a:r>
            <a:endParaRPr kumimoji="0" lang="en-US" altLang="ar-AE" sz="6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D600D9-6D9D-4581-A749-E2BB5BF155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0" y="-21417"/>
            <a:ext cx="1510850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6014782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522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522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70" decel="100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770" decel="100000"/>
                                        <p:tgtEl>
                                          <p:spTgt spid="522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70" decel="1000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770" decel="100000"/>
                                        <p:tgtEl>
                                          <p:spTgt spid="522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3" dur="77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77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2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815" fill="hold"/>
                                        <p:tgtEl>
                                          <p:spTgt spid="52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4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40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2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167" fill="hold"/>
                                        <p:tgtEl>
                                          <p:spTgt spid="52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41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41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2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746" fill="hold"/>
                                        <p:tgtEl>
                                          <p:spTgt spid="52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4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42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2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077" fill="hold"/>
                                        <p:tgtEl>
                                          <p:spTgt spid="52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43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43"/>
                </p:tgtEl>
              </p:cMediaNode>
            </p:audio>
          </p:childTnLst>
        </p:cTn>
      </p:par>
    </p:tnLst>
    <p:bldLst>
      <p:bldP spid="52226" grpId="0" animBg="1"/>
      <p:bldP spid="52227" grpId="0"/>
      <p:bldP spid="52228" grpId="0" animBg="1"/>
      <p:bldP spid="52234" grpId="0"/>
      <p:bldP spid="52235" grpId="0"/>
      <p:bldP spid="52236" grpId="0"/>
      <p:bldP spid="52237" grpId="0" animBg="1"/>
      <p:bldP spid="52238" grpId="0"/>
      <p:bldP spid="52239" grpId="0"/>
      <p:bldP spid="522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8000" t="-8000" r="-1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>
            <a:extLst>
              <a:ext uri="{FF2B5EF4-FFF2-40B4-BE49-F238E27FC236}">
                <a16:creationId xmlns:a16="http://schemas.microsoft.com/office/drawing/2014/main" id="{60DEC31F-77BF-47EA-BE6D-E99A117A9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8" y="611981"/>
            <a:ext cx="8208963" cy="1008063"/>
          </a:xfrm>
          <a:prstGeom prst="ribbon2">
            <a:avLst>
              <a:gd name="adj1" fmla="val 17639"/>
              <a:gd name="adj2" fmla="val 50000"/>
            </a:avLst>
          </a:prstGeom>
          <a:solidFill>
            <a:srgbClr val="C3F8A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استمع إلى صوت حرف الدال</a:t>
            </a:r>
            <a:endParaRPr kumimoji="0" lang="en-US" altLang="ar-AE" sz="3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0FEDF014-E91B-49A2-A7C1-E394FB66F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011" y="2928144"/>
            <a:ext cx="216217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رْهَمُ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2" name="Oval 4">
            <a:extLst>
              <a:ext uri="{FF2B5EF4-FFF2-40B4-BE49-F238E27FC236}">
                <a16:creationId xmlns:a16="http://schemas.microsoft.com/office/drawing/2014/main" id="{2A646728-34EF-40CF-AF0C-B11DD5117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2989263"/>
            <a:ext cx="1296987" cy="1441450"/>
          </a:xfrm>
          <a:prstGeom prst="ellipse">
            <a:avLst/>
          </a:prstGeom>
          <a:solidFill>
            <a:srgbClr val="C3F8A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80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5" name="Text Box 7">
            <a:extLst>
              <a:ext uri="{FF2B5EF4-FFF2-40B4-BE49-F238E27FC236}">
                <a16:creationId xmlns:a16="http://schemas.microsoft.com/office/drawing/2014/main" id="{CA92693B-8D1C-4BB8-A8C8-6F62380FF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933825"/>
            <a:ext cx="1152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6" name="Text Box 8">
            <a:extLst>
              <a:ext uri="{FF2B5EF4-FFF2-40B4-BE49-F238E27FC236}">
                <a16:creationId xmlns:a16="http://schemas.microsoft.com/office/drawing/2014/main" id="{7B7A2C20-CA8D-4213-BA92-920459182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060575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7" name="Text Box 9">
            <a:extLst>
              <a:ext uri="{FF2B5EF4-FFF2-40B4-BE49-F238E27FC236}">
                <a16:creationId xmlns:a16="http://schemas.microsoft.com/office/drawing/2014/main" id="{026ABDFF-6178-4C71-B28E-64A0DBFE1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188" y="5260975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A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8" name="Text Box 10">
            <a:extLst>
              <a:ext uri="{FF2B5EF4-FFF2-40B4-BE49-F238E27FC236}">
                <a16:creationId xmlns:a16="http://schemas.microsoft.com/office/drawing/2014/main" id="{92757FBA-0F6E-4976-ACD4-90E9E339B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362" y="2892327"/>
            <a:ext cx="93662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دِ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0" name="Text Box 12">
            <a:extLst>
              <a:ext uri="{FF2B5EF4-FFF2-40B4-BE49-F238E27FC236}">
                <a16:creationId xmlns:a16="http://schemas.microsoft.com/office/drawing/2014/main" id="{B8752E62-A40A-4B57-8DDB-3D75C00EE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501" y="2989263"/>
            <a:ext cx="93662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دِ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264" name="Picture 16">
            <a:hlinkClick r:id="" action="ppaction://media"/>
            <a:extLst>
              <a:ext uri="{FF2B5EF4-FFF2-40B4-BE49-F238E27FC236}">
                <a16:creationId xmlns:a16="http://schemas.microsoft.com/office/drawing/2014/main" id="{ED23B082-516D-4C0D-88BE-4DBCD2D9206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3" y="3405188"/>
            <a:ext cx="528637" cy="5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5" name="Picture 17">
            <a:hlinkClick r:id="" action="ppaction://media"/>
            <a:extLst>
              <a:ext uri="{FF2B5EF4-FFF2-40B4-BE49-F238E27FC236}">
                <a16:creationId xmlns:a16="http://schemas.microsoft.com/office/drawing/2014/main" id="{DE84F990-F4B3-4709-9D27-D4AB51174004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956" y="3431382"/>
            <a:ext cx="502443" cy="50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8CC62A-DCE4-451A-95E5-3908FDE482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0" y="98424"/>
            <a:ext cx="1314960" cy="1441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32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5326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3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775" fill="hold"/>
                                        <p:tgtEl>
                                          <p:spTgt spid="53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64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6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97" fill="hold"/>
                                        <p:tgtEl>
                                          <p:spTgt spid="53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6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65"/>
                </p:tgtEl>
              </p:cMediaNode>
            </p:audio>
          </p:childTnLst>
        </p:cTn>
      </p:par>
    </p:tnLst>
    <p:bldLst>
      <p:bldP spid="53250" grpId="0" animBg="1"/>
      <p:bldP spid="53251" grpId="0"/>
      <p:bldP spid="53252" grpId="0" animBg="1"/>
      <p:bldP spid="53258" grpId="0"/>
      <p:bldP spid="532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0" y="-21417"/>
            <a:ext cx="1510850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26BB4E-9E1E-4BDE-8447-CF392E4EF95C}"/>
              </a:ext>
            </a:extLst>
          </p:cNvPr>
          <p:cNvSpPr/>
          <p:nvPr/>
        </p:nvSpPr>
        <p:spPr>
          <a:xfrm>
            <a:off x="1763688" y="2668"/>
            <a:ext cx="6355417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Arial" panose="020B0604020202020204" pitchFamily="34" charset="0"/>
              </a:rPr>
              <a:t>أ</a:t>
            </a:r>
            <a:r>
              <a:rPr kumimoji="0" lang="ar-AE" sz="3200" b="1" i="0" u="none" strike="noStrike" kern="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سْتمع و أُمَيِّزُ الصَّوْتَ الْقَصيرَ لِحَرْفِ (د) :- </a:t>
            </a:r>
            <a:endParaRPr kumimoji="0" lang="en-US" sz="48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23B8B11D-CB5D-4445-BAA2-7315791D7A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7272808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0699AE-61BA-4FEC-A953-286BE2BEE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66" y="2380177"/>
            <a:ext cx="6667267" cy="1048823"/>
          </a:xfrm>
          <a:prstGeom prst="rect">
            <a:avLst/>
          </a:prstGeom>
        </p:spPr>
      </p:pic>
      <p:pic>
        <p:nvPicPr>
          <p:cNvPr id="9" name="Picture 19">
            <a:hlinkClick r:id="" action="ppaction://media"/>
            <a:extLst>
              <a:ext uri="{FF2B5EF4-FFF2-40B4-BE49-F238E27FC236}">
                <a16:creationId xmlns:a16="http://schemas.microsoft.com/office/drawing/2014/main" id="{7B700474-036C-4222-B7C4-C6765010F76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17032"/>
            <a:ext cx="351008" cy="35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>
            <a:hlinkClick r:id="" action="ppaction://media"/>
            <a:extLst>
              <a:ext uri="{FF2B5EF4-FFF2-40B4-BE49-F238E27FC236}">
                <a16:creationId xmlns:a16="http://schemas.microsoft.com/office/drawing/2014/main" id="{23B32E1A-95C7-4A20-9606-5CDF77B9CC41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220" y="3557171"/>
            <a:ext cx="376468" cy="37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>
            <a:hlinkClick r:id="" action="ppaction://media"/>
            <a:extLst>
              <a:ext uri="{FF2B5EF4-FFF2-40B4-BE49-F238E27FC236}">
                <a16:creationId xmlns:a16="http://schemas.microsoft.com/office/drawing/2014/main" id="{8DEAE0DD-682C-4E95-AC1E-8E8DDD2BBB36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268" y="3687819"/>
            <a:ext cx="376468" cy="37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lose up&#10;&#10;Description automatically generated">
            <a:extLst>
              <a:ext uri="{FF2B5EF4-FFF2-40B4-BE49-F238E27FC236}">
                <a16:creationId xmlns:a16="http://schemas.microsoft.com/office/drawing/2014/main" id="{6552B2B2-E5B7-4CE1-BDE2-3EF51EEDEB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92696"/>
            <a:ext cx="6879131" cy="3086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10B528-FFC9-44FA-B86F-E8444BD6ED49}"/>
              </a:ext>
            </a:extLst>
          </p:cNvPr>
          <p:cNvSpPr txBox="1"/>
          <p:nvPr/>
        </p:nvSpPr>
        <p:spPr>
          <a:xfrm>
            <a:off x="7164288" y="3933056"/>
            <a:ext cx="479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000" b="1" dirty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دَ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0F5B8-1835-49D4-BE9C-80C928F57BC7}"/>
              </a:ext>
            </a:extLst>
          </p:cNvPr>
          <p:cNvSpPr txBox="1"/>
          <p:nvPr/>
        </p:nvSpPr>
        <p:spPr>
          <a:xfrm>
            <a:off x="4387595" y="3981603"/>
            <a:ext cx="767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000" b="1" kern="0" noProof="0" dirty="0">
                <a:solidFill>
                  <a:schemeClr val="accent6">
                    <a:lumMod val="75000"/>
                  </a:schemeClr>
                </a:solidFill>
              </a:rPr>
              <a:t>دُ</a:t>
            </a:r>
            <a:endParaRPr kumimoji="0" lang="ar-AE" sz="6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0BDC3-9A84-4405-A217-1A0E67A45948}"/>
              </a:ext>
            </a:extLst>
          </p:cNvPr>
          <p:cNvSpPr txBox="1"/>
          <p:nvPr/>
        </p:nvSpPr>
        <p:spPr>
          <a:xfrm>
            <a:off x="2065311" y="3794322"/>
            <a:ext cx="8783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ar-AE" sz="8800" b="1" dirty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دِ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1" name="Picture 19">
            <a:hlinkClick r:id="" action="ppaction://media"/>
            <a:extLst>
              <a:ext uri="{FF2B5EF4-FFF2-40B4-BE49-F238E27FC236}">
                <a16:creationId xmlns:a16="http://schemas.microsoft.com/office/drawing/2014/main" id="{80B3AE2A-FA53-4F77-8CCD-42CE7E51DE0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07" y="5410324"/>
            <a:ext cx="376468" cy="37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>
            <a:hlinkClick r:id="" action="ppaction://media"/>
            <a:extLst>
              <a:ext uri="{FF2B5EF4-FFF2-40B4-BE49-F238E27FC236}">
                <a16:creationId xmlns:a16="http://schemas.microsoft.com/office/drawing/2014/main" id="{AF861CC9-3646-4691-A609-74F51210646A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16" y="5507418"/>
            <a:ext cx="351008" cy="35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>
            <a:hlinkClick r:id="" action="ppaction://media"/>
            <a:extLst>
              <a:ext uri="{FF2B5EF4-FFF2-40B4-BE49-F238E27FC236}">
                <a16:creationId xmlns:a16="http://schemas.microsoft.com/office/drawing/2014/main" id="{4DE378B6-C39E-43B2-B610-8E6685551F66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315" y="5418153"/>
            <a:ext cx="360809" cy="3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41346B-0686-4DAA-8D41-A6377FB99B45}"/>
              </a:ext>
            </a:extLst>
          </p:cNvPr>
          <p:cNvSpPr txBox="1"/>
          <p:nvPr/>
        </p:nvSpPr>
        <p:spPr>
          <a:xfrm>
            <a:off x="7164288" y="3928231"/>
            <a:ext cx="479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000" b="1" dirty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دَ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7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43508" y="0"/>
            <a:ext cx="900049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79712" y="2018563"/>
            <a:ext cx="684076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التجريد الشفوي- الحركات القصيرة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FF849B-1813-406D-A028-794D675600F4}"/>
              </a:ext>
            </a:extLst>
          </p:cNvPr>
          <p:cNvSpPr txBox="1">
            <a:spLocks/>
          </p:cNvSpPr>
          <p:nvPr/>
        </p:nvSpPr>
        <p:spPr>
          <a:xfrm>
            <a:off x="2424311" y="3644520"/>
            <a:ext cx="5580112" cy="105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أنشطة كتاب الطالب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5" name="Picture 4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1859F63F-3619-48CA-A514-D56D6F4FE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76984"/>
            <a:ext cx="1637745" cy="1468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B9E45-7FF9-4B8A-9C9B-3E465F482523}"/>
              </a:ext>
            </a:extLst>
          </p:cNvPr>
          <p:cNvSpPr txBox="1"/>
          <p:nvPr/>
        </p:nvSpPr>
        <p:spPr>
          <a:xfrm>
            <a:off x="4139952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</p:spTree>
    <p:extLst>
      <p:ext uri="{BB962C8B-B14F-4D97-AF65-F5344CB8AC3E}">
        <p14:creationId xmlns:p14="http://schemas.microsoft.com/office/powerpoint/2010/main" val="3514521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59A91349-7026-4DF4-8FE0-16A4D9117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0688"/>
            <a:ext cx="6624736" cy="5106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BF76691-AADF-41DF-8B4D-EBFB5AB5EF70}"/>
              </a:ext>
            </a:extLst>
          </p:cNvPr>
          <p:cNvSpPr/>
          <p:nvPr/>
        </p:nvSpPr>
        <p:spPr>
          <a:xfrm>
            <a:off x="6516216" y="1988840"/>
            <a:ext cx="504056" cy="648072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1AB367-8C71-4532-AE0F-71003BB01B15}"/>
              </a:ext>
            </a:extLst>
          </p:cNvPr>
          <p:cNvSpPr/>
          <p:nvPr/>
        </p:nvSpPr>
        <p:spPr>
          <a:xfrm>
            <a:off x="2771800" y="3284984"/>
            <a:ext cx="504056" cy="713935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A4779B-E5DC-483C-87C2-7AF33A0707C2}"/>
              </a:ext>
            </a:extLst>
          </p:cNvPr>
          <p:cNvSpPr/>
          <p:nvPr/>
        </p:nvSpPr>
        <p:spPr>
          <a:xfrm>
            <a:off x="6012160" y="4509120"/>
            <a:ext cx="360040" cy="761511"/>
          </a:xfrm>
          <a:prstGeom prst="ellipse">
            <a:avLst/>
          </a:prstGeom>
          <a:noFill/>
          <a:ln w="381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9" name="VID-20200916-WA0017">
            <a:hlinkClick r:id="" action="ppaction://media"/>
            <a:extLst>
              <a:ext uri="{FF2B5EF4-FFF2-40B4-BE49-F238E27FC236}">
                <a16:creationId xmlns:a16="http://schemas.microsoft.com/office/drawing/2014/main" id="{B488729B-B96F-4A16-94BF-7F8750907A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9" y="5668094"/>
            <a:ext cx="1800200" cy="1138436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chemeClr val="accent6">
                <a:lumMod val="50000"/>
              </a:schemeClr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89578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6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959008-596E-448A-BB5B-00677A4B48E8}"/>
              </a:ext>
            </a:extLst>
          </p:cNvPr>
          <p:cNvSpPr/>
          <p:nvPr/>
        </p:nvSpPr>
        <p:spPr>
          <a:xfrm>
            <a:off x="2987824" y="28175"/>
            <a:ext cx="3672408" cy="4766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Arial" panose="020B0604020202020204" pitchFamily="34" charset="0"/>
              </a:rPr>
              <a:t>من وحي القاعدة النورانية </a:t>
            </a:r>
            <a:endParaRPr kumimoji="0" lang="en-US" sz="40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6368BD-1F90-450C-A6E2-D72BABCB0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"/>
          <a:stretch/>
        </p:blipFill>
        <p:spPr>
          <a:xfrm>
            <a:off x="1062477" y="789994"/>
            <a:ext cx="7330196" cy="52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57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280320" y="2061211"/>
            <a:ext cx="799288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1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بطاقة الخروج </a:t>
            </a:r>
          </a:p>
        </p:txBody>
      </p:sp>
      <p:pic>
        <p:nvPicPr>
          <p:cNvPr id="4" name="Picture 3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AC265BB-9018-477C-A738-32F89CCDD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28" y="4331996"/>
            <a:ext cx="1296144" cy="1423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24987-EEE4-458D-B4A7-8B095AADD0A4}"/>
              </a:ext>
            </a:extLst>
          </p:cNvPr>
          <p:cNvSpPr txBox="1"/>
          <p:nvPr/>
        </p:nvSpPr>
        <p:spPr>
          <a:xfrm>
            <a:off x="3995936" y="4921472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</p:spTree>
    <p:extLst>
      <p:ext uri="{BB962C8B-B14F-4D97-AF65-F5344CB8AC3E}">
        <p14:creationId xmlns:p14="http://schemas.microsoft.com/office/powerpoint/2010/main" val="2906314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959008-596E-448A-BB5B-00677A4B48E8}"/>
              </a:ext>
            </a:extLst>
          </p:cNvPr>
          <p:cNvSpPr/>
          <p:nvPr/>
        </p:nvSpPr>
        <p:spPr>
          <a:xfrm>
            <a:off x="1979712" y="10057"/>
            <a:ext cx="5616624" cy="4766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املأ الفراغ بصوت وشكل  الحرف المناسب لحرف ( د) </a:t>
            </a:r>
            <a:endParaRPr kumimoji="0" lang="en-US" sz="36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D5F62-9937-4EB7-8283-962372780859}"/>
              </a:ext>
            </a:extLst>
          </p:cNvPr>
          <p:cNvSpPr txBox="1"/>
          <p:nvPr/>
        </p:nvSpPr>
        <p:spPr>
          <a:xfrm>
            <a:off x="6300192" y="687973"/>
            <a:ext cx="1955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000" b="1" dirty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دَ ،ـدَ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FC1A6-787B-4B69-8727-68B66EC4CC1A}"/>
              </a:ext>
            </a:extLst>
          </p:cNvPr>
          <p:cNvSpPr txBox="1"/>
          <p:nvPr/>
        </p:nvSpPr>
        <p:spPr>
          <a:xfrm>
            <a:off x="4098042" y="687705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000" b="1" dirty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دُ، ـدُ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095B34-9736-4DED-930F-2D235A9B2344}"/>
              </a:ext>
            </a:extLst>
          </p:cNvPr>
          <p:cNvSpPr txBox="1"/>
          <p:nvPr/>
        </p:nvSpPr>
        <p:spPr>
          <a:xfrm>
            <a:off x="1702280" y="687705"/>
            <a:ext cx="195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000" b="1" dirty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دِ، ـدِ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1" name="Picture 2" descr="Free Free Polar Bear Clipart, Download Free Clip Art, Free Clip Art on  Clipart Library">
            <a:extLst>
              <a:ext uri="{FF2B5EF4-FFF2-40B4-BE49-F238E27FC236}">
                <a16:creationId xmlns:a16="http://schemas.microsoft.com/office/drawing/2014/main" id="{B2EEC130-3082-4932-A15B-3E49C699D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986" y="2363267"/>
            <a:ext cx="1955973" cy="1426862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DA5EB4-7CE9-4D80-A706-95880C2BC6A9}"/>
              </a:ext>
            </a:extLst>
          </p:cNvPr>
          <p:cNvSpPr/>
          <p:nvPr/>
        </p:nvSpPr>
        <p:spPr>
          <a:xfrm>
            <a:off x="6516216" y="764704"/>
            <a:ext cx="1739949" cy="103726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5CC03-EDC5-4004-AD45-AE3A5BD601B9}"/>
              </a:ext>
            </a:extLst>
          </p:cNvPr>
          <p:cNvSpPr/>
          <p:nvPr/>
        </p:nvSpPr>
        <p:spPr>
          <a:xfrm>
            <a:off x="4251742" y="764704"/>
            <a:ext cx="1739949" cy="103726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F2F3C5-AFFE-46EA-892F-7A12DA6F5CC5}"/>
              </a:ext>
            </a:extLst>
          </p:cNvPr>
          <p:cNvSpPr/>
          <p:nvPr/>
        </p:nvSpPr>
        <p:spPr>
          <a:xfrm>
            <a:off x="1956144" y="815284"/>
            <a:ext cx="1739949" cy="103726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75DDA0-BCC0-4009-A2CC-286E60583925}"/>
              </a:ext>
            </a:extLst>
          </p:cNvPr>
          <p:cNvSpPr txBox="1"/>
          <p:nvPr/>
        </p:nvSpPr>
        <p:spPr>
          <a:xfrm>
            <a:off x="6243709" y="4149080"/>
            <a:ext cx="1955973" cy="120032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khbar MT" pitchFamily="2" charset="-78"/>
              </a:rPr>
              <a:t>بٌّ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khbar MT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00A6C5-EBB7-4AB3-A71D-C85A8A51BE3E}"/>
              </a:ext>
            </a:extLst>
          </p:cNvPr>
          <p:cNvSpPr txBox="1"/>
          <p:nvPr/>
        </p:nvSpPr>
        <p:spPr>
          <a:xfrm>
            <a:off x="7092280" y="4149080"/>
            <a:ext cx="2390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ar-AE" sz="7200" b="1" dirty="0">
                <a:solidFill>
                  <a:srgbClr val="FF0000"/>
                </a:solidFill>
                <a:cs typeface="Akhbar MT" pitchFamily="2" charset="-78"/>
              </a:rPr>
              <a:t>دُ</a:t>
            </a:r>
            <a:endParaRPr lang="en-US" sz="7200" b="1" dirty="0">
              <a:solidFill>
                <a:srgbClr val="FF0000"/>
              </a:solidFill>
              <a:cs typeface="Akhbar MT" pitchFamily="2" charset="-78"/>
            </a:endParaRPr>
          </a:p>
        </p:txBody>
      </p:sp>
      <p:pic>
        <p:nvPicPr>
          <p:cNvPr id="23" name="Picture 2" descr="Coffee Pot Saudi Vector Images (43)">
            <a:extLst>
              <a:ext uri="{FF2B5EF4-FFF2-40B4-BE49-F238E27FC236}">
                <a16:creationId xmlns:a16="http://schemas.microsoft.com/office/drawing/2014/main" id="{C375E507-F69B-45C7-83E6-5DC4D701C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15916" r="18546" b="20760"/>
          <a:stretch/>
        </p:blipFill>
        <p:spPr bwMode="auto">
          <a:xfrm>
            <a:off x="2756514" y="2251477"/>
            <a:ext cx="1267479" cy="1538652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ED5DBF4-1F38-4CD5-B50C-3143A98779E5}"/>
              </a:ext>
            </a:extLst>
          </p:cNvPr>
          <p:cNvSpPr txBox="1"/>
          <p:nvPr/>
        </p:nvSpPr>
        <p:spPr>
          <a:xfrm>
            <a:off x="2748973" y="4246692"/>
            <a:ext cx="2390864" cy="120032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khbar MT" pitchFamily="2" charset="-78"/>
              </a:rPr>
              <a:t>لَّةُ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khbar MT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436503-8B76-4E65-9248-02F8E9827DF5}"/>
              </a:ext>
            </a:extLst>
          </p:cNvPr>
          <p:cNvSpPr txBox="1"/>
          <p:nvPr/>
        </p:nvSpPr>
        <p:spPr>
          <a:xfrm>
            <a:off x="3321997" y="4200108"/>
            <a:ext cx="2390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ar-AE" sz="7200" b="1" dirty="0">
                <a:solidFill>
                  <a:srgbClr val="FF0000"/>
                </a:solidFill>
                <a:cs typeface="Akhbar MT" pitchFamily="2" charset="-78"/>
              </a:rPr>
              <a:t>دَ</a:t>
            </a:r>
            <a:endParaRPr lang="en-US" sz="7200" b="1" dirty="0">
              <a:solidFill>
                <a:srgbClr val="FF0000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131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22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4484077" y="973309"/>
            <a:ext cx="4273061" cy="5027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947760" y="3670959"/>
            <a:ext cx="322556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F98958EA-B162-41EC-87E4-3114F401C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94" y="4940398"/>
            <a:ext cx="767062" cy="6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959008-596E-448A-BB5B-00677A4B48E8}"/>
              </a:ext>
            </a:extLst>
          </p:cNvPr>
          <p:cNvSpPr/>
          <p:nvPr/>
        </p:nvSpPr>
        <p:spPr>
          <a:xfrm>
            <a:off x="1979712" y="10057"/>
            <a:ext cx="5616624" cy="4766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املأ الفراغ بصوت وشكل الحرف المناسب لحرف ( د) </a:t>
            </a:r>
            <a:endParaRPr kumimoji="0" lang="en-US" sz="36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D5F62-9937-4EB7-8283-962372780859}"/>
              </a:ext>
            </a:extLst>
          </p:cNvPr>
          <p:cNvSpPr txBox="1"/>
          <p:nvPr/>
        </p:nvSpPr>
        <p:spPr>
          <a:xfrm>
            <a:off x="6300192" y="687973"/>
            <a:ext cx="1955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دَ ،ـدَ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FC1A6-787B-4B69-8727-68B66EC4CC1A}"/>
              </a:ext>
            </a:extLst>
          </p:cNvPr>
          <p:cNvSpPr txBox="1"/>
          <p:nvPr/>
        </p:nvSpPr>
        <p:spPr>
          <a:xfrm>
            <a:off x="4098042" y="687705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دُ، ـدُ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095B34-9736-4DED-930F-2D235A9B2344}"/>
              </a:ext>
            </a:extLst>
          </p:cNvPr>
          <p:cNvSpPr txBox="1"/>
          <p:nvPr/>
        </p:nvSpPr>
        <p:spPr>
          <a:xfrm>
            <a:off x="1702280" y="687705"/>
            <a:ext cx="195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دِ، ـدِ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DA5EB4-7CE9-4D80-A706-95880C2BC6A9}"/>
              </a:ext>
            </a:extLst>
          </p:cNvPr>
          <p:cNvSpPr/>
          <p:nvPr/>
        </p:nvSpPr>
        <p:spPr>
          <a:xfrm>
            <a:off x="6516216" y="764704"/>
            <a:ext cx="1739949" cy="103726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5CC03-EDC5-4004-AD45-AE3A5BD601B9}"/>
              </a:ext>
            </a:extLst>
          </p:cNvPr>
          <p:cNvSpPr/>
          <p:nvPr/>
        </p:nvSpPr>
        <p:spPr>
          <a:xfrm>
            <a:off x="4251742" y="764704"/>
            <a:ext cx="1739949" cy="103726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F2F3C5-AFFE-46EA-892F-7A12DA6F5CC5}"/>
              </a:ext>
            </a:extLst>
          </p:cNvPr>
          <p:cNvSpPr/>
          <p:nvPr/>
        </p:nvSpPr>
        <p:spPr>
          <a:xfrm>
            <a:off x="1956144" y="815284"/>
            <a:ext cx="1739949" cy="103726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2" descr="CREATING IN PARADISE | Animal illustration art, Cartoon monkey, Cute baby  monkey">
            <a:extLst>
              <a:ext uri="{FF2B5EF4-FFF2-40B4-BE49-F238E27FC236}">
                <a16:creationId xmlns:a16="http://schemas.microsoft.com/office/drawing/2014/main" id="{B08E4044-C416-4FFB-9DF7-1479B3E83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76013"/>
            <a:ext cx="1267479" cy="1614115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A3908C-CAAB-456D-911D-7E5D84A1277E}"/>
              </a:ext>
            </a:extLst>
          </p:cNvPr>
          <p:cNvSpPr txBox="1"/>
          <p:nvPr/>
        </p:nvSpPr>
        <p:spPr>
          <a:xfrm>
            <a:off x="6854604" y="4077072"/>
            <a:ext cx="1483464" cy="120032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khbar MT" pitchFamily="2" charset="-78"/>
              </a:rPr>
              <a:t>قِرْ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khbar MT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5356E0-1259-4DF8-9C1A-06EE9F13B7E2}"/>
              </a:ext>
            </a:extLst>
          </p:cNvPr>
          <p:cNvSpPr txBox="1"/>
          <p:nvPr/>
        </p:nvSpPr>
        <p:spPr>
          <a:xfrm>
            <a:off x="6516216" y="4077072"/>
            <a:ext cx="1149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ar-AE" sz="7200" b="1" dirty="0">
                <a:solidFill>
                  <a:srgbClr val="FF0000"/>
                </a:solidFill>
                <a:cs typeface="Akhbar MT" pitchFamily="2" charset="-78"/>
              </a:rPr>
              <a:t>دُ</a:t>
            </a:r>
            <a:endParaRPr lang="en-US" sz="7200" b="1" dirty="0">
              <a:solidFill>
                <a:srgbClr val="FF0000"/>
              </a:solidFill>
              <a:cs typeface="Akhbar MT" pitchFamily="2" charset="-78"/>
            </a:endParaRPr>
          </a:p>
        </p:txBody>
      </p:sp>
      <p:pic>
        <p:nvPicPr>
          <p:cNvPr id="20" name="Picture 6" descr="Cartoon Grasshopper Clip Art at Clker.com - vector clip art online, royalty  free &amp; public domain">
            <a:extLst>
              <a:ext uri="{FF2B5EF4-FFF2-40B4-BE49-F238E27FC236}">
                <a16:creationId xmlns:a16="http://schemas.microsoft.com/office/drawing/2014/main" id="{91477F27-74D4-4903-8972-A830CE1E3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70" y="2619955"/>
            <a:ext cx="1774022" cy="1200329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CDA614-5240-4133-AC3B-ED739FF3D96F}"/>
              </a:ext>
            </a:extLst>
          </p:cNvPr>
          <p:cNvSpPr txBox="1"/>
          <p:nvPr/>
        </p:nvSpPr>
        <p:spPr>
          <a:xfrm>
            <a:off x="1289730" y="4132173"/>
            <a:ext cx="2808312" cy="120032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khbar MT" pitchFamily="2" charset="-78"/>
              </a:rPr>
              <a:t>جُنْـ   بُ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khbar MT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95CF50-5FB8-415E-9DCC-FF13F926F0F4}"/>
              </a:ext>
            </a:extLst>
          </p:cNvPr>
          <p:cNvSpPr txBox="1"/>
          <p:nvPr/>
        </p:nvSpPr>
        <p:spPr>
          <a:xfrm>
            <a:off x="2508261" y="4135780"/>
            <a:ext cx="1149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ar-AE" sz="7200" b="1" dirty="0">
                <a:solidFill>
                  <a:srgbClr val="FF0000"/>
                </a:solidFill>
                <a:cs typeface="Akhbar MT" pitchFamily="2" charset="-78"/>
              </a:rPr>
              <a:t>ـدُ</a:t>
            </a:r>
            <a:endParaRPr lang="en-US" sz="7200" b="1" dirty="0">
              <a:solidFill>
                <a:srgbClr val="FF0000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267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9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07704" y="2420888"/>
            <a:ext cx="61206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ar-AE" sz="6000" b="1" dirty="0"/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84991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4564" y="2443016"/>
            <a:ext cx="5184576" cy="126188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نَقْرَأُ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النص القرائي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مدرسة دودي الجديدة </a:t>
            </a:r>
            <a:endParaRPr kumimoji="0" lang="ar-EG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8508"/>
            <a:ext cx="8352928" cy="1205283"/>
          </a:xfrm>
          <a:prstGeom prst="rect">
            <a:avLst/>
          </a:prstGeom>
          <a:ln w="9525">
            <a:solidFill>
              <a:srgbClr val="FF006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BD148AA2-40B4-4699-ABF7-F0421C2CA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r="4546"/>
          <a:stretch/>
        </p:blipFill>
        <p:spPr>
          <a:xfrm>
            <a:off x="539552" y="1968433"/>
            <a:ext cx="2952328" cy="1841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ECAE5F-7822-4DB2-A45F-D462D746BF49}"/>
              </a:ext>
            </a:extLst>
          </p:cNvPr>
          <p:cNvSpPr/>
          <p:nvPr/>
        </p:nvSpPr>
        <p:spPr>
          <a:xfrm>
            <a:off x="3851920" y="4558782"/>
            <a:ext cx="49898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حل أنشطة حرف </a:t>
            </a:r>
            <a:r>
              <a:rPr lang="ar-AE" sz="4000" b="1" dirty="0">
                <a:solidFill>
                  <a:srgbClr val="FF00FF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ar-AE" sz="4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Arial" panose="020B0604020202020204" pitchFamily="34" charset="0"/>
              </a:rPr>
              <a:t>(د) </a:t>
            </a: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في كتاب النشاط أدرس في البيت</a:t>
            </a:r>
            <a:endParaRPr kumimoji="0" lang="ar-EG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3E924E-E1A7-491C-A1AD-E15A657A9F7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0" r="-1" b="16354"/>
          <a:stretch/>
        </p:blipFill>
        <p:spPr bwMode="auto">
          <a:xfrm>
            <a:off x="652702" y="4509120"/>
            <a:ext cx="2952328" cy="18417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1014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657665" y="2038364"/>
            <a:ext cx="7828670" cy="24583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4029" r="3292" b="14137"/>
          <a:stretch/>
        </p:blipFill>
        <p:spPr>
          <a:xfrm>
            <a:off x="0" y="260649"/>
            <a:ext cx="9144000" cy="64087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35696" y="2780928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C1531-3B04-4B31-B586-DA75EA418DE9}"/>
              </a:ext>
            </a:extLst>
          </p:cNvPr>
          <p:cNvSpPr txBox="1">
            <a:spLocks/>
          </p:cNvSpPr>
          <p:nvPr/>
        </p:nvSpPr>
        <p:spPr>
          <a:xfrm>
            <a:off x="389556" y="3573016"/>
            <a:ext cx="8783320" cy="1584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أقرأ الكلمات المألوفة والمتكررة قراءة سريعة وصحيحة 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أعرف الحركات القصيرة لحرف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( د)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وأنطقها نطقا صحيحا </a:t>
            </a: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64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19157" y="119921"/>
            <a:ext cx="8701315" cy="64534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339752" y="2060848"/>
            <a:ext cx="554461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الروتين اليومي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0FB7799B-4B55-4FDB-BF6A-014EA354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69160"/>
            <a:ext cx="1296144" cy="1423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FDFD2-0B3F-435D-A6BA-CDEFEEC63DF6}"/>
              </a:ext>
            </a:extLst>
          </p:cNvPr>
          <p:cNvSpPr txBox="1"/>
          <p:nvPr/>
        </p:nvSpPr>
        <p:spPr>
          <a:xfrm>
            <a:off x="3779912" y="5227143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CD1D1F-A2A2-41B3-8EB0-6A85BDD986C6}"/>
              </a:ext>
            </a:extLst>
          </p:cNvPr>
          <p:cNvSpPr txBox="1">
            <a:spLocks/>
          </p:cNvSpPr>
          <p:nvPr/>
        </p:nvSpPr>
        <p:spPr>
          <a:xfrm>
            <a:off x="1619672" y="3046292"/>
            <a:ext cx="6768752" cy="134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قراءة الدقيقة الواحدة / اقرأ وتعلم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6653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0980FD9-EC3F-504A-AA8B-75A47204B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02558" y="2212277"/>
            <a:ext cx="2156222" cy="1827657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1A23335F-9B17-4C41-AFE6-A1F17C344A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980176" y="2064829"/>
            <a:ext cx="1492097" cy="1975105"/>
          </a:xfrm>
          <a:prstGeom prst="rect">
            <a:avLst/>
          </a:prstGeom>
        </p:spPr>
      </p:pic>
      <p:sp>
        <p:nvSpPr>
          <p:cNvPr id="11" name="Curved Down Ribbon 10">
            <a:extLst>
              <a:ext uri="{FF2B5EF4-FFF2-40B4-BE49-F238E27FC236}">
                <a16:creationId xmlns:a16="http://schemas.microsoft.com/office/drawing/2014/main" id="{2D30A0DD-AD8D-C945-829D-0BC8B84E602D}"/>
              </a:ext>
            </a:extLst>
          </p:cNvPr>
          <p:cNvSpPr/>
          <p:nvPr/>
        </p:nvSpPr>
        <p:spPr>
          <a:xfrm>
            <a:off x="1733036" y="4777311"/>
            <a:ext cx="5953783" cy="850393"/>
          </a:xfrm>
          <a:prstGeom prst="ellipseRibbon">
            <a:avLst>
              <a:gd name="adj1" fmla="val 1024"/>
              <a:gd name="adj2" fmla="val 50000"/>
              <a:gd name="adj3" fmla="val 125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7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gerian" panose="020F0502020204030204" pitchFamily="34" charset="0"/>
                <a:ea typeface="+mn-ea"/>
                <a:cs typeface="Algerian" panose="020F0502020204030204" pitchFamily="34" charset="0"/>
              </a:rPr>
              <a:t>اختر احدى هذه الشخصيات</a:t>
            </a:r>
            <a:endParaRPr kumimoji="0" lang="en-KW" sz="27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gerian" panose="020F0502020204030204" pitchFamily="34" charset="0"/>
              <a:ea typeface="+mn-ea"/>
              <a:cs typeface="Algerian" panose="020F0502020204030204" pitchFamily="34" charset="0"/>
            </a:endParaRPr>
          </a:p>
        </p:txBody>
      </p:sp>
      <p:pic>
        <p:nvPicPr>
          <p:cNvPr id="3" name="Picture 2" descr="A close up of a logo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2B3CBC0A-8D1C-8345-A92C-6E4CDA5FA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980914" y="2212276"/>
            <a:ext cx="1524000" cy="1827658"/>
          </a:xfrm>
          <a:prstGeom prst="rect">
            <a:avLst/>
          </a:prstGeom>
        </p:spPr>
      </p:pic>
      <p:sp>
        <p:nvSpPr>
          <p:cNvPr id="4" name="Action Button: Blank 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AC49314D-DDFE-4D20-9EC1-3983150BA0C0}"/>
              </a:ext>
            </a:extLst>
          </p:cNvPr>
          <p:cNvSpPr/>
          <p:nvPr/>
        </p:nvSpPr>
        <p:spPr>
          <a:xfrm>
            <a:off x="3995936" y="5805264"/>
            <a:ext cx="1152128" cy="850393"/>
          </a:xfrm>
          <a:prstGeom prst="actionButtonBlank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إنهاء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74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A23335F-9B17-4C41-AFE6-A1F17C344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5536" y="188640"/>
            <a:ext cx="1296144" cy="193173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09D76F0-6364-8A47-8916-57F724388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825427" y="187504"/>
            <a:ext cx="5336375" cy="56177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F7886A-3950-C24E-B369-93CB1293618B}"/>
              </a:ext>
            </a:extLst>
          </p:cNvPr>
          <p:cNvSpPr txBox="1"/>
          <p:nvPr/>
        </p:nvSpPr>
        <p:spPr>
          <a:xfrm>
            <a:off x="7424929" y="44051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W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84060341-88B9-3D49-B1DC-6C3F7A8DA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22044" y="307917"/>
            <a:ext cx="1668062" cy="95555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4" name="Terminator 3">
            <a:hlinkClick r:id="rId10" action="ppaction://hlinksldjump"/>
            <a:extLst>
              <a:ext uri="{FF2B5EF4-FFF2-40B4-BE49-F238E27FC236}">
                <a16:creationId xmlns:a16="http://schemas.microsoft.com/office/drawing/2014/main" id="{3CE9CA4E-2FD8-0543-A034-4EF0A2A2DC44}"/>
              </a:ext>
            </a:extLst>
          </p:cNvPr>
          <p:cNvSpPr/>
          <p:nvPr/>
        </p:nvSpPr>
        <p:spPr>
          <a:xfrm>
            <a:off x="1903812" y="5967265"/>
            <a:ext cx="5336375" cy="70323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3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الرئيسية </a:t>
            </a:r>
            <a:endParaRPr kumimoji="0" lang="en-KW" sz="33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outdoor, looking, sitting, light&#10;&#10;Description automatically generated">
            <a:extLst>
              <a:ext uri="{FF2B5EF4-FFF2-40B4-BE49-F238E27FC236}">
                <a16:creationId xmlns:a16="http://schemas.microsoft.com/office/drawing/2014/main" id="{BF4F60EB-2F8F-4486-9F5A-63A391350C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12" y="332535"/>
            <a:ext cx="5124244" cy="3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5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65CE9AD-4A8B-884E-B755-F6E62C831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83568" y="259765"/>
            <a:ext cx="1212960" cy="1589637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603755B-9B33-294D-8DE2-36F88C4EB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979420" y="259765"/>
            <a:ext cx="5151112" cy="5353244"/>
          </a:xfrm>
          <a:prstGeom prst="rect">
            <a:avLst/>
          </a:prstGeom>
        </p:spPr>
      </p:pic>
      <p:pic>
        <p:nvPicPr>
          <p:cNvPr id="5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41AB0696-A917-384B-8130-E0C200028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6296" y="389467"/>
            <a:ext cx="1668062" cy="95555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Terminator 5">
            <a:hlinkClick r:id="rId10" action="ppaction://hlinksldjump"/>
            <a:extLst>
              <a:ext uri="{FF2B5EF4-FFF2-40B4-BE49-F238E27FC236}">
                <a16:creationId xmlns:a16="http://schemas.microsoft.com/office/drawing/2014/main" id="{5664EFD5-E342-9542-AB5E-F248C62AC4C9}"/>
              </a:ext>
            </a:extLst>
          </p:cNvPr>
          <p:cNvSpPr/>
          <p:nvPr/>
        </p:nvSpPr>
        <p:spPr>
          <a:xfrm>
            <a:off x="1896528" y="5895004"/>
            <a:ext cx="5336375" cy="70323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3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الرئيسية </a:t>
            </a:r>
            <a:endParaRPr kumimoji="0" lang="en-KW" sz="33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31D02F32-D956-4251-B2A0-C98CC9F291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89" y="389467"/>
            <a:ext cx="4881983" cy="36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6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0CBE663-3F8E-0C45-8D3A-F2E5FDCF8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55576" y="213478"/>
            <a:ext cx="1278323" cy="1800998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27B120F-6871-3645-A007-4591A631C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033900" y="213477"/>
            <a:ext cx="5058380" cy="5727813"/>
          </a:xfrm>
          <a:prstGeom prst="rect">
            <a:avLst/>
          </a:prstGeom>
        </p:spPr>
      </p:pic>
      <p:pic>
        <p:nvPicPr>
          <p:cNvPr id="5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45B7BE26-F80A-5445-8485-60C1BAF444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40187" y="321438"/>
            <a:ext cx="1668062" cy="95555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4" name="Terminator 5">
            <a:hlinkClick r:id="rId10" action="ppaction://hlinksldjump"/>
            <a:extLst>
              <a:ext uri="{FF2B5EF4-FFF2-40B4-BE49-F238E27FC236}">
                <a16:creationId xmlns:a16="http://schemas.microsoft.com/office/drawing/2014/main" id="{2D0C0643-FB4C-4552-A507-30415D34C4EE}"/>
              </a:ext>
            </a:extLst>
          </p:cNvPr>
          <p:cNvSpPr/>
          <p:nvPr/>
        </p:nvSpPr>
        <p:spPr>
          <a:xfrm>
            <a:off x="1896528" y="5895004"/>
            <a:ext cx="5336375" cy="70323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3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الرئيسية </a:t>
            </a:r>
            <a:endParaRPr kumimoji="0" lang="en-KW" sz="33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5F2C520D-D945-4717-BE41-9A31A71DDA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806" y="353912"/>
            <a:ext cx="4838466" cy="40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تصميم افتراضي">
  <a:themeElements>
    <a:clrScheme name="تصميم افتراضي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تصميم افتراضي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تصميم افتراضي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2389</TotalTime>
  <Words>249</Words>
  <Application>Microsoft Office PowerPoint</Application>
  <PresentationFormat>On-screen Show (4:3)</PresentationFormat>
  <Paragraphs>85</Paragraphs>
  <Slides>33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Algerian</vt:lpstr>
      <vt:lpstr>Arial</vt:lpstr>
      <vt:lpstr>Calibri</vt:lpstr>
      <vt:lpstr>Calibri Light</vt:lpstr>
      <vt:lpstr>Wingdings</vt:lpstr>
      <vt:lpstr>نسق Office</vt:lpstr>
      <vt:lpstr>1_نسق Office</vt:lpstr>
      <vt:lpstr>4_Office Theme</vt:lpstr>
      <vt:lpstr>1_تصميم افتراضي</vt:lpstr>
      <vt:lpstr>1_Office Theme</vt:lpstr>
      <vt:lpstr>3_نسق Office</vt:lpstr>
      <vt:lpstr>2_نسق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Ahlam Fawzi Moh'D Essous</dc:creator>
  <cp:lastModifiedBy>Ahlam Fawzi Moh'D Essous</cp:lastModifiedBy>
  <cp:revision>270</cp:revision>
  <dcterms:created xsi:type="dcterms:W3CDTF">2020-03-23T18:31:31Z</dcterms:created>
  <dcterms:modified xsi:type="dcterms:W3CDTF">2021-10-18T15:44:53Z</dcterms:modified>
</cp:coreProperties>
</file>