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68" d="100"/>
          <a:sy n="68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25D5375-D898-4675-B2B0-DC6C2AFF59D0}" type="datetimeFigureOut">
              <a:rPr lang="en-US" smtClean="0"/>
              <a:t>2016-09-20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0802336-00E5-49D2-B05F-BE1BD3550C5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838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D5375-D898-4675-B2B0-DC6C2AFF59D0}" type="datetimeFigureOut">
              <a:rPr lang="en-US" smtClean="0"/>
              <a:t>2016-09-20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02336-00E5-49D2-B05F-BE1BD3550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76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D5375-D898-4675-B2B0-DC6C2AFF59D0}" type="datetimeFigureOut">
              <a:rPr lang="en-US" smtClean="0"/>
              <a:t>2016-09-20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02336-00E5-49D2-B05F-BE1BD3550C5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69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D5375-D898-4675-B2B0-DC6C2AFF59D0}" type="datetimeFigureOut">
              <a:rPr lang="en-US" smtClean="0"/>
              <a:t>2016-09-20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02336-00E5-49D2-B05F-BE1BD3550C5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80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D5375-D898-4675-B2B0-DC6C2AFF59D0}" type="datetimeFigureOut">
              <a:rPr lang="en-US" smtClean="0"/>
              <a:t>2016-09-20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02336-00E5-49D2-B05F-BE1BD3550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34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D5375-D898-4675-B2B0-DC6C2AFF59D0}" type="datetimeFigureOut">
              <a:rPr lang="en-US" smtClean="0"/>
              <a:t>2016-09-20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02336-00E5-49D2-B05F-BE1BD3550C5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700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D5375-D898-4675-B2B0-DC6C2AFF59D0}" type="datetimeFigureOut">
              <a:rPr lang="en-US" smtClean="0"/>
              <a:t>2016-09-20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02336-00E5-49D2-B05F-BE1BD3550C5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278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D5375-D898-4675-B2B0-DC6C2AFF59D0}" type="datetimeFigureOut">
              <a:rPr lang="en-US" smtClean="0"/>
              <a:t>2016-09-20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02336-00E5-49D2-B05F-BE1BD3550C5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1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D5375-D898-4675-B2B0-DC6C2AFF59D0}" type="datetimeFigureOut">
              <a:rPr lang="en-US" smtClean="0"/>
              <a:t>2016-09-20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02336-00E5-49D2-B05F-BE1BD3550C5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76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D5375-D898-4675-B2B0-DC6C2AFF59D0}" type="datetimeFigureOut">
              <a:rPr lang="en-US" smtClean="0"/>
              <a:t>2016-09-20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02336-00E5-49D2-B05F-BE1BD3550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9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D5375-D898-4675-B2B0-DC6C2AFF59D0}" type="datetimeFigureOut">
              <a:rPr lang="en-US" smtClean="0"/>
              <a:t>2016-09-20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02336-00E5-49D2-B05F-BE1BD3550C5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75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D5375-D898-4675-B2B0-DC6C2AFF59D0}" type="datetimeFigureOut">
              <a:rPr lang="en-US" smtClean="0"/>
              <a:t>2016-09-20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02336-00E5-49D2-B05F-BE1BD3550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56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D5375-D898-4675-B2B0-DC6C2AFF59D0}" type="datetimeFigureOut">
              <a:rPr lang="en-US" smtClean="0"/>
              <a:t>2016-09-20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02336-00E5-49D2-B05F-BE1BD3550C5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34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D5375-D898-4675-B2B0-DC6C2AFF59D0}" type="datetimeFigureOut">
              <a:rPr lang="en-US" smtClean="0"/>
              <a:t>2016-09-20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02336-00E5-49D2-B05F-BE1BD3550C5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662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D5375-D898-4675-B2B0-DC6C2AFF59D0}" type="datetimeFigureOut">
              <a:rPr lang="en-US" smtClean="0"/>
              <a:t>2016-09-20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02336-00E5-49D2-B05F-BE1BD3550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73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D5375-D898-4675-B2B0-DC6C2AFF59D0}" type="datetimeFigureOut">
              <a:rPr lang="en-US" smtClean="0"/>
              <a:t>2016-09-20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02336-00E5-49D2-B05F-BE1BD3550C5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208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D5375-D898-4675-B2B0-DC6C2AFF59D0}" type="datetimeFigureOut">
              <a:rPr lang="en-US" smtClean="0"/>
              <a:t>2016-09-20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02336-00E5-49D2-B05F-BE1BD3550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0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25D5375-D898-4675-B2B0-DC6C2AFF59D0}" type="datetimeFigureOut">
              <a:rPr lang="en-US" smtClean="0"/>
              <a:t>2016-09-20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0802336-00E5-49D2-B05F-BE1BD3550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831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62" y="773724"/>
            <a:ext cx="10438227" cy="527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9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9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525425" y="652671"/>
            <a:ext cx="8145194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marL="342900" indent="-342900" algn="r" rtl="1">
              <a:buFont typeface="+mj-lt"/>
              <a:buAutoNum type="arabicPeriod"/>
              <a:defRPr sz="4400" b="1">
                <a:solidFill>
                  <a:srgbClr val="FF0000"/>
                </a:solidFill>
                <a:cs typeface="PT Bold Heading" panose="02010400000000000000" pitchFamily="2" charset="-78"/>
              </a:defRPr>
            </a:lvl1pPr>
          </a:lstStyle>
          <a:p>
            <a:pPr marL="0" indent="0">
              <a:buNone/>
            </a:pPr>
            <a:r>
              <a:rPr lang="ar-AE" sz="4000" dirty="0"/>
              <a:t>ألا تشركوا به شيئا، ولا تقربوا الفواحش..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858129" y="1821763"/>
            <a:ext cx="7638757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indent="0" algn="r" rtl="1">
              <a:buFont typeface="+mj-lt"/>
              <a:buNone/>
              <a:defRPr sz="4000" b="1">
                <a:solidFill>
                  <a:srgbClr val="FF0000"/>
                </a:solidFill>
                <a:cs typeface="PT Bold Heading" panose="02010400000000000000" pitchFamily="2" charset="-78"/>
              </a:defRPr>
            </a:lvl1pPr>
          </a:lstStyle>
          <a:p>
            <a:r>
              <a:rPr lang="ar-AE" dirty="0"/>
              <a:t>و لا تقتلوا النفس التي حرم الله إلا بالحق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56270" y="3493954"/>
            <a:ext cx="9298744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marL="342900" indent="-342900" algn="r" rtl="1">
              <a:buFont typeface="+mj-lt"/>
              <a:buAutoNum type="arabicPeriod"/>
              <a:defRPr sz="4400" b="1">
                <a:solidFill>
                  <a:srgbClr val="FF0000"/>
                </a:solidFill>
                <a:cs typeface="PT Bold Heading" panose="02010400000000000000" pitchFamily="2" charset="-78"/>
              </a:defRPr>
            </a:lvl1pPr>
          </a:lstStyle>
          <a:p>
            <a:pPr marL="0" indent="0">
              <a:buNone/>
            </a:pPr>
            <a:r>
              <a:rPr lang="ar-AE" sz="4000" dirty="0"/>
              <a:t>و لا تقتلوا أولادكم من إملاق، ولا تقربوا الفواحش..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1026941" y="4651516"/>
            <a:ext cx="7142163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marL="342900" indent="-342900" algn="r" rtl="1">
              <a:buFont typeface="+mj-lt"/>
              <a:buAutoNum type="arabicPeriod"/>
              <a:defRPr sz="4400" b="1">
                <a:solidFill>
                  <a:srgbClr val="FF0000"/>
                </a:solidFill>
                <a:cs typeface="PT Bold Heading" panose="02010400000000000000" pitchFamily="2" charset="-78"/>
              </a:defRPr>
            </a:lvl1pPr>
          </a:lstStyle>
          <a:p>
            <a:pPr marL="0" indent="0">
              <a:buNone/>
            </a:pPr>
            <a:r>
              <a:rPr lang="ar-AE" dirty="0"/>
              <a:t>و لا تقربوا مال اليتيم إلا ..... 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1134560" y="5754758"/>
            <a:ext cx="7142163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marL="342900" indent="-342900" algn="r" rtl="1">
              <a:buFont typeface="+mj-lt"/>
              <a:buAutoNum type="arabicPeriod"/>
              <a:defRPr sz="4400" b="1">
                <a:solidFill>
                  <a:srgbClr val="FF0000"/>
                </a:solidFill>
                <a:cs typeface="PT Bold Heading" panose="02010400000000000000" pitchFamily="2" charset="-78"/>
              </a:defRPr>
            </a:lvl1pPr>
          </a:lstStyle>
          <a:p>
            <a:pPr marL="0" indent="0">
              <a:buNone/>
            </a:pPr>
            <a:r>
              <a:rPr lang="ar-AE" dirty="0"/>
              <a:t>انحلاله ، تفككه ، انهياره ، .....</a:t>
            </a:r>
          </a:p>
        </p:txBody>
      </p:sp>
    </p:spTree>
    <p:extLst>
      <p:ext uri="{BB962C8B-B14F-4D97-AF65-F5344CB8AC3E}">
        <p14:creationId xmlns:p14="http://schemas.microsoft.com/office/powerpoint/2010/main" val="389898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97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1561514" y="3733596"/>
            <a:ext cx="6635726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marL="342900" indent="-342900" algn="r" rtl="1">
              <a:buFont typeface="+mj-lt"/>
              <a:buAutoNum type="arabicPeriod"/>
              <a:defRPr sz="4400" b="1">
                <a:solidFill>
                  <a:srgbClr val="FF0000"/>
                </a:solidFill>
                <a:cs typeface="PT Bold Heading" panose="02010400000000000000" pitchFamily="2" charset="-78"/>
              </a:defRPr>
            </a:lvl1pPr>
          </a:lstStyle>
          <a:p>
            <a:pPr marL="0" indent="0">
              <a:buNone/>
            </a:pPr>
            <a:r>
              <a:rPr lang="ar-AE" dirty="0"/>
              <a:t>إقامة أركانها وتثبيت قواعدها.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281353" y="4847770"/>
            <a:ext cx="8440616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marL="342900" indent="-342900" algn="r" rtl="1">
              <a:buFont typeface="+mj-lt"/>
              <a:buAutoNum type="arabicPeriod"/>
              <a:defRPr sz="4400" b="1">
                <a:solidFill>
                  <a:srgbClr val="FF0000"/>
                </a:solidFill>
                <a:cs typeface="PT Bold Heading" panose="02010400000000000000" pitchFamily="2" charset="-78"/>
              </a:defRPr>
            </a:lvl1pPr>
          </a:lstStyle>
          <a:p>
            <a:pPr marL="0" indent="0">
              <a:buNone/>
            </a:pPr>
            <a:r>
              <a:rPr lang="ar-AE" dirty="0"/>
              <a:t>درأ عنها الاختلال الواقع أو المتوقع فيها. </a:t>
            </a:r>
          </a:p>
        </p:txBody>
      </p:sp>
    </p:spTree>
    <p:extLst>
      <p:ext uri="{BB962C8B-B14F-4D97-AF65-F5344CB8AC3E}">
        <p14:creationId xmlns:p14="http://schemas.microsoft.com/office/powerpoint/2010/main" val="162082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66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94" y="731521"/>
            <a:ext cx="10480431" cy="5373858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3657599" y="3033730"/>
            <a:ext cx="6846742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marL="342900" indent="-342900" algn="r" rtl="1">
              <a:buFont typeface="+mj-lt"/>
              <a:buAutoNum type="arabicPeriod"/>
              <a:defRPr sz="4400" b="1">
                <a:solidFill>
                  <a:srgbClr val="FF0000"/>
                </a:solidFill>
                <a:cs typeface="PT Bold Heading" panose="02010400000000000000" pitchFamily="2" charset="-78"/>
              </a:defRPr>
            </a:lvl1pPr>
          </a:lstStyle>
          <a:p>
            <a:pPr marL="0" indent="0">
              <a:buNone/>
            </a:pPr>
            <a:r>
              <a:rPr lang="ar-AE" dirty="0"/>
              <a:t>تنمية الوعي الديني للمجتمع. 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3362178" y="3957935"/>
            <a:ext cx="7142163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marL="342900" indent="-342900" algn="r" rtl="1">
              <a:buFont typeface="+mj-lt"/>
              <a:buAutoNum type="arabicPeriod"/>
              <a:defRPr sz="4400" b="1">
                <a:solidFill>
                  <a:srgbClr val="FF0000"/>
                </a:solidFill>
                <a:cs typeface="PT Bold Heading" panose="02010400000000000000" pitchFamily="2" charset="-78"/>
              </a:defRPr>
            </a:lvl1pPr>
          </a:lstStyle>
          <a:p>
            <a:pPr marL="0" indent="0">
              <a:buNone/>
            </a:pPr>
            <a:r>
              <a:rPr lang="ar-AE" dirty="0"/>
              <a:t>تطوير المساجد، والمراكز القرآنية.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108317" y="4882141"/>
            <a:ext cx="10396024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marL="342900" indent="-342900" algn="r" rtl="1">
              <a:buFont typeface="+mj-lt"/>
              <a:buAutoNum type="arabicPeriod"/>
              <a:defRPr sz="4400" b="1">
                <a:solidFill>
                  <a:srgbClr val="FF0000"/>
                </a:solidFill>
                <a:cs typeface="PT Bold Heading" panose="02010400000000000000" pitchFamily="2" charset="-78"/>
              </a:defRPr>
            </a:lvl1pPr>
          </a:lstStyle>
          <a:p>
            <a:pPr marL="0" indent="0">
              <a:buNone/>
            </a:pPr>
            <a:r>
              <a:rPr lang="ar-AE" dirty="0"/>
              <a:t>الفتوى الشرعية ، الحج والعمرة ، التنمية الوقفية</a:t>
            </a:r>
          </a:p>
        </p:txBody>
      </p:sp>
    </p:spTree>
    <p:extLst>
      <p:ext uri="{BB962C8B-B14F-4D97-AF65-F5344CB8AC3E}">
        <p14:creationId xmlns:p14="http://schemas.microsoft.com/office/powerpoint/2010/main" val="204545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76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99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63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6724356" y="5065313"/>
            <a:ext cx="465218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marL="342900" indent="-342900" algn="r" rtl="1">
              <a:buFont typeface="+mj-lt"/>
              <a:buAutoNum type="arabicPeriod"/>
              <a:defRPr sz="4400" b="1">
                <a:solidFill>
                  <a:srgbClr val="FF0000"/>
                </a:solidFill>
                <a:cs typeface="PT Bold Heading" panose="02010400000000000000" pitchFamily="2" charset="-78"/>
              </a:defRPr>
            </a:lvl1pPr>
          </a:lstStyle>
          <a:p>
            <a:pPr marL="0" indent="0">
              <a:buNone/>
            </a:pPr>
            <a:r>
              <a:rPr lang="ar-AE" sz="3600" dirty="0"/>
              <a:t>يوجب غضب الله تعالى .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5331655" y="5757870"/>
            <a:ext cx="604488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marL="342900" indent="-342900" algn="r" rtl="1">
              <a:buFont typeface="+mj-lt"/>
              <a:buAutoNum type="arabicPeriod"/>
              <a:defRPr sz="4400" b="1">
                <a:solidFill>
                  <a:srgbClr val="FF0000"/>
                </a:solidFill>
                <a:cs typeface="PT Bold Heading" panose="02010400000000000000" pitchFamily="2" charset="-78"/>
              </a:defRPr>
            </a:lvl1pPr>
          </a:lstStyle>
          <a:p>
            <a:pPr marL="0" indent="0">
              <a:buNone/>
            </a:pPr>
            <a:r>
              <a:rPr lang="ar-AE" sz="3600" dirty="0"/>
              <a:t>خسارة المجتمع لأفراده وطاقاته.</a:t>
            </a:r>
          </a:p>
        </p:txBody>
      </p:sp>
    </p:spTree>
    <p:extLst>
      <p:ext uri="{BB962C8B-B14F-4D97-AF65-F5344CB8AC3E}">
        <p14:creationId xmlns:p14="http://schemas.microsoft.com/office/powerpoint/2010/main" val="96763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29" y="984738"/>
            <a:ext cx="10536702" cy="478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26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997" y="0"/>
            <a:ext cx="62460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59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8213187" y="3027534"/>
            <a:ext cx="2612366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marL="342900" indent="-342900" algn="r" rtl="1">
              <a:buFont typeface="+mj-lt"/>
              <a:buAutoNum type="arabicPeriod"/>
              <a:defRPr sz="4400" b="1">
                <a:solidFill>
                  <a:srgbClr val="FF0000"/>
                </a:solidFill>
                <a:cs typeface="PT Bold Heading" panose="02010400000000000000" pitchFamily="2" charset="-78"/>
              </a:defRPr>
            </a:lvl1pPr>
          </a:lstStyle>
          <a:p>
            <a:pPr marL="0" indent="0" algn="ctr">
              <a:buNone/>
            </a:pPr>
            <a:r>
              <a:rPr lang="ar-AE" dirty="0"/>
              <a:t>قلة الخبرة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8618329" y="4164953"/>
            <a:ext cx="2019178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marL="342900" indent="-342900" algn="r" rtl="1">
              <a:buFont typeface="+mj-lt"/>
              <a:buAutoNum type="arabicPeriod"/>
              <a:defRPr sz="4400" b="1">
                <a:solidFill>
                  <a:srgbClr val="FF0000"/>
                </a:solidFill>
                <a:cs typeface="PT Bold Heading" panose="02010400000000000000" pitchFamily="2" charset="-78"/>
              </a:defRPr>
            </a:lvl1pPr>
          </a:lstStyle>
          <a:p>
            <a:pPr marL="0" indent="0" algn="ctr">
              <a:buNone/>
            </a:pPr>
            <a:r>
              <a:rPr lang="ar-AE" dirty="0"/>
              <a:t>التهور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8342142" y="5302372"/>
            <a:ext cx="268036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marL="342900" indent="-342900" algn="r" rtl="1">
              <a:buFont typeface="+mj-lt"/>
              <a:buAutoNum type="arabicPeriod"/>
              <a:defRPr sz="4400" b="1">
                <a:solidFill>
                  <a:srgbClr val="FF0000"/>
                </a:solidFill>
                <a:cs typeface="PT Bold Heading" panose="02010400000000000000" pitchFamily="2" charset="-78"/>
              </a:defRPr>
            </a:lvl1pPr>
          </a:lstStyle>
          <a:p>
            <a:pPr marL="0" indent="0" algn="ctr">
              <a:buNone/>
            </a:pPr>
            <a:r>
              <a:rPr lang="ar-AE" dirty="0"/>
              <a:t>رفقاء السوء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2488577" y="3019123"/>
            <a:ext cx="3236033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marL="342900" indent="-342900" algn="r" rtl="1">
              <a:buFont typeface="+mj-lt"/>
              <a:buAutoNum type="arabicPeriod"/>
              <a:defRPr sz="4400" b="1">
                <a:solidFill>
                  <a:srgbClr val="FF0000"/>
                </a:solidFill>
                <a:cs typeface="PT Bold Heading" panose="02010400000000000000" pitchFamily="2" charset="-78"/>
              </a:defRPr>
            </a:lvl1pPr>
          </a:lstStyle>
          <a:p>
            <a:pPr marL="0" indent="0" algn="ctr">
              <a:buNone/>
            </a:pPr>
            <a:r>
              <a:rPr lang="ar-AE" dirty="0"/>
              <a:t>التدريب الجيد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1195754" y="4164949"/>
            <a:ext cx="5064833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indent="0" algn="ctr" rtl="1">
              <a:buFont typeface="+mj-lt"/>
              <a:buNone/>
              <a:defRPr sz="4400" b="1">
                <a:solidFill>
                  <a:srgbClr val="FF0000"/>
                </a:solidFill>
                <a:cs typeface="PT Bold Heading" panose="02010400000000000000" pitchFamily="2" charset="-78"/>
              </a:defRPr>
            </a:lvl1pPr>
          </a:lstStyle>
          <a:p>
            <a:r>
              <a:rPr lang="ar-AE" dirty="0"/>
              <a:t>التأني وعدم الاستعجال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3121623" y="5273089"/>
            <a:ext cx="1969939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indent="0" algn="ctr" rtl="1">
              <a:buFont typeface="+mj-lt"/>
              <a:buNone/>
              <a:defRPr sz="4400" b="1">
                <a:solidFill>
                  <a:srgbClr val="FF0000"/>
                </a:solidFill>
                <a:cs typeface="PT Bold Heading" panose="02010400000000000000" pitchFamily="2" charset="-78"/>
              </a:defRPr>
            </a:lvl1pPr>
          </a:lstStyle>
          <a:p>
            <a:r>
              <a:rPr lang="ar-AE" dirty="0"/>
              <a:t>تجنبهم </a:t>
            </a:r>
          </a:p>
        </p:txBody>
      </p:sp>
    </p:spTree>
    <p:extLst>
      <p:ext uri="{BB962C8B-B14F-4D97-AF65-F5344CB8AC3E}">
        <p14:creationId xmlns:p14="http://schemas.microsoft.com/office/powerpoint/2010/main" val="83957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00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28" y="801858"/>
            <a:ext cx="10466363" cy="524725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1" y="4294782"/>
            <a:ext cx="12191999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marL="342900" indent="-342900" algn="r" rtl="1">
              <a:buFont typeface="+mj-lt"/>
              <a:buAutoNum type="arabicPeriod"/>
              <a:defRPr sz="4400" b="1">
                <a:solidFill>
                  <a:srgbClr val="FF0000"/>
                </a:solidFill>
                <a:cs typeface="PT Bold Heading" panose="02010400000000000000" pitchFamily="2" charset="-78"/>
              </a:defRPr>
            </a:lvl1pPr>
          </a:lstStyle>
          <a:p>
            <a:pPr marL="0" indent="0">
              <a:buNone/>
            </a:pPr>
            <a:r>
              <a:rPr lang="ar-AE" sz="3600" dirty="0"/>
              <a:t>بعد دعوة القرآن الكريم من خلال قوله تعالى ( </a:t>
            </a:r>
            <a:r>
              <a:rPr lang="ar-AE" sz="3600" dirty="0" err="1"/>
              <a:t>إقرأ</a:t>
            </a:r>
            <a:r>
              <a:rPr lang="ar-AE" sz="3600" dirty="0"/>
              <a:t> ) بعد غزوة بدر طلب النبي </a:t>
            </a:r>
            <a:r>
              <a:rPr lang="ar-AE" sz="3600" dirty="0">
                <a:sym typeface="AGA Arabesque" panose="05010101010101010101" pitchFamily="2" charset="2"/>
              </a:rPr>
              <a:t></a:t>
            </a:r>
            <a:r>
              <a:rPr lang="ar-AE" sz="3600" dirty="0"/>
              <a:t> من الأسير المشرك الذي يريد فداء نفسه من الأسر تعليم عشرة من المسلمين القراءة والكتابة .</a:t>
            </a:r>
          </a:p>
        </p:txBody>
      </p:sp>
    </p:spTree>
    <p:extLst>
      <p:ext uri="{BB962C8B-B14F-4D97-AF65-F5344CB8AC3E}">
        <p14:creationId xmlns:p14="http://schemas.microsoft.com/office/powerpoint/2010/main" val="63229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745587" y="3117260"/>
            <a:ext cx="10494498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marL="342900" indent="-342900" algn="r" rtl="1">
              <a:buFont typeface="+mj-lt"/>
              <a:buAutoNum type="arabicPeriod"/>
              <a:defRPr sz="4400" b="1">
                <a:solidFill>
                  <a:srgbClr val="FF0000"/>
                </a:solidFill>
                <a:cs typeface="PT Bold Heading" panose="02010400000000000000" pitchFamily="2" charset="-78"/>
              </a:defRPr>
            </a:lvl1pPr>
          </a:lstStyle>
          <a:p>
            <a:pPr marL="0" indent="0">
              <a:buNone/>
            </a:pPr>
            <a:r>
              <a:rPr lang="ar-AE" sz="4000" dirty="0"/>
              <a:t>العلوم الشرعية المتخصصة ، الطب ، الهندسة ،... 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302453" y="4931880"/>
            <a:ext cx="11446413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marL="342900" indent="-342900" algn="r" rtl="1">
              <a:buFont typeface="+mj-lt"/>
              <a:buAutoNum type="arabicPeriod"/>
              <a:defRPr sz="4400" b="1">
                <a:solidFill>
                  <a:srgbClr val="FF0000"/>
                </a:solidFill>
                <a:cs typeface="PT Bold Heading" panose="02010400000000000000" pitchFamily="2" charset="-78"/>
              </a:defRPr>
            </a:lvl1pPr>
          </a:lstStyle>
          <a:p>
            <a:pPr marL="0" indent="0">
              <a:buNone/>
            </a:pPr>
            <a:r>
              <a:rPr lang="ar-AE" sz="4000" dirty="0"/>
              <a:t>منع السرقات العلمية وصون الملكية الفكرية وبراءة الاختراع.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295417" y="6061114"/>
            <a:ext cx="9369082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marL="342900" indent="-342900" algn="r" rtl="1">
              <a:buFont typeface="+mj-lt"/>
              <a:buAutoNum type="arabicPeriod"/>
              <a:defRPr sz="4400" b="1">
                <a:solidFill>
                  <a:srgbClr val="FF0000"/>
                </a:solidFill>
                <a:cs typeface="PT Bold Heading" panose="02010400000000000000" pitchFamily="2" charset="-78"/>
              </a:defRPr>
            </a:lvl1pPr>
          </a:lstStyle>
          <a:p>
            <a:pPr marL="0" indent="0">
              <a:buNone/>
            </a:pPr>
            <a:r>
              <a:rPr lang="ar-AE" dirty="0"/>
              <a:t>تشجيعهم ورعايتهم وتقديم الحوافز لجذبهم.</a:t>
            </a:r>
          </a:p>
        </p:txBody>
      </p:sp>
    </p:spTree>
    <p:extLst>
      <p:ext uri="{BB962C8B-B14F-4D97-AF65-F5344CB8AC3E}">
        <p14:creationId xmlns:p14="http://schemas.microsoft.com/office/powerpoint/2010/main" val="228130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31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6578758" y="3536647"/>
            <a:ext cx="2321634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marL="342900" indent="-342900" algn="r" rtl="1">
              <a:buFont typeface="+mj-lt"/>
              <a:buAutoNum type="arabicPeriod"/>
              <a:defRPr sz="4400" b="1">
                <a:solidFill>
                  <a:srgbClr val="FF0000"/>
                </a:solidFill>
                <a:cs typeface="PT Bold Heading" panose="02010400000000000000" pitchFamily="2" charset="-78"/>
              </a:defRPr>
            </a:lvl1pPr>
          </a:lstStyle>
          <a:p>
            <a:pPr marL="0" indent="0" algn="ctr">
              <a:buNone/>
            </a:pPr>
            <a:r>
              <a:rPr lang="ar-AE" dirty="0"/>
              <a:t>المخدرات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6578758" y="4427881"/>
            <a:ext cx="2321634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marL="342900" indent="-342900" algn="r" rtl="1">
              <a:buFont typeface="+mj-lt"/>
              <a:buAutoNum type="arabicPeriod"/>
              <a:defRPr sz="4400" b="1">
                <a:solidFill>
                  <a:srgbClr val="FF0000"/>
                </a:solidFill>
                <a:cs typeface="PT Bold Heading" panose="02010400000000000000" pitchFamily="2" charset="-78"/>
              </a:defRPr>
            </a:lvl1pPr>
          </a:lstStyle>
          <a:p>
            <a:pPr marL="0" indent="0" algn="ctr">
              <a:buNone/>
            </a:pPr>
            <a:r>
              <a:rPr lang="ar-AE" dirty="0"/>
              <a:t>الخمر 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6578758" y="5319117"/>
            <a:ext cx="2321634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marL="342900" indent="-342900" algn="r" rtl="1">
              <a:buFont typeface="+mj-lt"/>
              <a:buAutoNum type="arabicPeriod"/>
              <a:defRPr sz="4400" b="1">
                <a:solidFill>
                  <a:srgbClr val="FF0000"/>
                </a:solidFill>
                <a:cs typeface="PT Bold Heading" panose="02010400000000000000" pitchFamily="2" charset="-78"/>
              </a:defRPr>
            </a:lvl1pPr>
          </a:lstStyle>
          <a:p>
            <a:pPr marL="0" indent="0" algn="ctr">
              <a:buNone/>
            </a:pPr>
            <a:r>
              <a:rPr lang="ar-AE" dirty="0"/>
              <a:t>المفترات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2525150" y="3514168"/>
            <a:ext cx="3231344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marL="342900" indent="-342900" algn="r" rtl="1">
              <a:buFont typeface="+mj-lt"/>
              <a:buAutoNum type="arabicPeriod"/>
              <a:defRPr sz="4400" b="1">
                <a:solidFill>
                  <a:srgbClr val="FF0000"/>
                </a:solidFill>
                <a:cs typeface="PT Bold Heading" panose="02010400000000000000" pitchFamily="2" charset="-78"/>
              </a:defRPr>
            </a:lvl1pPr>
          </a:lstStyle>
          <a:p>
            <a:pPr marL="0" indent="0" algn="ctr">
              <a:buNone/>
            </a:pPr>
            <a:r>
              <a:rPr lang="ar-AE" dirty="0"/>
              <a:t>قراءة الأبراج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1540411" y="4416027"/>
            <a:ext cx="4216083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marL="342900" indent="-342900" algn="r" rtl="1">
              <a:buFont typeface="+mj-lt"/>
              <a:buAutoNum type="arabicPeriod"/>
              <a:defRPr sz="4400" b="1">
                <a:solidFill>
                  <a:srgbClr val="FF0000"/>
                </a:solidFill>
                <a:cs typeface="PT Bold Heading" panose="02010400000000000000" pitchFamily="2" charset="-78"/>
              </a:defRPr>
            </a:lvl1pPr>
          </a:lstStyle>
          <a:p>
            <a:pPr marL="0" indent="0">
              <a:buNone/>
            </a:pPr>
            <a:r>
              <a:rPr lang="ar-AE" dirty="0"/>
              <a:t>سماع الأغاني الماجنة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2229729" y="5319115"/>
            <a:ext cx="3526765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marL="342900" indent="-342900" algn="r" rtl="1">
              <a:buFont typeface="+mj-lt"/>
              <a:buAutoNum type="arabicPeriod"/>
              <a:defRPr sz="4400" b="1">
                <a:solidFill>
                  <a:srgbClr val="FF0000"/>
                </a:solidFill>
                <a:cs typeface="PT Bold Heading" panose="02010400000000000000" pitchFamily="2" charset="-78"/>
              </a:defRPr>
            </a:lvl1pPr>
          </a:lstStyle>
          <a:p>
            <a:pPr marL="0" indent="0" algn="ctr">
              <a:buNone/>
            </a:pPr>
            <a:r>
              <a:rPr lang="ar-AE" dirty="0"/>
              <a:t>الأفكار الهدامة</a:t>
            </a:r>
          </a:p>
        </p:txBody>
      </p:sp>
    </p:spTree>
    <p:extLst>
      <p:ext uri="{BB962C8B-B14F-4D97-AF65-F5344CB8AC3E}">
        <p14:creationId xmlns:p14="http://schemas.microsoft.com/office/powerpoint/2010/main" val="354967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79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71" y="1026944"/>
            <a:ext cx="10283483" cy="476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31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379828" y="1587238"/>
            <a:ext cx="11169748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marL="342900" indent="-342900" algn="r" rtl="1">
              <a:buFont typeface="+mj-lt"/>
              <a:buAutoNum type="arabicPeriod"/>
              <a:defRPr sz="4400" b="1">
                <a:solidFill>
                  <a:srgbClr val="FF0000"/>
                </a:solidFill>
                <a:cs typeface="PT Bold Heading" panose="02010400000000000000" pitchFamily="2" charset="-78"/>
              </a:defRPr>
            </a:lvl1pPr>
          </a:lstStyle>
          <a:p>
            <a:pPr marL="0" indent="0">
              <a:buNone/>
            </a:pPr>
            <a:r>
              <a:rPr lang="ar-AE" dirty="0"/>
              <a:t>الاختلاط المحرم ، اختلاط الأنساب ، ضياع حقوق الورثة. 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5134707" y="4635639"/>
            <a:ext cx="4825219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marL="342900" indent="-342900" algn="r" rtl="1">
              <a:buFont typeface="+mj-lt"/>
              <a:buAutoNum type="arabicPeriod"/>
              <a:defRPr sz="4400" b="1">
                <a:solidFill>
                  <a:srgbClr val="FF0000"/>
                </a:solidFill>
                <a:cs typeface="PT Bold Heading" panose="02010400000000000000" pitchFamily="2" charset="-78"/>
              </a:defRPr>
            </a:lvl1pPr>
          </a:lstStyle>
          <a:p>
            <a:pPr marL="0" indent="0">
              <a:buNone/>
            </a:pPr>
            <a:r>
              <a:rPr lang="ar-AE" sz="3200" dirty="0"/>
              <a:t>منع الحمل نهائياً وتحديده بعدد معين من مرات الإنجاب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6555543" y="5849401"/>
            <a:ext cx="1544045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marL="342900" indent="-342900" algn="r" rtl="1">
              <a:buFont typeface="+mj-lt"/>
              <a:buAutoNum type="arabicPeriod"/>
              <a:defRPr sz="4400" b="1">
                <a:solidFill>
                  <a:srgbClr val="FF0000"/>
                </a:solidFill>
                <a:cs typeface="PT Bold Heading" panose="02010400000000000000" pitchFamily="2" charset="-78"/>
              </a:defRPr>
            </a:lvl1pPr>
          </a:lstStyle>
          <a:p>
            <a:pPr marL="0" indent="0" algn="ctr">
              <a:buNone/>
            </a:pPr>
            <a:r>
              <a:rPr lang="ar-AE" sz="4000" dirty="0"/>
              <a:t>حرام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0" y="4635639"/>
            <a:ext cx="5008097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marL="342900" indent="-342900" algn="r" rtl="1">
              <a:buFont typeface="+mj-lt"/>
              <a:buAutoNum type="arabicPeriod"/>
              <a:defRPr sz="4400" b="1">
                <a:solidFill>
                  <a:srgbClr val="FF0000"/>
                </a:solidFill>
                <a:cs typeface="PT Bold Heading" panose="02010400000000000000" pitchFamily="2" charset="-78"/>
              </a:defRPr>
            </a:lvl1pPr>
          </a:lstStyle>
          <a:p>
            <a:pPr marL="0" indent="0">
              <a:buNone/>
            </a:pPr>
            <a:r>
              <a:rPr lang="ar-AE" sz="3200" dirty="0"/>
              <a:t>تنظيم مباعدة فترة الحمل و الإنجاب بين مولود و مولود آخر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1766550" y="5878916"/>
            <a:ext cx="1474996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indent="0" algn="r" rtl="1">
              <a:buFont typeface="+mj-lt"/>
              <a:buNone/>
              <a:defRPr sz="4000" b="1">
                <a:solidFill>
                  <a:srgbClr val="FF0000"/>
                </a:solidFill>
                <a:cs typeface="PT Bold Heading" panose="02010400000000000000" pitchFamily="2" charset="-78"/>
              </a:defRPr>
            </a:lvl1pPr>
          </a:lstStyle>
          <a:p>
            <a:pPr algn="ctr"/>
            <a:r>
              <a:rPr lang="ar-AE" dirty="0"/>
              <a:t>جائز</a:t>
            </a:r>
          </a:p>
        </p:txBody>
      </p:sp>
    </p:spTree>
    <p:extLst>
      <p:ext uri="{BB962C8B-B14F-4D97-AF65-F5344CB8AC3E}">
        <p14:creationId xmlns:p14="http://schemas.microsoft.com/office/powerpoint/2010/main" val="415730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20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04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3671668" y="1478262"/>
            <a:ext cx="739538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marL="342900" indent="-342900" algn="r" rtl="1">
              <a:buFont typeface="+mj-lt"/>
              <a:buAutoNum type="arabicPeriod"/>
              <a:defRPr sz="4400" b="1">
                <a:solidFill>
                  <a:srgbClr val="FF0000"/>
                </a:solidFill>
                <a:cs typeface="PT Bold Heading" panose="02010400000000000000" pitchFamily="2" charset="-78"/>
              </a:defRPr>
            </a:lvl1pPr>
          </a:lstStyle>
          <a:p>
            <a:pPr marL="0" indent="0">
              <a:buNone/>
            </a:pPr>
            <a:r>
              <a:rPr lang="ar-AE" sz="4000" dirty="0"/>
              <a:t>ضبط المعاملات المالية بأحكام الشريعة.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2236763" y="2205872"/>
            <a:ext cx="8830285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marL="342900" indent="-342900" algn="r" rtl="1">
              <a:buFont typeface="+mj-lt"/>
              <a:buAutoNum type="arabicPeriod"/>
              <a:defRPr sz="4400" b="1">
                <a:solidFill>
                  <a:srgbClr val="FF0000"/>
                </a:solidFill>
                <a:cs typeface="PT Bold Heading" panose="02010400000000000000" pitchFamily="2" charset="-78"/>
              </a:defRPr>
            </a:lvl1pPr>
          </a:lstStyle>
          <a:p>
            <a:pPr marL="0" indent="0">
              <a:buNone/>
            </a:pPr>
            <a:r>
              <a:rPr lang="ar-AE" sz="4000" dirty="0"/>
              <a:t>تحقيق العدل في توزيع المال بين الفئات والأفراد.</a:t>
            </a:r>
          </a:p>
        </p:txBody>
      </p:sp>
    </p:spTree>
    <p:extLst>
      <p:ext uri="{BB962C8B-B14F-4D97-AF65-F5344CB8AC3E}">
        <p14:creationId xmlns:p14="http://schemas.microsoft.com/office/powerpoint/2010/main" val="40112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6" y="928469"/>
            <a:ext cx="10550769" cy="5064368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4135901" y="2959872"/>
            <a:ext cx="5383702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marL="342900" indent="-342900" algn="r" rtl="1">
              <a:buFont typeface="+mj-lt"/>
              <a:buAutoNum type="arabicPeriod"/>
              <a:defRPr sz="4400" b="1">
                <a:solidFill>
                  <a:srgbClr val="FF0000"/>
                </a:solidFill>
                <a:cs typeface="PT Bold Heading" panose="02010400000000000000" pitchFamily="2" charset="-78"/>
              </a:defRPr>
            </a:lvl1pPr>
          </a:lstStyle>
          <a:p>
            <a:pPr marL="0" indent="0">
              <a:buNone/>
            </a:pPr>
            <a:r>
              <a:rPr lang="ar-AE" dirty="0"/>
              <a:t>المبالغة في متابعة الموضة.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5303520" y="3928480"/>
            <a:ext cx="4216083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marL="342900" indent="-342900" algn="r" rtl="1">
              <a:buFont typeface="+mj-lt"/>
              <a:buAutoNum type="arabicPeriod"/>
              <a:defRPr sz="4400" b="1">
                <a:solidFill>
                  <a:srgbClr val="FF0000"/>
                </a:solidFill>
                <a:cs typeface="PT Bold Heading" panose="02010400000000000000" pitchFamily="2" charset="-78"/>
              </a:defRPr>
            </a:lvl1pPr>
          </a:lstStyle>
          <a:p>
            <a:pPr marL="0" indent="0">
              <a:buNone/>
            </a:pPr>
            <a:r>
              <a:rPr lang="ar-AE" dirty="0"/>
              <a:t>الإسراف والتبذير.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4895557" y="4897088"/>
            <a:ext cx="4624046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marL="342900" indent="-342900" algn="r" rtl="1">
              <a:buFont typeface="+mj-lt"/>
              <a:buAutoNum type="arabicPeriod"/>
              <a:defRPr sz="4400" b="1">
                <a:solidFill>
                  <a:srgbClr val="FF0000"/>
                </a:solidFill>
                <a:cs typeface="PT Bold Heading" panose="02010400000000000000" pitchFamily="2" charset="-78"/>
              </a:defRPr>
            </a:lvl1pPr>
          </a:lstStyle>
          <a:p>
            <a:pPr marL="0" indent="0">
              <a:buNone/>
            </a:pPr>
            <a:r>
              <a:rPr lang="ar-AE" dirty="0"/>
              <a:t>حب الظهور والمباهاة.</a:t>
            </a:r>
          </a:p>
        </p:txBody>
      </p:sp>
    </p:spTree>
    <p:extLst>
      <p:ext uri="{BB962C8B-B14F-4D97-AF65-F5344CB8AC3E}">
        <p14:creationId xmlns:p14="http://schemas.microsoft.com/office/powerpoint/2010/main" val="425575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787791" y="4929348"/>
            <a:ext cx="10363664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marL="342900" indent="-342900" algn="r" rtl="1">
              <a:buFont typeface="+mj-lt"/>
              <a:buAutoNum type="arabicPeriod"/>
              <a:defRPr sz="4400" b="1">
                <a:solidFill>
                  <a:srgbClr val="FF0000"/>
                </a:solidFill>
                <a:cs typeface="PT Bold Heading" panose="02010400000000000000" pitchFamily="2" charset="-78"/>
              </a:defRPr>
            </a:lvl1pPr>
          </a:lstStyle>
          <a:p>
            <a:pPr marL="0" indent="0">
              <a:buNone/>
            </a:pPr>
            <a:r>
              <a:rPr lang="ar-AE" dirty="0"/>
              <a:t>التوعية والإرشاد من خلال وسائل الاتصال الحديثة.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2785402" y="5837401"/>
            <a:ext cx="8366053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marL="342900" indent="-342900" algn="r" rtl="1">
              <a:buFont typeface="+mj-lt"/>
              <a:buAutoNum type="arabicPeriod"/>
              <a:defRPr sz="4400" b="1">
                <a:solidFill>
                  <a:srgbClr val="FF0000"/>
                </a:solidFill>
                <a:cs typeface="PT Bold Heading" panose="02010400000000000000" pitchFamily="2" charset="-78"/>
              </a:defRPr>
            </a:lvl1pPr>
          </a:lstStyle>
          <a:p>
            <a:pPr marL="0" indent="0">
              <a:buNone/>
            </a:pPr>
            <a:r>
              <a:rPr lang="ar-AE" dirty="0"/>
              <a:t>تنظيم مجموعات تطوّعية للحفاظ عليها.</a:t>
            </a:r>
          </a:p>
        </p:txBody>
      </p:sp>
    </p:spTree>
    <p:extLst>
      <p:ext uri="{BB962C8B-B14F-4D97-AF65-F5344CB8AC3E}">
        <p14:creationId xmlns:p14="http://schemas.microsoft.com/office/powerpoint/2010/main" val="303376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6" y="815926"/>
            <a:ext cx="10494499" cy="523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6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168812" y="1412425"/>
            <a:ext cx="7244862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marL="342900" indent="-342900" algn="r" rtl="1">
              <a:buFont typeface="+mj-lt"/>
              <a:buAutoNum type="arabicPeriod"/>
              <a:defRPr sz="4400" b="1">
                <a:solidFill>
                  <a:srgbClr val="FF0000"/>
                </a:solidFill>
                <a:cs typeface="PT Bold Heading" panose="02010400000000000000" pitchFamily="2" charset="-78"/>
              </a:defRPr>
            </a:lvl1pPr>
          </a:lstStyle>
          <a:p>
            <a:pPr marL="0" indent="0">
              <a:buNone/>
            </a:pPr>
            <a:r>
              <a:rPr lang="ar-AE" sz="2400" dirty="0"/>
              <a:t>الأهداف والغايات الكلية والحكم الجزئية التي راعتها الشريعة الإسلامية ،لتحقق مصالح العباد في الدنيا والآخرة.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168812" y="2284622"/>
            <a:ext cx="7244862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marL="342900" indent="-342900" algn="r" rtl="1">
              <a:buFont typeface="+mj-lt"/>
              <a:buAutoNum type="arabicPeriod"/>
              <a:defRPr sz="4400" b="1">
                <a:solidFill>
                  <a:srgbClr val="FF0000"/>
                </a:solidFill>
                <a:cs typeface="PT Bold Heading" panose="02010400000000000000" pitchFamily="2" charset="-78"/>
              </a:defRPr>
            </a:lvl1pPr>
          </a:lstStyle>
          <a:p>
            <a:pPr marL="0" indent="0">
              <a:buNone/>
            </a:pPr>
            <a:r>
              <a:rPr lang="ar-AE" sz="2400" dirty="0"/>
              <a:t>تحصين المسلم من الأفكار الهدامة /المقاصد روح الأعمال</a:t>
            </a:r>
          </a:p>
          <a:p>
            <a:pPr marL="0" indent="0">
              <a:buNone/>
            </a:pPr>
            <a:r>
              <a:rPr lang="ar-AE" sz="2400" dirty="0"/>
              <a:t>المقاصد مرجع مهم في حسم الخلاف/ مرجع مهم في الاجتهاد ...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5613009" y="3156819"/>
            <a:ext cx="1022717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marL="342900" indent="-342900" algn="r" rtl="1">
              <a:buFont typeface="+mj-lt"/>
              <a:buAutoNum type="arabicPeriod"/>
              <a:defRPr sz="4400" b="1">
                <a:solidFill>
                  <a:srgbClr val="FF0000"/>
                </a:solidFill>
                <a:cs typeface="PT Bold Heading" panose="02010400000000000000" pitchFamily="2" charset="-78"/>
              </a:defRPr>
            </a:lvl1pPr>
          </a:lstStyle>
          <a:p>
            <a:pPr marL="0" indent="0" algn="ctr">
              <a:buNone/>
            </a:pPr>
            <a:r>
              <a:rPr lang="ar-AE" sz="2000" dirty="0"/>
              <a:t>الدين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5613009" y="3594291"/>
            <a:ext cx="102271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marL="342900" indent="-342900" algn="r" rtl="1">
              <a:buFont typeface="+mj-lt"/>
              <a:buAutoNum type="arabicPeriod"/>
              <a:defRPr sz="4400" b="1">
                <a:solidFill>
                  <a:srgbClr val="FF0000"/>
                </a:solidFill>
                <a:cs typeface="PT Bold Heading" panose="02010400000000000000" pitchFamily="2" charset="-78"/>
              </a:defRPr>
            </a:lvl1pPr>
          </a:lstStyle>
          <a:p>
            <a:pPr marL="0" indent="0" algn="ctr">
              <a:buNone/>
            </a:pPr>
            <a:r>
              <a:rPr lang="ar-AE" sz="1800" dirty="0"/>
              <a:t>النفس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5613009" y="4197086"/>
            <a:ext cx="102271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indent="0" algn="r" rtl="1">
              <a:buFont typeface="+mj-lt"/>
              <a:buNone/>
              <a:defRPr b="1">
                <a:solidFill>
                  <a:srgbClr val="FF0000"/>
                </a:solidFill>
                <a:cs typeface="PT Bold Heading" panose="02010400000000000000" pitchFamily="2" charset="-78"/>
              </a:defRPr>
            </a:lvl1pPr>
          </a:lstStyle>
          <a:p>
            <a:pPr algn="ctr"/>
            <a:r>
              <a:rPr lang="ar-AE" dirty="0"/>
              <a:t>المال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5613009" y="4619749"/>
            <a:ext cx="102271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indent="0" algn="r" rtl="1">
              <a:buFont typeface="+mj-lt"/>
              <a:buNone/>
              <a:defRPr b="1">
                <a:solidFill>
                  <a:srgbClr val="FF0000"/>
                </a:solidFill>
                <a:cs typeface="PT Bold Heading" panose="02010400000000000000" pitchFamily="2" charset="-78"/>
              </a:defRPr>
            </a:lvl1pPr>
          </a:lstStyle>
          <a:p>
            <a:pPr algn="ctr"/>
            <a:r>
              <a:rPr lang="ar-AE" dirty="0"/>
              <a:t>النسل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1280160" y="4881290"/>
            <a:ext cx="373778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indent="0" algn="r" rtl="1">
              <a:buFont typeface="+mj-lt"/>
              <a:buNone/>
              <a:defRPr b="1">
                <a:solidFill>
                  <a:srgbClr val="FF0000"/>
                </a:solidFill>
                <a:cs typeface="PT Bold Heading" panose="02010400000000000000" pitchFamily="2" charset="-78"/>
              </a:defRPr>
            </a:lvl1pPr>
          </a:lstStyle>
          <a:p>
            <a:r>
              <a:rPr lang="ar-AE" sz="2400" dirty="0"/>
              <a:t>إقامة أركانها وتثبيت قواعدها.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323557" y="5393210"/>
            <a:ext cx="470845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indent="0" algn="r" rtl="1">
              <a:buFont typeface="+mj-lt"/>
              <a:buNone/>
              <a:defRPr sz="2400" b="1">
                <a:solidFill>
                  <a:srgbClr val="FF0000"/>
                </a:solidFill>
                <a:cs typeface="PT Bold Heading" panose="02010400000000000000" pitchFamily="2" charset="-78"/>
              </a:defRPr>
            </a:lvl1pPr>
          </a:lstStyle>
          <a:p>
            <a:r>
              <a:rPr lang="ar-AE" dirty="0"/>
              <a:t>درأ عنها الاختلال الواقع أو المتوقع فيها. 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2" y="5926871"/>
            <a:ext cx="7413672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marL="342900" indent="-342900" algn="r" rtl="1">
              <a:buFont typeface="+mj-lt"/>
              <a:buAutoNum type="arabicPeriod"/>
              <a:defRPr sz="4400" b="1">
                <a:solidFill>
                  <a:srgbClr val="FF0000"/>
                </a:solidFill>
                <a:cs typeface="PT Bold Heading" panose="02010400000000000000" pitchFamily="2" charset="-78"/>
              </a:defRPr>
            </a:lvl1pPr>
          </a:lstStyle>
          <a:p>
            <a:pPr marL="0" indent="0">
              <a:buNone/>
            </a:pPr>
            <a:r>
              <a:rPr lang="ar-AE" sz="2400" dirty="0"/>
              <a:t>تقوم عليها حياة الناس ويتوقف عليها وجودهم في الدنيا ونجاتهم في الآخرة. </a:t>
            </a:r>
          </a:p>
        </p:txBody>
      </p:sp>
    </p:spTree>
    <p:extLst>
      <p:ext uri="{BB962C8B-B14F-4D97-AF65-F5344CB8AC3E}">
        <p14:creationId xmlns:p14="http://schemas.microsoft.com/office/powerpoint/2010/main" val="333586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28" y="829994"/>
            <a:ext cx="10396025" cy="524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44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9073661" y="4403464"/>
            <a:ext cx="1955410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marL="342900" indent="-342900" algn="r" rtl="1">
              <a:buFont typeface="+mj-lt"/>
              <a:buAutoNum type="arabicPeriod"/>
              <a:defRPr sz="4400" b="1">
                <a:solidFill>
                  <a:srgbClr val="FF0000"/>
                </a:solidFill>
                <a:cs typeface="PT Bold Heading" panose="02010400000000000000" pitchFamily="2" charset="-78"/>
              </a:defRPr>
            </a:lvl1pPr>
          </a:lstStyle>
          <a:p>
            <a:pPr marL="0" indent="0" algn="ctr">
              <a:buNone/>
            </a:pPr>
            <a:r>
              <a:rPr lang="ar-AE" sz="4000" dirty="0"/>
              <a:t>تعليم العلوم الشرعية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6963508" y="4431600"/>
            <a:ext cx="2060974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marL="342900" indent="-342900" algn="r" rtl="1">
              <a:buFont typeface="+mj-lt"/>
              <a:buAutoNum type="arabicPeriod"/>
              <a:defRPr sz="4400" b="1">
                <a:solidFill>
                  <a:srgbClr val="FF0000"/>
                </a:solidFill>
                <a:cs typeface="PT Bold Heading" panose="02010400000000000000" pitchFamily="2" charset="-78"/>
              </a:defRPr>
            </a:lvl1pPr>
          </a:lstStyle>
          <a:p>
            <a:pPr marL="0" indent="0" algn="ctr">
              <a:buNone/>
            </a:pPr>
            <a:r>
              <a:rPr lang="ar-AE" sz="3600" dirty="0"/>
              <a:t>إغاثة المنكوبين </a:t>
            </a:r>
          </a:p>
          <a:p>
            <a:pPr marL="0" indent="0" algn="ctr">
              <a:buNone/>
            </a:pPr>
            <a:r>
              <a:rPr lang="ar-AE" sz="3600" dirty="0"/>
              <a:t>في الحوادث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5267824" y="4431600"/>
            <a:ext cx="1444747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marL="342900" indent="-342900" algn="r" rtl="1">
              <a:buFont typeface="+mj-lt"/>
              <a:buAutoNum type="arabicPeriod"/>
              <a:defRPr sz="4400" b="1">
                <a:solidFill>
                  <a:srgbClr val="FF0000"/>
                </a:solidFill>
                <a:cs typeface="PT Bold Heading" panose="02010400000000000000" pitchFamily="2" charset="-78"/>
              </a:defRPr>
            </a:lvl1pPr>
          </a:lstStyle>
          <a:p>
            <a:pPr marL="0" indent="0" algn="ctr">
              <a:buNone/>
            </a:pPr>
            <a:r>
              <a:rPr lang="ar-AE" sz="4000" dirty="0"/>
              <a:t>تيسير المهور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2944245" y="4417809"/>
            <a:ext cx="2072642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marL="342900" indent="-342900" algn="r" rtl="1">
              <a:buFont typeface="+mj-lt"/>
              <a:buAutoNum type="arabicPeriod"/>
              <a:defRPr sz="4400" b="1">
                <a:solidFill>
                  <a:srgbClr val="FF0000"/>
                </a:solidFill>
                <a:cs typeface="PT Bold Heading" panose="02010400000000000000" pitchFamily="2" charset="-78"/>
              </a:defRPr>
            </a:lvl1pPr>
          </a:lstStyle>
          <a:p>
            <a:pPr marL="0" indent="0" algn="ctr">
              <a:buNone/>
            </a:pPr>
            <a:r>
              <a:rPr lang="ar-AE" sz="4000" dirty="0"/>
              <a:t>حق الابتكار والاختراع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492369" y="4403464"/>
            <a:ext cx="2359089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marL="342900" indent="-342900" algn="r" rtl="1">
              <a:buFont typeface="+mj-lt"/>
              <a:buAutoNum type="arabicPeriod"/>
              <a:defRPr sz="4400" b="1">
                <a:solidFill>
                  <a:srgbClr val="FF0000"/>
                </a:solidFill>
                <a:cs typeface="PT Bold Heading" panose="02010400000000000000" pitchFamily="2" charset="-78"/>
              </a:defRPr>
            </a:lvl1pPr>
          </a:lstStyle>
          <a:p>
            <a:pPr marL="0" indent="0" algn="ctr">
              <a:buNone/>
            </a:pPr>
            <a:r>
              <a:rPr lang="ar-AE" sz="4000" dirty="0"/>
              <a:t>توفير فرص عمل للعاطلين</a:t>
            </a:r>
          </a:p>
        </p:txBody>
      </p:sp>
    </p:spTree>
    <p:extLst>
      <p:ext uri="{BB962C8B-B14F-4D97-AF65-F5344CB8AC3E}">
        <p14:creationId xmlns:p14="http://schemas.microsoft.com/office/powerpoint/2010/main" val="342352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3413525" y="1028042"/>
            <a:ext cx="1444747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marL="342900" indent="-342900" algn="r" rtl="1">
              <a:buFont typeface="+mj-lt"/>
              <a:buAutoNum type="arabicPeriod"/>
              <a:defRPr sz="4400" b="1">
                <a:solidFill>
                  <a:srgbClr val="FF0000"/>
                </a:solidFill>
                <a:cs typeface="PT Bold Heading" panose="02010400000000000000" pitchFamily="2" charset="-78"/>
              </a:defRPr>
            </a:lvl1pPr>
          </a:lstStyle>
          <a:p>
            <a:pPr marL="0" indent="0" algn="ctr">
              <a:buNone/>
            </a:pPr>
            <a:r>
              <a:rPr lang="ar-AE" sz="3200" dirty="0"/>
              <a:t>حرام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3413526" y="1747705"/>
            <a:ext cx="1444747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marL="342900" indent="-342900" algn="r" rtl="1">
              <a:buFont typeface="+mj-lt"/>
              <a:buAutoNum type="arabicPeriod"/>
              <a:defRPr sz="4400" b="1">
                <a:solidFill>
                  <a:srgbClr val="FF0000"/>
                </a:solidFill>
                <a:cs typeface="PT Bold Heading" panose="02010400000000000000" pitchFamily="2" charset="-78"/>
              </a:defRPr>
            </a:lvl1pPr>
          </a:lstStyle>
          <a:p>
            <a:pPr marL="0" indent="0" algn="ctr">
              <a:buNone/>
            </a:pPr>
            <a:r>
              <a:rPr lang="ar-AE" sz="3200" dirty="0"/>
              <a:t>مندوب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3165229" y="2486669"/>
            <a:ext cx="198354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marL="342900" indent="-342900" algn="r" rtl="1">
              <a:buFont typeface="+mj-lt"/>
              <a:buAutoNum type="arabicPeriod"/>
              <a:defRPr sz="4400" b="1">
                <a:solidFill>
                  <a:srgbClr val="FF0000"/>
                </a:solidFill>
                <a:cs typeface="PT Bold Heading" panose="02010400000000000000" pitchFamily="2" charset="-78"/>
              </a:defRPr>
            </a:lvl1pPr>
          </a:lstStyle>
          <a:p>
            <a:pPr marL="0" indent="0" algn="ctr">
              <a:buNone/>
            </a:pPr>
            <a:r>
              <a:rPr lang="ar-AE" sz="3200" dirty="0"/>
              <a:t>فرض عين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3413524" y="3136611"/>
            <a:ext cx="1444747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marL="342900" indent="-342900" algn="r" rtl="1">
              <a:buFont typeface="+mj-lt"/>
              <a:buAutoNum type="arabicPeriod"/>
              <a:defRPr sz="4400" b="1">
                <a:solidFill>
                  <a:srgbClr val="FF0000"/>
                </a:solidFill>
                <a:cs typeface="PT Bold Heading" panose="02010400000000000000" pitchFamily="2" charset="-78"/>
              </a:defRPr>
            </a:lvl1pPr>
          </a:lstStyle>
          <a:p>
            <a:pPr marL="0" indent="0" algn="ctr">
              <a:buNone/>
            </a:pPr>
            <a:r>
              <a:rPr lang="ar-AE" sz="3200" dirty="0"/>
              <a:t>واجب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3123025" y="3810408"/>
            <a:ext cx="202575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marL="342900" indent="-342900" algn="r" rtl="1">
              <a:buFont typeface="+mj-lt"/>
              <a:buAutoNum type="arabicPeriod"/>
              <a:defRPr sz="4400" b="1">
                <a:solidFill>
                  <a:srgbClr val="FF0000"/>
                </a:solidFill>
                <a:cs typeface="PT Bold Heading" panose="02010400000000000000" pitchFamily="2" charset="-78"/>
              </a:defRPr>
            </a:lvl1pPr>
          </a:lstStyle>
          <a:p>
            <a:pPr marL="0" indent="0" algn="ctr">
              <a:buNone/>
            </a:pPr>
            <a:r>
              <a:rPr lang="ar-AE" sz="3200" dirty="0"/>
              <a:t>فرض كفاية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4858271" y="5558113"/>
            <a:ext cx="3721369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marL="342900" indent="-342900" algn="r" rtl="1">
              <a:buFont typeface="+mj-lt"/>
              <a:buAutoNum type="arabicPeriod"/>
              <a:defRPr sz="4400" b="1">
                <a:solidFill>
                  <a:srgbClr val="FF0000"/>
                </a:solidFill>
                <a:cs typeface="PT Bold Heading" panose="02010400000000000000" pitchFamily="2" charset="-78"/>
              </a:defRPr>
            </a:lvl1pPr>
          </a:lstStyle>
          <a:p>
            <a:pPr marL="0" indent="0" algn="ctr">
              <a:buNone/>
            </a:pPr>
            <a:r>
              <a:rPr lang="ar-AE" sz="4000" dirty="0"/>
              <a:t>نشاط فردي </a:t>
            </a:r>
          </a:p>
        </p:txBody>
      </p:sp>
    </p:spTree>
    <p:extLst>
      <p:ext uri="{BB962C8B-B14F-4D97-AF65-F5344CB8AC3E}">
        <p14:creationId xmlns:p14="http://schemas.microsoft.com/office/powerpoint/2010/main" val="88273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61" y="829994"/>
            <a:ext cx="10522633" cy="5219113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0" y="0"/>
            <a:ext cx="3685735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marL="342900" indent="-342900" algn="r" rtl="1">
              <a:buFont typeface="+mj-lt"/>
              <a:buAutoNum type="arabicPeriod"/>
              <a:defRPr sz="4400" b="1">
                <a:solidFill>
                  <a:srgbClr val="FF0000"/>
                </a:solidFill>
                <a:cs typeface="PT Bold Heading" panose="02010400000000000000" pitchFamily="2" charset="-78"/>
              </a:defRPr>
            </a:lvl1pPr>
          </a:lstStyle>
          <a:p>
            <a:pPr marL="0" indent="0">
              <a:buNone/>
            </a:pPr>
            <a:r>
              <a:rPr lang="ar-AE" sz="6000" dirty="0"/>
              <a:t>نشاط فردي</a:t>
            </a:r>
          </a:p>
        </p:txBody>
      </p:sp>
    </p:spTree>
    <p:extLst>
      <p:ext uri="{BB962C8B-B14F-4D97-AF65-F5344CB8AC3E}">
        <p14:creationId xmlns:p14="http://schemas.microsoft.com/office/powerpoint/2010/main" val="205504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1041008" y="2474538"/>
            <a:ext cx="2077794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marL="342900" indent="-342900" algn="r" rtl="1">
              <a:buFont typeface="+mj-lt"/>
              <a:buAutoNum type="arabicPeriod"/>
              <a:defRPr sz="4400" b="1">
                <a:solidFill>
                  <a:srgbClr val="FF0000"/>
                </a:solidFill>
                <a:cs typeface="PT Bold Heading" panose="02010400000000000000" pitchFamily="2" charset="-78"/>
              </a:defRPr>
            </a:lvl1pPr>
          </a:lstStyle>
          <a:p>
            <a:pPr marL="0" indent="0" algn="ctr">
              <a:buNone/>
            </a:pPr>
            <a:r>
              <a:rPr lang="ar-AE" dirty="0"/>
              <a:t>العبادة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1041008" y="3529613"/>
            <a:ext cx="1969479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marL="342900" indent="-342900" algn="r" rtl="1">
              <a:buFont typeface="+mj-lt"/>
              <a:buAutoNum type="arabicPeriod"/>
              <a:defRPr sz="4400" b="1">
                <a:solidFill>
                  <a:srgbClr val="FF0000"/>
                </a:solidFill>
                <a:cs typeface="PT Bold Heading" panose="02010400000000000000" pitchFamily="2" charset="-78"/>
              </a:defRPr>
            </a:lvl1pPr>
          </a:lstStyle>
          <a:p>
            <a:pPr marL="0" indent="0" algn="ctr">
              <a:buNone/>
            </a:pPr>
            <a:r>
              <a:rPr lang="ar-AE" dirty="0"/>
              <a:t>الخلافة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492368" y="4424365"/>
            <a:ext cx="3029474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marL="342900" indent="-342900" algn="r" rtl="1">
              <a:buFont typeface="+mj-lt"/>
              <a:buAutoNum type="arabicPeriod"/>
              <a:defRPr sz="4400" b="1">
                <a:solidFill>
                  <a:srgbClr val="FF0000"/>
                </a:solidFill>
                <a:cs typeface="PT Bold Heading" panose="02010400000000000000" pitchFamily="2" charset="-78"/>
              </a:defRPr>
            </a:lvl1pPr>
          </a:lstStyle>
          <a:p>
            <a:pPr marL="0" indent="0">
              <a:buNone/>
            </a:pPr>
            <a:r>
              <a:rPr lang="ar-AE" dirty="0"/>
              <a:t>ابتلاء واختبار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3521842" y="5480896"/>
            <a:ext cx="2204404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marL="342900" indent="-342900" algn="r" rtl="1">
              <a:buFont typeface="+mj-lt"/>
              <a:buAutoNum type="arabicPeriod"/>
              <a:defRPr sz="4400" b="1">
                <a:solidFill>
                  <a:srgbClr val="FF0000"/>
                </a:solidFill>
                <a:cs typeface="PT Bold Heading" panose="02010400000000000000" pitchFamily="2" charset="-78"/>
              </a:defRPr>
            </a:lvl1pPr>
          </a:lstStyle>
          <a:p>
            <a:pPr marL="0" indent="0" algn="ctr">
              <a:buNone/>
            </a:pPr>
            <a:r>
              <a:rPr lang="ar-AE" dirty="0"/>
              <a:t>يوحدون</a:t>
            </a:r>
          </a:p>
        </p:txBody>
      </p:sp>
    </p:spTree>
    <p:extLst>
      <p:ext uri="{BB962C8B-B14F-4D97-AF65-F5344CB8AC3E}">
        <p14:creationId xmlns:p14="http://schemas.microsoft.com/office/powerpoint/2010/main" val="195047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0" y="0"/>
            <a:ext cx="3685735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marL="342900" indent="-342900" algn="r" rtl="1">
              <a:buFont typeface="+mj-lt"/>
              <a:buAutoNum type="arabicPeriod"/>
              <a:defRPr sz="4400" b="1">
                <a:solidFill>
                  <a:srgbClr val="FF0000"/>
                </a:solidFill>
                <a:cs typeface="PT Bold Heading" panose="02010400000000000000" pitchFamily="2" charset="-78"/>
              </a:defRPr>
            </a:lvl1pPr>
          </a:lstStyle>
          <a:p>
            <a:pPr marL="0" indent="0">
              <a:buNone/>
            </a:pPr>
            <a:r>
              <a:rPr lang="ar-AE" sz="6000" dirty="0"/>
              <a:t>نشاط فردي</a:t>
            </a:r>
          </a:p>
        </p:txBody>
      </p:sp>
    </p:spTree>
    <p:extLst>
      <p:ext uri="{BB962C8B-B14F-4D97-AF65-F5344CB8AC3E}">
        <p14:creationId xmlns:p14="http://schemas.microsoft.com/office/powerpoint/2010/main" val="268557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129" y="0"/>
            <a:ext cx="6761871" cy="6858000"/>
          </a:xfrm>
          <a:prstGeom prst="rect">
            <a:avLst/>
          </a:prstGeom>
        </p:spPr>
      </p:pic>
      <p:pic>
        <p:nvPicPr>
          <p:cNvPr id="3" name="صورة 2" descr="4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65" y="1505243"/>
            <a:ext cx="4382305" cy="384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27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72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562708" y="2536700"/>
            <a:ext cx="2035591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marL="342900" indent="-342900" algn="r" rtl="1">
              <a:buFont typeface="+mj-lt"/>
              <a:buAutoNum type="arabicPeriod"/>
              <a:defRPr sz="4400" b="1">
                <a:solidFill>
                  <a:srgbClr val="FF0000"/>
                </a:solidFill>
                <a:cs typeface="PT Bold Heading" panose="02010400000000000000" pitchFamily="2" charset="-78"/>
              </a:defRPr>
            </a:lvl1pPr>
          </a:lstStyle>
          <a:p>
            <a:pPr marL="0" indent="0" algn="ctr">
              <a:buNone/>
            </a:pPr>
            <a:r>
              <a:rPr lang="ar-AE" dirty="0"/>
              <a:t>القياس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309490" y="3617025"/>
            <a:ext cx="3305907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marL="342900" indent="-342900" algn="r" rtl="1">
              <a:buFont typeface="+mj-lt"/>
              <a:buAutoNum type="arabicPeriod"/>
              <a:defRPr sz="4400" b="1">
                <a:solidFill>
                  <a:srgbClr val="FF0000"/>
                </a:solidFill>
                <a:cs typeface="PT Bold Heading" panose="02010400000000000000" pitchFamily="2" charset="-78"/>
              </a:defRPr>
            </a:lvl1pPr>
          </a:lstStyle>
          <a:p>
            <a:pPr marL="0" indent="0">
              <a:buNone/>
            </a:pPr>
            <a:r>
              <a:rPr lang="ar-AE" dirty="0"/>
              <a:t>المصالح المرسلة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309490" y="4697350"/>
            <a:ext cx="258423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marL="342900" indent="-342900" algn="r" rtl="1">
              <a:buFont typeface="+mj-lt"/>
              <a:buAutoNum type="arabicPeriod"/>
              <a:defRPr sz="4400" b="1">
                <a:solidFill>
                  <a:srgbClr val="FF0000"/>
                </a:solidFill>
                <a:cs typeface="PT Bold Heading" panose="02010400000000000000" pitchFamily="2" charset="-78"/>
              </a:defRPr>
            </a:lvl1pPr>
          </a:lstStyle>
          <a:p>
            <a:pPr marL="0" indent="0" algn="ctr">
              <a:buNone/>
            </a:pPr>
            <a:r>
              <a:rPr lang="ar-AE" dirty="0"/>
              <a:t>سد الذرائع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576776" y="5796491"/>
            <a:ext cx="2049657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marL="342900" indent="-342900" algn="r" rtl="1">
              <a:buFont typeface="+mj-lt"/>
              <a:buAutoNum type="arabicPeriod"/>
              <a:defRPr sz="4400" b="1">
                <a:solidFill>
                  <a:srgbClr val="FF0000"/>
                </a:solidFill>
                <a:cs typeface="PT Bold Heading" panose="02010400000000000000" pitchFamily="2" charset="-78"/>
              </a:defRPr>
            </a:lvl1pPr>
          </a:lstStyle>
          <a:p>
            <a:pPr marL="0" indent="0" algn="ctr">
              <a:buNone/>
            </a:pPr>
            <a:r>
              <a:rPr lang="ar-AE" dirty="0"/>
              <a:t>الضرورة</a:t>
            </a:r>
          </a:p>
        </p:txBody>
      </p:sp>
    </p:spTree>
    <p:extLst>
      <p:ext uri="{BB962C8B-B14F-4D97-AF65-F5344CB8AC3E}">
        <p14:creationId xmlns:p14="http://schemas.microsoft.com/office/powerpoint/2010/main" val="258359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349305"/>
          </a:xfrm>
          <a:prstGeom prst="rect">
            <a:avLst/>
          </a:prstGeom>
        </p:spPr>
      </p:pic>
      <p:pic>
        <p:nvPicPr>
          <p:cNvPr id="3" name="صورة 2" descr="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3883"/>
            <a:ext cx="12192000" cy="480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4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63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90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عضوي">
  <a:themeElements>
    <a:clrScheme name="عضوي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عضوي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عضوي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196</TotalTime>
  <Words>343</Words>
  <Application>Microsoft Office PowerPoint</Application>
  <PresentationFormat>شاشة عريضة</PresentationFormat>
  <Paragraphs>72</Paragraphs>
  <Slides>41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41</vt:i4>
      </vt:variant>
    </vt:vector>
  </HeadingPairs>
  <TitlesOfParts>
    <vt:vector size="47" baseType="lpstr">
      <vt:lpstr>AGA Arabesque</vt:lpstr>
      <vt:lpstr>Arial</vt:lpstr>
      <vt:lpstr>Garamond</vt:lpstr>
      <vt:lpstr>PT Bold Heading</vt:lpstr>
      <vt:lpstr>Times New Roman</vt:lpstr>
      <vt:lpstr>عضوي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Waleed</dc:creator>
  <cp:lastModifiedBy>Waleed</cp:lastModifiedBy>
  <cp:revision>24</cp:revision>
  <dcterms:created xsi:type="dcterms:W3CDTF">2016-09-18T18:57:39Z</dcterms:created>
  <dcterms:modified xsi:type="dcterms:W3CDTF">2016-09-20T18:48:48Z</dcterms:modified>
</cp:coreProperties>
</file>