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32"/>
  </p:notesMasterIdLst>
  <p:sldIdLst>
    <p:sldId id="256" r:id="rId4"/>
    <p:sldId id="266" r:id="rId5"/>
    <p:sldId id="268" r:id="rId6"/>
    <p:sldId id="262" r:id="rId7"/>
    <p:sldId id="269" r:id="rId8"/>
    <p:sldId id="282" r:id="rId9"/>
    <p:sldId id="270" r:id="rId10"/>
    <p:sldId id="1340" r:id="rId11"/>
    <p:sldId id="1342" r:id="rId12"/>
    <p:sldId id="1343" r:id="rId13"/>
    <p:sldId id="1344" r:id="rId14"/>
    <p:sldId id="271" r:id="rId15"/>
    <p:sldId id="12091" r:id="rId16"/>
    <p:sldId id="12092" r:id="rId17"/>
    <p:sldId id="12094" r:id="rId18"/>
    <p:sldId id="384" r:id="rId19"/>
    <p:sldId id="286" r:id="rId20"/>
    <p:sldId id="12096" r:id="rId21"/>
    <p:sldId id="12097" r:id="rId22"/>
    <p:sldId id="12098" r:id="rId23"/>
    <p:sldId id="12099" r:id="rId24"/>
    <p:sldId id="12100" r:id="rId25"/>
    <p:sldId id="12101" r:id="rId26"/>
    <p:sldId id="11716" r:id="rId27"/>
    <p:sldId id="12102" r:id="rId28"/>
    <p:sldId id="12103" r:id="rId29"/>
    <p:sldId id="12104" r:id="rId30"/>
    <p:sldId id="12105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5" autoAdjust="0"/>
    <p:restoredTop sz="93252" autoAdjust="0"/>
  </p:normalViewPr>
  <p:slideViewPr>
    <p:cSldViewPr snapToGrid="0">
      <p:cViewPr varScale="1">
        <p:scale>
          <a:sx n="67" d="100"/>
          <a:sy n="67" d="100"/>
        </p:scale>
        <p:origin x="7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8.xml" /><Relationship Id="rId34" Type="http://schemas.openxmlformats.org/officeDocument/2006/relationships/viewProps" Target="viewProps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slide" Target="slides/slide17.xml" /><Relationship Id="rId29" Type="http://schemas.openxmlformats.org/officeDocument/2006/relationships/slide" Target="slides/slide2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notesMaster" Target="notesMasters/notesMaster1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tableStyles" Target="tableStyles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2106908-A88F-4EAB-AE12-753821FA4357}" type="datetimeFigureOut">
              <a:rPr lang="ar-AE" smtClean="0"/>
              <a:t>27/03/1443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FDE4648-7245-492A-8DE8-B8987F18A6E0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76568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E4648-7245-492A-8DE8-B8987F18A6E0}" type="slidenum">
              <a:rPr lang="ar-AE" smtClean="0"/>
              <a:t>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121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9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E363-A6E1-4CE9-B966-544BFC5F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6FEB-AAE3-43A9-AAD7-FD70D33F3722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2CCEF-7B9B-461A-8E93-5F14A9E0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CA891-6224-4E90-8388-C1BCEE3D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9D64-C3AA-4576-BDEF-925E1258A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C4F7E-6523-4115-823B-203AF4E90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24DFD-4070-406F-8FC7-95E10AE535F2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4CE14-74EE-484B-AFCD-D846982B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D14B-CAA4-4B94-A638-2F8364E0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62706-73A0-4465-97E3-C976EE696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8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D7A6A-4FBB-4D6F-BD06-02242E16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60850-7CA6-4D66-A045-B67F4FAD8D22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F4476-031E-44DF-9166-9E8F2F97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48BE-4E1C-4168-B88A-A8F78616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F44A5-2530-404C-86E0-138E3D62F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7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97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49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37244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318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84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42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228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37244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2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70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96C51-BD4F-4D39-947B-67B8CD17A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EB39A-C04C-43C9-A2E3-CBF7D3CFB2C0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5B40E-9EF5-41D5-9581-705551FB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42CCD-6950-4098-8029-DA18B9D5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9F7D9-F3BD-4204-A40C-EA57CF14E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07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40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868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62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57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83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40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2237-E42A-41A0-8216-D2D742993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A50ED-68D3-4621-80F9-C3D859183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49BBC-E445-4FC4-B686-E87456FE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5183E-F4CF-4EAC-9FC0-59957234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ABB3A-41DC-4AC1-A4FF-487D7C6C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6696" y="6486708"/>
            <a:ext cx="237244" cy="241092"/>
          </a:xfrm>
        </p:spPr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61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89771A-DEA8-4656-AAA2-13A87F7ED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7439-97BE-42D7-B6A8-F25A6205D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1E82F-6032-4B8A-AD8C-A20F40130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ECB3F-807F-4D2E-813E-8353CAAA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3C0D4-3631-43F5-AE3F-C262B27E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2CDDC-BA4E-4D32-9FE1-BFE9BEF0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90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F669D-66EC-48A5-821C-004A9719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420E2-5149-44F7-BBFA-281EADE80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A9B5D-CB3F-4F30-AF81-F0D1FE1C8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4E75D-19CA-475D-9FDD-82C5A8A7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D0B93-36B3-4DD2-A945-3F4D76A3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6FBA2-554F-49AA-B565-017EEBA7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3768F-4BA2-4DD7-AE54-09ED9B47CC5C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B8FFB-460C-48CD-BC17-BE1C37F42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24415-D363-47B9-B898-C00113D3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72D40-E503-4DB2-93CA-C8072F436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05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07D8-0FEA-4AEC-B477-BA410A76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DA592-9BCC-4712-8E73-7EEE8EA8E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F5557-940B-4CA5-A0C6-9764A1BC4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12BC4-2139-47AC-A6BE-A22C12F7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F68EF-E78A-4DD0-97A5-AD3B2A50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DB3D6-C56F-422F-AB1A-902A8BB1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0DF02-837A-4FD3-9723-F5CE87020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B62D8-5032-4257-AE55-3675E6C37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35133-E678-4907-B74A-71983DB1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450F3-DB95-4DFA-AB7A-BF4E678DB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A4706-18BB-4CF8-8861-9D73FFC0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78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BF1A-4204-48D1-A755-30A5E9F4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8AAC0-9437-42B9-A555-40FF75054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B4C36-42B8-4939-A609-EF92ED4E3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1C1EA-4DF2-4601-8751-31A451A39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09FD4-8511-4B49-A3C4-B327A0EF7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EEE1A-1F70-4B4C-9B8E-82EB96FA3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EDA04D-0003-4846-BC74-EEA910D3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614D4A-3E5D-41F5-A03C-3E8331CC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2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BE01F-5550-44F3-BF0C-0BAE155D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F089A-7B9D-4D84-86F4-AB91EA93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6F2A5-F72D-4DC9-9F8F-76A9FCB4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E43F-875D-44DB-9155-20C17AE9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12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E81DC-46A8-4F54-848B-FB6A71EB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77B8B-32E4-44A9-BF8C-03148830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C2E64-F287-4765-BD0D-12123B44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37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0800-58C6-4C31-BE36-F2DDBB9D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1925-6316-4CD6-8B88-14820175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0E125-9DB9-4620-9B29-301C05756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1729E-C680-4733-B6AD-07EEB7C3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FD1A6-97F0-49DA-88AB-A1EE98C5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4500A-CD82-46AC-BB26-2E4254ED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6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1518-06A6-4F72-A01B-F8E10E74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3B1B7-C582-4922-A0BE-3EBA1D168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A1514-2562-4E81-B10A-2D6EF6CCB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2D5F4-8D1A-4E67-AEE0-72862393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CF239-C558-4AE5-A3E4-CDA3388A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442D0-5AF4-45FB-BC46-095CF49D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57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A2DC-3A31-4ABE-B590-19C393CF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CCC42-1BE4-4BD0-A7BB-01E070CFC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71AE8-C4BF-41A0-BF75-54A3EFCF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0F241-03A8-45BD-9D1B-B24E8DEF2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842D7-93E2-42FF-A4DA-97596A09E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71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C8009A-F437-4827-9EEF-524C59AD3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B549C-FF3F-4B19-BD4D-888EC9FC9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64F0A-5FD8-43B8-B54E-1F51C779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178CD-52B7-4651-A2D2-6A62862F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80AD2-D05B-4C6E-BD8F-1D666B65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184930-4BA3-40D0-A8A9-A28DA2F9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6A086-1348-4D7E-B6DB-2324586E91BA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B918DF-0D08-4226-B49A-90A96881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56CAE3-980D-4F62-B6CF-3C0F37FC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786D-8E80-41A6-B2C6-29EFF84E2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9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5B5603-B0CE-40F7-9EF3-4DE7D282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F49A2-1E07-4C52-A618-D2987D936AFE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8091BE-69D5-45CF-AEB5-0EB067A72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0B70B3-32EB-4BE6-82AB-C6FE4FA0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14DCC-7928-407C-89A4-366C212F9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BD324-ED63-4D99-88DC-225609E1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B06A4-037B-4079-888D-6D2E1226507F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18E6B9-045F-4D19-AD51-5096EB4D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84CBBA-36A0-4895-AFD2-EEC49D45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C2669-7FFD-40B0-8095-54A1CBD22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8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45A230-9166-45E5-8E8E-C8159F2A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8EA10-ADA7-4D77-8968-34B69F80B28E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59AF1D-316D-4D09-8D4C-1A6759C2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35E0DA-5FF0-4146-881D-DD55B739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4FF6-4E91-41E5-83C4-54245753A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8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927807-D8E0-4C5C-B67A-FF70C754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05BF9-C7A4-44AB-B8FC-32451957B8BC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15B875-A521-43FA-A208-5002D7E49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A9E70E-FAF6-4675-B8DC-FB943030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4DC83-EC40-45EF-A1CC-ED49B2EF3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0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20C7C5-F712-4682-A4F4-2FFC379B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F808A-E69C-412A-B6C2-9D7E36CD27A9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9C1806-5AC6-4FFE-BA1E-F6EAAC7A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0725F7-0B72-4B16-96B3-9A991031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B72E-46DF-488A-8B7B-5180B0EBA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0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17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6" Type="http://schemas.openxmlformats.org/officeDocument/2006/relationships/slideLayout" Target="../slideLayouts/slideLayout27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slideLayout" Target="../slideLayouts/slideLayout2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 /><Relationship Id="rId3" Type="http://schemas.openxmlformats.org/officeDocument/2006/relationships/slideLayout" Target="../slideLayouts/slideLayout30.xml" /><Relationship Id="rId7" Type="http://schemas.openxmlformats.org/officeDocument/2006/relationships/slideLayout" Target="../slideLayouts/slideLayout34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28.xml" /><Relationship Id="rId6" Type="http://schemas.openxmlformats.org/officeDocument/2006/relationships/slideLayout" Target="../slideLayouts/slideLayout33.xml" /><Relationship Id="rId11" Type="http://schemas.openxmlformats.org/officeDocument/2006/relationships/slideLayout" Target="../slideLayouts/slideLayout38.xml" /><Relationship Id="rId5" Type="http://schemas.openxmlformats.org/officeDocument/2006/relationships/slideLayout" Target="../slideLayouts/slideLayout32.xml" /><Relationship Id="rId10" Type="http://schemas.openxmlformats.org/officeDocument/2006/relationships/slideLayout" Target="../slideLayouts/slideLayout37.xml" /><Relationship Id="rId4" Type="http://schemas.openxmlformats.org/officeDocument/2006/relationships/slideLayout" Target="../slideLayouts/slideLayout31.xml" /><Relationship Id="rId9" Type="http://schemas.openxmlformats.org/officeDocument/2006/relationships/slideLayout" Target="../slideLayouts/slideLayout3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BC3F7A1-BFE9-42BA-9705-EC8D9EEB5C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5DEC5D-1BAD-463B-AC1C-78EC4C55A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6B7A5-7BF0-49D2-8E12-992D20423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5772BE-7BAD-47B0-A2FA-13764C6E5EFD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5417-EE2F-4182-AB03-1F562FC5E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AF70-F429-45AE-924A-914D3C970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93495E-E27F-4864-841B-D8B57B2CB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37244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82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ED471-5C75-4650-9BE5-24630EDD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2588F-975D-44DE-B9B7-2D8CCB41F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77857-68FD-4872-87E8-65302B7E9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148DA-C3C5-4517-BB59-DF42DA6AC559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56463-2106-4BF9-8368-C5AE4BA04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19195-66BE-45E7-A7A3-A8B3E08E1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3BA67-51EF-4F7D-8F59-702C309DE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7" Type="http://schemas.openxmlformats.org/officeDocument/2006/relationships/image" Target="../media/image6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25.png" /><Relationship Id="rId12" Type="http://schemas.openxmlformats.org/officeDocument/2006/relationships/hyperlink" Target="https://wordwall.net/resource/24237484/%d9%85%d9%81%d8%b1%d8%af%d8%a7%d8%aa-%d8%ad%d8%af%d9%8a%d8%ab-%d8%b7%d9%84%d8%a8-%d8%a7%d9%84%d8%b9%d9%84%d9%85" TargetMode="Externa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microsoft.com/office/2007/relationships/hdphoto" Target="../media/hdphoto1.wdp" /><Relationship Id="rId11" Type="http://schemas.openxmlformats.org/officeDocument/2006/relationships/image" Target="../media/image29.png" /><Relationship Id="rId5" Type="http://schemas.openxmlformats.org/officeDocument/2006/relationships/image" Target="../media/image2.png" /><Relationship Id="rId10" Type="http://schemas.openxmlformats.org/officeDocument/2006/relationships/image" Target="../media/image28.png" /><Relationship Id="rId4" Type="http://schemas.openxmlformats.org/officeDocument/2006/relationships/image" Target="../media/image6.jpeg" /><Relationship Id="rId9" Type="http://schemas.openxmlformats.org/officeDocument/2006/relationships/image" Target="../media/image27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30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microsoft.com/office/2007/relationships/hdphoto" Target="../media/hdphoto1.wdp" /><Relationship Id="rId5" Type="http://schemas.openxmlformats.org/officeDocument/2006/relationships/image" Target="../media/image2.png" /><Relationship Id="rId4" Type="http://schemas.openxmlformats.org/officeDocument/2006/relationships/image" Target="../media/image6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6" Type="http://schemas.microsoft.com/office/2007/relationships/hdphoto" Target="../media/hdphoto1.wdp" /><Relationship Id="rId5" Type="http://schemas.openxmlformats.org/officeDocument/2006/relationships/image" Target="../media/image2.png" /><Relationship Id="rId4" Type="http://schemas.openxmlformats.org/officeDocument/2006/relationships/image" Target="../media/image8.jp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 /><Relationship Id="rId3" Type="http://schemas.openxmlformats.org/officeDocument/2006/relationships/audio" Target="../media/audio1.wav" /><Relationship Id="rId7" Type="http://schemas.openxmlformats.org/officeDocument/2006/relationships/image" Target="../media/image33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6.xml" /><Relationship Id="rId6" Type="http://schemas.openxmlformats.org/officeDocument/2006/relationships/image" Target="../media/image32.gif" /><Relationship Id="rId5" Type="http://schemas.openxmlformats.org/officeDocument/2006/relationships/image" Target="../media/image31.jpeg" /><Relationship Id="rId10" Type="http://schemas.openxmlformats.org/officeDocument/2006/relationships/image" Target="../media/image36.png" /><Relationship Id="rId4" Type="http://schemas.openxmlformats.org/officeDocument/2006/relationships/audio" Target="../media/audio2.wav" /><Relationship Id="rId9" Type="http://schemas.openxmlformats.org/officeDocument/2006/relationships/image" Target="../media/image35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 /><Relationship Id="rId3" Type="http://schemas.openxmlformats.org/officeDocument/2006/relationships/audio" Target="../media/audio2.wav" /><Relationship Id="rId7" Type="http://schemas.openxmlformats.org/officeDocument/2006/relationships/image" Target="../media/image3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6.xml" /><Relationship Id="rId6" Type="http://schemas.openxmlformats.org/officeDocument/2006/relationships/image" Target="../media/image34.gif" /><Relationship Id="rId5" Type="http://schemas.openxmlformats.org/officeDocument/2006/relationships/image" Target="../media/image33.jpeg" /><Relationship Id="rId4" Type="http://schemas.openxmlformats.org/officeDocument/2006/relationships/image" Target="../media/image31.jpeg" /><Relationship Id="rId9" Type="http://schemas.openxmlformats.org/officeDocument/2006/relationships/image" Target="../media/image36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 /><Relationship Id="rId3" Type="http://schemas.openxmlformats.org/officeDocument/2006/relationships/audio" Target="../media/audio2.wav" /><Relationship Id="rId7" Type="http://schemas.openxmlformats.org/officeDocument/2006/relationships/image" Target="../media/image35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6.xml" /><Relationship Id="rId6" Type="http://schemas.openxmlformats.org/officeDocument/2006/relationships/image" Target="../media/image34.gif" /><Relationship Id="rId5" Type="http://schemas.openxmlformats.org/officeDocument/2006/relationships/image" Target="../media/image33.jpeg" /><Relationship Id="rId4" Type="http://schemas.openxmlformats.org/officeDocument/2006/relationships/image" Target="../media/image31.jpeg" /><Relationship Id="rId9" Type="http://schemas.openxmlformats.org/officeDocument/2006/relationships/image" Target="../media/image36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 /><Relationship Id="rId13" Type="http://schemas.microsoft.com/office/2007/relationships/hdphoto" Target="../media/hdphoto2.wdp" /><Relationship Id="rId18" Type="http://schemas.microsoft.com/office/2007/relationships/hdphoto" Target="../media/hdphoto3.wdp" /><Relationship Id="rId3" Type="http://schemas.openxmlformats.org/officeDocument/2006/relationships/slideLayout" Target="../slideLayouts/slideLayout25.xml" /><Relationship Id="rId7" Type="http://schemas.openxmlformats.org/officeDocument/2006/relationships/image" Target="../media/image42.png" /><Relationship Id="rId12" Type="http://schemas.openxmlformats.org/officeDocument/2006/relationships/image" Target="../media/image47.png" /><Relationship Id="rId17" Type="http://schemas.openxmlformats.org/officeDocument/2006/relationships/image" Target="../media/image51.png" /><Relationship Id="rId2" Type="http://schemas.openxmlformats.org/officeDocument/2006/relationships/video" Target="../media/media3.mp4" /><Relationship Id="rId16" Type="http://schemas.openxmlformats.org/officeDocument/2006/relationships/image" Target="../media/image50.png" /><Relationship Id="rId1" Type="http://schemas.microsoft.com/office/2007/relationships/media" Target="../media/media3.mp4" /><Relationship Id="rId6" Type="http://schemas.openxmlformats.org/officeDocument/2006/relationships/image" Target="../media/image41.png" /><Relationship Id="rId11" Type="http://schemas.openxmlformats.org/officeDocument/2006/relationships/image" Target="../media/image46.png" /><Relationship Id="rId5" Type="http://schemas.openxmlformats.org/officeDocument/2006/relationships/image" Target="../media/image40.png" /><Relationship Id="rId15" Type="http://schemas.openxmlformats.org/officeDocument/2006/relationships/image" Target="../media/image49.png" /><Relationship Id="rId10" Type="http://schemas.openxmlformats.org/officeDocument/2006/relationships/image" Target="../media/image45.png" /><Relationship Id="rId4" Type="http://schemas.openxmlformats.org/officeDocument/2006/relationships/image" Target="../media/image39.png" /><Relationship Id="rId9" Type="http://schemas.openxmlformats.org/officeDocument/2006/relationships/image" Target="../media/image44.png" /><Relationship Id="rId14" Type="http://schemas.openxmlformats.org/officeDocument/2006/relationships/image" Target="../media/image48.jpe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 /><Relationship Id="rId3" Type="http://schemas.openxmlformats.org/officeDocument/2006/relationships/image" Target="../media/image9.jpeg" /><Relationship Id="rId7" Type="http://schemas.openxmlformats.org/officeDocument/2006/relationships/image" Target="../media/image53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2.png" /><Relationship Id="rId11" Type="http://schemas.openxmlformats.org/officeDocument/2006/relationships/image" Target="../media/image57.png" /><Relationship Id="rId5" Type="http://schemas.microsoft.com/office/2007/relationships/hdphoto" Target="../media/hdphoto1.wdp" /><Relationship Id="rId10" Type="http://schemas.openxmlformats.org/officeDocument/2006/relationships/image" Target="../media/image56.png" /><Relationship Id="rId4" Type="http://schemas.openxmlformats.org/officeDocument/2006/relationships/image" Target="../media/image2.png" /><Relationship Id="rId9" Type="http://schemas.openxmlformats.org/officeDocument/2006/relationships/image" Target="../media/image55.pn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6.jpeg" /><Relationship Id="rId4" Type="http://schemas.openxmlformats.org/officeDocument/2006/relationships/image" Target="../media/image7.jp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29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65.tmp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67.tmp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68.tmp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 /><Relationship Id="rId3" Type="http://schemas.microsoft.com/office/2007/relationships/hdphoto" Target="../media/hdphoto1.wdp" /><Relationship Id="rId7" Type="http://schemas.openxmlformats.org/officeDocument/2006/relationships/image" Target="../media/image10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jpeg" /><Relationship Id="rId5" Type="http://schemas.openxmlformats.org/officeDocument/2006/relationships/image" Target="../media/image8.jpg" /><Relationship Id="rId4" Type="http://schemas.openxmlformats.org/officeDocument/2006/relationships/image" Target="../media/image6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jpeg" /><Relationship Id="rId5" Type="http://schemas.openxmlformats.org/officeDocument/2006/relationships/image" Target="../media/image12.jpeg" /><Relationship Id="rId4" Type="http://schemas.microsoft.com/office/2007/relationships/hdphoto" Target="../media/hdphoto1.wdp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2.jpeg" /><Relationship Id="rId4" Type="http://schemas.microsoft.com/office/2007/relationships/hdphoto" Target="../media/hdphoto1.wdp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jpg" /><Relationship Id="rId5" Type="http://schemas.openxmlformats.org/officeDocument/2006/relationships/image" Target="../media/image13.jpg" /><Relationship Id="rId4" Type="http://schemas.microsoft.com/office/2007/relationships/hdphoto" Target="../media/hdphoto1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jpg" /><Relationship Id="rId5" Type="http://schemas.openxmlformats.org/officeDocument/2006/relationships/image" Target="../media/image9.jpeg" /><Relationship Id="rId4" Type="http://schemas.microsoft.com/office/2007/relationships/hdphoto" Target="../media/hdphoto1.wdp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15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4.png" /><Relationship Id="rId5" Type="http://schemas.openxmlformats.org/officeDocument/2006/relationships/image" Target="../media/image8.jpg" /><Relationship Id="rId4" Type="http://schemas.microsoft.com/office/2007/relationships/hdphoto" Target="../media/hdphoto1.wdp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13" Type="http://schemas.openxmlformats.org/officeDocument/2006/relationships/image" Target="../media/image24.png" /><Relationship Id="rId3" Type="http://schemas.openxmlformats.org/officeDocument/2006/relationships/image" Target="../media/image2.png" /><Relationship Id="rId7" Type="http://schemas.openxmlformats.org/officeDocument/2006/relationships/image" Target="../media/image18.png" /><Relationship Id="rId12" Type="http://schemas.openxmlformats.org/officeDocument/2006/relationships/image" Target="../media/image23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7.png" /><Relationship Id="rId11" Type="http://schemas.openxmlformats.org/officeDocument/2006/relationships/image" Target="../media/image22.png" /><Relationship Id="rId5" Type="http://schemas.openxmlformats.org/officeDocument/2006/relationships/image" Target="../media/image16.png" /><Relationship Id="rId10" Type="http://schemas.openxmlformats.org/officeDocument/2006/relationships/image" Target="../media/image21.png" /><Relationship Id="rId4" Type="http://schemas.microsoft.com/office/2007/relationships/hdphoto" Target="../media/hdphoto1.wdp" /><Relationship Id="rId9" Type="http://schemas.openxmlformats.org/officeDocument/2006/relationships/image" Target="../media/image2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13A80AC-7C91-471E-B7C2-08F55B40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3ACC63-8CCD-4732-85CC-229D5FEE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29" y="2852219"/>
            <a:ext cx="5222641" cy="233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1">
            <a:extLst>
              <a:ext uri="{FF2B5EF4-FFF2-40B4-BE49-F238E27FC236}">
                <a16:creationId xmlns:a16="http://schemas.microsoft.com/office/drawing/2014/main" id="{F758D166-AE13-4E64-9924-08118C339ABC}"/>
              </a:ext>
            </a:extLst>
          </p:cNvPr>
          <p:cNvSpPr txBox="1"/>
          <p:nvPr/>
        </p:nvSpPr>
        <p:spPr>
          <a:xfrm>
            <a:off x="2372361" y="570958"/>
            <a:ext cx="49942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(AH) Manal Black" pitchFamily="2" charset="-78"/>
              </a:rPr>
              <a:t>كشف الحضور والغياب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6D934B1-1F5A-4040-A375-8E34406C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511" y="3235459"/>
            <a:ext cx="46894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ar-AE" altLang="en-US" sz="40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أتميز بحضوري الـمبكر                    و مشاركتي الفعالة فـي الحصة </a:t>
            </a:r>
            <a:endParaRPr lang="en-US" altLang="en-US" sz="4000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0D221-69E0-4EF1-9894-A0059FB71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9" t="3596" r="5420" b="16364"/>
          <a:stretch/>
        </p:blipFill>
        <p:spPr>
          <a:xfrm>
            <a:off x="2608133" y="1488645"/>
            <a:ext cx="3600548" cy="433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8CE90-59C4-4E1E-990C-86BE6EA7B66A}"/>
              </a:ext>
            </a:extLst>
          </p:cNvPr>
          <p:cNvGrpSpPr/>
          <p:nvPr/>
        </p:nvGrpSpPr>
        <p:grpSpPr>
          <a:xfrm>
            <a:off x="7591610" y="1123044"/>
            <a:ext cx="2503887" cy="2063750"/>
            <a:chOff x="7983867" y="1134792"/>
            <a:chExt cx="2503887" cy="20637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3C791B-DE3D-4675-B352-CC71EA52FD48}"/>
                </a:ext>
              </a:extLst>
            </p:cNvPr>
            <p:cNvGrpSpPr/>
            <p:nvPr/>
          </p:nvGrpSpPr>
          <p:grpSpPr>
            <a:xfrm>
              <a:off x="7983867" y="1134792"/>
              <a:ext cx="2503887" cy="2063750"/>
              <a:chOff x="8002188" y="1173955"/>
              <a:chExt cx="2503887" cy="2063750"/>
            </a:xfrm>
          </p:grpSpPr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id="{614AFA1A-6AC3-4748-B209-E1E3A886B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2188" y="1173955"/>
                <a:ext cx="2503887" cy="206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D56F992-02C5-4F9B-A7AE-C85756424E41}"/>
                  </a:ext>
                </a:extLst>
              </p:cNvPr>
              <p:cNvSpPr/>
              <p:nvPr/>
            </p:nvSpPr>
            <p:spPr>
              <a:xfrm>
                <a:off x="8861631" y="2266758"/>
                <a:ext cx="300446" cy="2351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74F33BD8-3F65-400D-9002-A10FEEB4B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6" t="51518" r="50545" b="33924"/>
            <a:stretch/>
          </p:blipFill>
          <p:spPr bwMode="auto">
            <a:xfrm rot="1640225">
              <a:off x="8584256" y="2114900"/>
              <a:ext cx="596486" cy="357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1053FE-807C-499E-B9E4-B168AA483E27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026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9F801F78-058A-4C06-B737-349CEEE92E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BBFE2995-3FB6-46AF-A0F3-898639029F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075C7-91A3-4586-9F30-B5312DCEB875}"/>
              </a:ext>
            </a:extLst>
          </p:cNvPr>
          <p:cNvGrpSpPr/>
          <p:nvPr/>
        </p:nvGrpSpPr>
        <p:grpSpPr>
          <a:xfrm>
            <a:off x="1587" y="2586134"/>
            <a:ext cx="12190413" cy="4034152"/>
            <a:chOff x="-1" y="2777977"/>
            <a:chExt cx="12190413" cy="4034152"/>
          </a:xfrm>
        </p:grpSpPr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22833C65-7B0B-4ADD-913B-45ED5CFFA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A46061B4-4D5F-4BC2-9FB7-649A0DE88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DCBEFF6-F58D-4EF4-9B87-1BA9E391FE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CD8BD0B-C345-4E72-B2AC-A93662FFE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938" y="568245"/>
            <a:ext cx="4523624" cy="16033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BB5C15F-4B14-41A3-B657-C81324FF1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6876" y="784853"/>
            <a:ext cx="3517697" cy="18594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18AC504-4BBB-4BB6-AC7B-E948B44739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3673" y="3585090"/>
            <a:ext cx="5560034" cy="203624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438A39C-68F2-4601-BA0B-0171D6EB8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682" y="2316922"/>
            <a:ext cx="1079086" cy="1036410"/>
          </a:xfrm>
          <a:prstGeom prst="rect">
            <a:avLst/>
          </a:prstGeom>
        </p:spPr>
      </p:pic>
      <p:pic>
        <p:nvPicPr>
          <p:cNvPr id="9" name="الوقت">
            <a:hlinkClick r:id="" action="ppaction://media"/>
            <a:extLst>
              <a:ext uri="{FF2B5EF4-FFF2-40B4-BE49-F238E27FC236}">
                <a16:creationId xmlns:a16="http://schemas.microsoft.com/office/drawing/2014/main" id="{960128C2-338C-436D-AC10-C035D39B1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8101" y="3479260"/>
            <a:ext cx="2634517" cy="203624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024F0BE-083C-435E-BBD4-0E8F64A75067}"/>
              </a:ext>
            </a:extLst>
          </p:cNvPr>
          <p:cNvSpPr txBox="1"/>
          <p:nvPr/>
        </p:nvSpPr>
        <p:spPr>
          <a:xfrm>
            <a:off x="5654573" y="2105588"/>
            <a:ext cx="6267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https://wordwall.net/resource/24237484/%d9%85%d9%81%d8%b1%d8%af%d8%a7%d8%aa-%d8%ad%d8%af%d9%8a%d8%ab-%d8%b7%d9%84%d8%a8-%d8%a7%d9%84%d8%b9%d9%84%d9%85</a:t>
            </a:r>
            <a:endParaRPr lang="en-US" dirty="0"/>
          </a:p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3918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075C7-91A3-4586-9F30-B5312DCEB875}"/>
              </a:ext>
            </a:extLst>
          </p:cNvPr>
          <p:cNvGrpSpPr/>
          <p:nvPr/>
        </p:nvGrpSpPr>
        <p:grpSpPr>
          <a:xfrm>
            <a:off x="-1" y="2826355"/>
            <a:ext cx="12190413" cy="4034152"/>
            <a:chOff x="-1" y="2777977"/>
            <a:chExt cx="12190413" cy="4034152"/>
          </a:xfrm>
        </p:grpSpPr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22833C65-7B0B-4ADD-913B-45ED5CFFA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A46061B4-4D5F-4BC2-9FB7-649A0DE88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DCBEFF6-F58D-4EF4-9B87-1BA9E391FE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انشودة العلم">
            <a:hlinkClick r:id="" action="ppaction://media"/>
            <a:extLst>
              <a:ext uri="{FF2B5EF4-FFF2-40B4-BE49-F238E27FC236}">
                <a16:creationId xmlns:a16="http://schemas.microsoft.com/office/drawing/2014/main" id="{E8A52DAF-72F5-4D08-B96A-FF0DD87BA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7162" y="831850"/>
            <a:ext cx="6797675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1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1AEB2A9-74CF-4F4A-ADE3-F4A2D785D256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1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09C3C5ED-4365-4CAA-BE0A-7737A76FB6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BF7131CD-E70B-4C24-B4E7-950B8BE72F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92" y="324446"/>
            <a:ext cx="8917416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522B817D-0096-4CBD-8487-B645B143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090" y="0"/>
            <a:ext cx="1740634" cy="2035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AA0F1-4379-477D-8F93-C39FE2AB1310}"/>
              </a:ext>
            </a:extLst>
          </p:cNvPr>
          <p:cNvSpPr txBox="1"/>
          <p:nvPr/>
        </p:nvSpPr>
        <p:spPr>
          <a:xfrm>
            <a:off x="10217607" y="702236"/>
            <a:ext cx="144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المعنى الإجمالي للحديث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9D3BB88-9DCB-4091-9BA0-CB55925D0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3"/>
              </a:clrFrom>
              <a:clrTo>
                <a:srgbClr val="FDFD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33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161D68-A334-491E-B156-7A9AA6371D55}"/>
              </a:ext>
            </a:extLst>
          </p:cNvPr>
          <p:cNvSpPr txBox="1"/>
          <p:nvPr/>
        </p:nvSpPr>
        <p:spPr>
          <a:xfrm>
            <a:off x="1826783" y="2338472"/>
            <a:ext cx="80030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800" b="1" i="0" u="none" strike="noStrike" baseline="0" dirty="0">
                <a:solidFill>
                  <a:srgbClr val="00641F"/>
                </a:solidFill>
                <a:cs typeface="Calibri" panose="020F0502020204030204" pitchFamily="34" charset="0"/>
              </a:rPr>
              <a:t>الْمَعْنى الْإِجْمالِيُّ لِلْحَديثِ الشَّريفِ:</a:t>
            </a:r>
          </a:p>
          <a:p>
            <a:pPr algn="r"/>
            <a:r>
              <a:rPr lang="ar-AE" sz="2800" b="1" i="0" u="none" strike="noStrike" baseline="0" dirty="0">
                <a:cs typeface="Calibri" panose="020F0502020204030204" pitchFamily="34" charset="0"/>
              </a:rPr>
              <a:t>حث الإسلام على </a:t>
            </a:r>
            <a:r>
              <a:rPr lang="ar-AE" sz="2800" b="1" i="0" u="none" strike="noStrike" baseline="0" dirty="0">
                <a:solidFill>
                  <a:srgbClr val="0070C0"/>
                </a:solidFill>
                <a:cs typeface="Calibri" panose="020F0502020204030204" pitchFamily="34" charset="0"/>
              </a:rPr>
              <a:t>السعي في طلب العلم بكل فروعه وأنواعه </a:t>
            </a:r>
            <a:r>
              <a:rPr lang="ar-AE" sz="2800" b="1" i="0" u="none" strike="noStrike" baseline="0" dirty="0">
                <a:cs typeface="Calibri" panose="020F0502020204030204" pitchFamily="34" charset="0"/>
              </a:rPr>
              <a:t>سواء أكان هذا العلم علما </a:t>
            </a:r>
            <a:r>
              <a:rPr lang="ar-AE" sz="28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شرعيا</a:t>
            </a:r>
            <a:r>
              <a:rPr lang="ar-AE" sz="2800" b="1" i="0" u="none" strike="noStrike" baseline="0" dirty="0">
                <a:cs typeface="Calibri" panose="020F0502020204030204" pitchFamily="34" charset="0"/>
              </a:rPr>
              <a:t> أم غيره من </a:t>
            </a:r>
            <a:r>
              <a:rPr lang="ar-AE" sz="28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العلوم الأخرى </a:t>
            </a:r>
            <a:r>
              <a:rPr lang="ar-AE" sz="2800" b="1" i="0" u="none" strike="noStrike" baseline="0" dirty="0">
                <a:cs typeface="Calibri" panose="020F0502020204030204" pitchFamily="34" charset="0"/>
              </a:rPr>
              <a:t>التي تنفع الناس لما فيه من </a:t>
            </a:r>
            <a:r>
              <a:rPr lang="ar-AE" sz="2800" b="1" i="0" u="none" strike="noStrike" baseline="0" dirty="0">
                <a:solidFill>
                  <a:srgbClr val="0070C0"/>
                </a:solidFill>
                <a:cs typeface="Calibri" panose="020F0502020204030204" pitchFamily="34" charset="0"/>
              </a:rPr>
              <a:t>إعمار للأرض </a:t>
            </a:r>
            <a:r>
              <a:rPr lang="ar-AE" sz="2800" b="1" i="0" u="none" strike="noStrike" baseline="0" dirty="0">
                <a:cs typeface="Calibri" panose="020F0502020204030204" pitchFamily="34" charset="0"/>
              </a:rPr>
              <a:t>، </a:t>
            </a:r>
            <a:r>
              <a:rPr lang="ar-AE" sz="2800" b="1" i="0" u="none" strike="noStrike" baseline="0" dirty="0">
                <a:solidFill>
                  <a:srgbClr val="0070C0"/>
                </a:solidFill>
                <a:cs typeface="Calibri" panose="020F0502020204030204" pitchFamily="34" charset="0"/>
              </a:rPr>
              <a:t>وإقامة الدين الحق على الهدى والنور والبينات </a:t>
            </a:r>
            <a:r>
              <a:rPr lang="ar-AE" sz="2800" b="1" i="0" u="none" strike="noStrike" baseline="0" dirty="0">
                <a:cs typeface="Calibri" panose="020F0502020204030204" pitchFamily="34" charset="0"/>
              </a:rPr>
              <a:t>، وجعل لطلاب العلم وللعلماء منزلة رفيعة بين الناس ومن فضل الله سبحانه على من يطلب العلم النافع أنه </a:t>
            </a:r>
            <a:r>
              <a:rPr lang="ar-AE" sz="28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يوفقه إلى عمل الطاعات والخيرات</a:t>
            </a:r>
            <a:r>
              <a:rPr lang="ar-AE" sz="2800" b="1" i="0" u="none" strike="noStrike" dirty="0">
                <a:solidFill>
                  <a:srgbClr val="FF0000"/>
                </a:solidFill>
                <a:cs typeface="Calibri" panose="020F0502020204030204" pitchFamily="34" charset="0"/>
              </a:rPr>
              <a:t> في</a:t>
            </a:r>
            <a:r>
              <a:rPr lang="ar-AE" sz="28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 الدنيا </a:t>
            </a:r>
            <a:r>
              <a:rPr lang="ar-AE" sz="2800" b="1" i="0" u="none" strike="noStrike" baseline="0" dirty="0">
                <a:cs typeface="Calibri" panose="020F0502020204030204" pitchFamily="34" charset="0"/>
              </a:rPr>
              <a:t>ومن ثم </a:t>
            </a:r>
            <a:r>
              <a:rPr lang="ar-AE" sz="2800" b="1" dirty="0">
                <a:solidFill>
                  <a:srgbClr val="FF0000"/>
                </a:solidFill>
                <a:cs typeface="Calibri" panose="020F0502020204030204" pitchFamily="34" charset="0"/>
              </a:rPr>
              <a:t>يسهل له الطريق إلى الجنة بتوفيقه ذلك.</a:t>
            </a:r>
            <a:endParaRPr lang="en-US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14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اكسبو دبي 2020 Dubai Expo | كل ما تود معرفته عن هذا المعرض العالمي | مينا تك">
            <a:extLst>
              <a:ext uri="{FF2B5EF4-FFF2-40B4-BE49-F238E27FC236}">
                <a16:creationId xmlns:a16="http://schemas.microsoft.com/office/drawing/2014/main" id="{16FCC55F-7534-414F-A908-E6C5A2F9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-54566"/>
            <a:ext cx="12157494" cy="68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0D11BD3-3EEE-49EC-B968-D4DC6DEB2EE0}"/>
              </a:ext>
            </a:extLst>
          </p:cNvPr>
          <p:cNvSpPr/>
          <p:nvPr/>
        </p:nvSpPr>
        <p:spPr>
          <a:xfrm>
            <a:off x="-11322" y="-54566"/>
            <a:ext cx="12192000" cy="686798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2269762" y="220906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675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400" kern="0" dirty="0">
                <a:solidFill>
                  <a:srgbClr val="FFFFFF"/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rPr>
              <a:t>الفكرة الرئيسية </a:t>
            </a:r>
            <a:r>
              <a:rPr lang="ar-AE" sz="4400" kern="0">
                <a:solidFill>
                  <a:srgbClr val="FFFFFF"/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rPr>
              <a:t>للحديث الشريف</a:t>
            </a:r>
            <a:endParaRPr lang="en-GB" sz="4400" kern="0" dirty="0">
              <a:solidFill>
                <a:srgbClr val="FFFFFF"/>
              </a:solidFill>
              <a:latin typeface="Kharabeesh" panose="01000000000000000000" pitchFamily="2" charset="-78"/>
              <a:cs typeface="Kharabeesh" panose="01000000000000000000" pitchFamily="2" charset="-78"/>
              <a:sym typeface="Helvetica Neue"/>
            </a:endParaRPr>
          </a:p>
        </p:txBody>
      </p:sp>
      <p:pic>
        <p:nvPicPr>
          <p:cNvPr id="2056" name="Picture 8" descr="Expo 2020 Dubai GIFs - Find &amp;amp; Share on GIPHY">
            <a:extLst>
              <a:ext uri="{FF2B5EF4-FFF2-40B4-BE49-F238E27FC236}">
                <a16:creationId xmlns:a16="http://schemas.microsoft.com/office/drawing/2014/main" id="{CC82A759-CD07-4E40-9C67-69B58F6E14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20" y="32481"/>
            <a:ext cx="2213538" cy="22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1698661" y="2682911"/>
            <a:ext cx="2309355" cy="2420445"/>
            <a:chOff x="1404730" y="2723202"/>
            <a:chExt cx="2309355" cy="2420445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738690" y="3019989"/>
              <a:ext cx="15219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3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التشابه بين طرق الدنيا والجنة</a:t>
              </a:r>
              <a:endParaRPr lang="en-GB" sz="33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4633095" y="2682912"/>
            <a:ext cx="2309355" cy="2407579"/>
            <a:chOff x="1404730" y="2723202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802509" y="2874810"/>
              <a:ext cx="152196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2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الطرق التي توصلنا للعلم</a:t>
              </a:r>
              <a:endParaRPr lang="en-GB" sz="32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7567529" y="2682913"/>
            <a:ext cx="2309355" cy="2407579"/>
            <a:chOff x="1404730" y="2723202"/>
            <a:chExt cx="2309355" cy="2407579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867277" y="2977124"/>
              <a:ext cx="15219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3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طلب العلم سبب لدخول الجنة</a:t>
              </a:r>
              <a:endParaRPr lang="en-GB" sz="33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6" y="2224929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1" y="5065212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2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96AD0D-7012-416D-952F-04AE64C7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10" y="5730789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1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30495 -0.3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16771 -0.3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14596 0.007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اكسبو دبي 2020 Dubai Expo | كل ما تود معرفته عن هذا المعرض العالمي | مينا تك">
            <a:extLst>
              <a:ext uri="{FF2B5EF4-FFF2-40B4-BE49-F238E27FC236}">
                <a16:creationId xmlns:a16="http://schemas.microsoft.com/office/drawing/2014/main" id="{32059C0F-4FFE-4D11-8D89-E6BF2D8F6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-54566"/>
            <a:ext cx="12157494" cy="68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0D11BD3-3EEE-49EC-B968-D4DC6DEB2EE0}"/>
              </a:ext>
            </a:extLst>
          </p:cNvPr>
          <p:cNvSpPr/>
          <p:nvPr/>
        </p:nvSpPr>
        <p:spPr>
          <a:xfrm>
            <a:off x="0" y="-42863"/>
            <a:ext cx="12192000" cy="686798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2269762" y="509664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027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3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rPr>
              <a:t>المقصود بكلمة يلتمس</a:t>
            </a:r>
            <a:endParaRPr lang="en-GB" sz="3300" b="1" kern="0" dirty="0">
              <a:solidFill>
                <a:srgbClr val="D5D5D5">
                  <a:lumMod val="10000"/>
                </a:srgbClr>
              </a:solidFill>
              <a:latin typeface="Kharabeesh" panose="01000000000000000000" pitchFamily="2" charset="-78"/>
              <a:cs typeface="Kharabeesh" panose="01000000000000000000" pitchFamily="2" charset="-78"/>
              <a:sym typeface="Helvetica Neue"/>
            </a:endParaRPr>
          </a:p>
        </p:txBody>
      </p:sp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4631643" y="2682911"/>
            <a:ext cx="2309355" cy="2407579"/>
            <a:chOff x="1404730" y="2723202"/>
            <a:chExt cx="2309355" cy="2407579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6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يشعر</a:t>
              </a:r>
              <a:endParaRPr lang="en-GB" sz="36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7583324" y="2682912"/>
            <a:ext cx="2309355" cy="2407579"/>
            <a:chOff x="1404730" y="2723202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6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يلمس</a:t>
              </a:r>
              <a:endParaRPr lang="en-GB" sz="36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1650663" y="2682912"/>
            <a:ext cx="2309355" cy="2407579"/>
            <a:chOff x="1404730" y="2723202"/>
            <a:chExt cx="2309355" cy="2407579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667245" y="3448605"/>
              <a:ext cx="1521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6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يطلب</a:t>
              </a:r>
              <a:endParaRPr lang="en-GB" sz="36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6" y="2224929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1" y="5065212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2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C2742B2-6385-407F-B205-F1CEB00831B5}"/>
              </a:ext>
            </a:extLst>
          </p:cNvPr>
          <p:cNvSpPr txBox="1"/>
          <p:nvPr/>
        </p:nvSpPr>
        <p:spPr>
          <a:xfrm>
            <a:off x="11223010" y="-6270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36" name="Picture 2" descr="Expo 2020 Dubai GIFs - Find &amp;amp; Share on GIPHY">
            <a:extLst>
              <a:ext uri="{FF2B5EF4-FFF2-40B4-BE49-F238E27FC236}">
                <a16:creationId xmlns:a16="http://schemas.microsoft.com/office/drawing/2014/main" id="{C60F4A28-6284-4CB0-8C0B-B902F8C32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" y="-247140"/>
            <a:ext cx="2622880" cy="26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2A45F9-D29E-4F76-9C3D-7466A1B5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10" y="5730789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4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40261 -0.3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0" y="-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63919 0.007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6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اكسبو دبي 2020 Dubai Expo | كل ما تود معرفته عن هذا المعرض العالمي | مينا تك">
            <a:extLst>
              <a:ext uri="{FF2B5EF4-FFF2-40B4-BE49-F238E27FC236}">
                <a16:creationId xmlns:a16="http://schemas.microsoft.com/office/drawing/2014/main" id="{8B6E7A78-8099-4A76-BC7C-39543278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" y="-54566"/>
            <a:ext cx="12157494" cy="68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0D11BD3-3EEE-49EC-B968-D4DC6DEB2EE0}"/>
              </a:ext>
            </a:extLst>
          </p:cNvPr>
          <p:cNvSpPr/>
          <p:nvPr/>
        </p:nvSpPr>
        <p:spPr>
          <a:xfrm>
            <a:off x="0" y="-42865"/>
            <a:ext cx="12192000" cy="686798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7A71690-0F74-43FE-8FF3-47F011E01081}"/>
              </a:ext>
            </a:extLst>
          </p:cNvPr>
          <p:cNvSpPr/>
          <p:nvPr/>
        </p:nvSpPr>
        <p:spPr>
          <a:xfrm>
            <a:off x="2269762" y="509664"/>
            <a:ext cx="7652476" cy="1109272"/>
          </a:xfrm>
          <a:prstGeom prst="roundRect">
            <a:avLst>
              <a:gd name="adj" fmla="val 50000"/>
            </a:avLst>
          </a:prstGeom>
          <a:solidFill>
            <a:srgbClr val="FB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4400" kern="0" dirty="0">
                <a:solidFill>
                  <a:srgbClr val="FFFFFF"/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rPr>
              <a:t>من </a:t>
            </a:r>
            <a:r>
              <a:rPr lang="ar-AE" sz="4400" kern="0" dirty="0">
                <a:solidFill>
                  <a:srgbClr val="FFFFFF"/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rPr>
              <a:t>الآثار الإيجابية لطلب العلم</a:t>
            </a:r>
            <a:endParaRPr lang="en-GB" sz="4400" kern="0" dirty="0">
              <a:solidFill>
                <a:srgbClr val="FFFFFF"/>
              </a:solidFill>
              <a:latin typeface="Kharabeesh" panose="01000000000000000000" pitchFamily="2" charset="-78"/>
              <a:cs typeface="Kharabeesh" panose="01000000000000000000" pitchFamily="2" charset="-78"/>
              <a:sym typeface="Helvetica Neue"/>
            </a:endParaRPr>
          </a:p>
        </p:txBody>
      </p:sp>
      <p:grpSp>
        <p:nvGrpSpPr>
          <p:cNvPr id="8" name="خطأ 2">
            <a:extLst>
              <a:ext uri="{FF2B5EF4-FFF2-40B4-BE49-F238E27FC236}">
                <a16:creationId xmlns:a16="http://schemas.microsoft.com/office/drawing/2014/main" id="{8D764308-3D30-473E-9907-711F3C103ABC}"/>
              </a:ext>
            </a:extLst>
          </p:cNvPr>
          <p:cNvGrpSpPr/>
          <p:nvPr/>
        </p:nvGrpSpPr>
        <p:grpSpPr>
          <a:xfrm>
            <a:off x="1664157" y="2654336"/>
            <a:ext cx="2309355" cy="2407579"/>
            <a:chOff x="1404730" y="2723202"/>
            <a:chExt cx="2309355" cy="2407579"/>
          </a:xfrm>
        </p:grpSpPr>
        <p:pic>
          <p:nvPicPr>
            <p:cNvPr id="21" name="Picture 4" descr="معروضات تفاعلية في إكسبو 2020">
              <a:extLst>
                <a:ext uri="{FF2B5EF4-FFF2-40B4-BE49-F238E27FC236}">
                  <a16:creationId xmlns:a16="http://schemas.microsoft.com/office/drawing/2014/main" id="{3292C55B-4D90-4091-B0EF-76CDDBBF23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7110E07-24DB-4CD7-B457-7B11B9D6E954}"/>
                </a:ext>
              </a:extLst>
            </p:cNvPr>
            <p:cNvSpPr txBox="1"/>
            <p:nvPr/>
          </p:nvSpPr>
          <p:spPr>
            <a:xfrm>
              <a:off x="1798425" y="3215128"/>
              <a:ext cx="15219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8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يجعل طالب العلم مفتخرا بنفسه</a:t>
              </a:r>
              <a:endParaRPr lang="en-GB" sz="28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grpSp>
        <p:nvGrpSpPr>
          <p:cNvPr id="24" name="خطأ  1">
            <a:extLst>
              <a:ext uri="{FF2B5EF4-FFF2-40B4-BE49-F238E27FC236}">
                <a16:creationId xmlns:a16="http://schemas.microsoft.com/office/drawing/2014/main" id="{D852A916-22A4-4A57-AAB3-791698086FF9}"/>
              </a:ext>
            </a:extLst>
          </p:cNvPr>
          <p:cNvGrpSpPr/>
          <p:nvPr/>
        </p:nvGrpSpPr>
        <p:grpSpPr>
          <a:xfrm>
            <a:off x="7583324" y="2654337"/>
            <a:ext cx="2309355" cy="2407579"/>
            <a:chOff x="1404730" y="2723202"/>
            <a:chExt cx="2309355" cy="2407579"/>
          </a:xfrm>
        </p:grpSpPr>
        <p:pic>
          <p:nvPicPr>
            <p:cNvPr id="25" name="Picture 4" descr="معروضات تفاعلية في إكسبو 2020">
              <a:extLst>
                <a:ext uri="{FF2B5EF4-FFF2-40B4-BE49-F238E27FC236}">
                  <a16:creationId xmlns:a16="http://schemas.microsoft.com/office/drawing/2014/main" id="{C98A0796-02B4-4036-93EF-AE0900F55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09355" cy="2407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711D9C6-1761-4F7F-B9DE-59FBAB9D086E}"/>
                </a:ext>
              </a:extLst>
            </p:cNvPr>
            <p:cNvSpPr txBox="1"/>
            <p:nvPr/>
          </p:nvSpPr>
          <p:spPr>
            <a:xfrm>
              <a:off x="1852578" y="3204971"/>
              <a:ext cx="15219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33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يغني عن أي عمل</a:t>
              </a:r>
              <a:endParaRPr lang="en-GB" sz="33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grpSp>
        <p:nvGrpSpPr>
          <p:cNvPr id="27" name="صح">
            <a:extLst>
              <a:ext uri="{FF2B5EF4-FFF2-40B4-BE49-F238E27FC236}">
                <a16:creationId xmlns:a16="http://schemas.microsoft.com/office/drawing/2014/main" id="{F251046D-C124-42D4-A68A-BB36A1D483B4}"/>
              </a:ext>
            </a:extLst>
          </p:cNvPr>
          <p:cNvGrpSpPr/>
          <p:nvPr/>
        </p:nvGrpSpPr>
        <p:grpSpPr>
          <a:xfrm>
            <a:off x="4608679" y="2674775"/>
            <a:ext cx="2322849" cy="2421647"/>
            <a:chOff x="1404730" y="2723202"/>
            <a:chExt cx="2322849" cy="2421647"/>
          </a:xfrm>
        </p:grpSpPr>
        <p:pic>
          <p:nvPicPr>
            <p:cNvPr id="28" name="Picture 4" descr="معروضات تفاعلية في إكسبو 2020">
              <a:extLst>
                <a:ext uri="{FF2B5EF4-FFF2-40B4-BE49-F238E27FC236}">
                  <a16:creationId xmlns:a16="http://schemas.microsoft.com/office/drawing/2014/main" id="{935E1A8F-5FC4-4E28-9985-8DAEF7487B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0" t="3511" r="21050" b="793"/>
            <a:stretch/>
          </p:blipFill>
          <p:spPr bwMode="auto">
            <a:xfrm>
              <a:off x="1404730" y="2723202"/>
              <a:ext cx="2322849" cy="24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9F4D7E7-CB04-4719-A25A-BC8A6E425E75}"/>
                </a:ext>
              </a:extLst>
            </p:cNvPr>
            <p:cNvSpPr txBox="1"/>
            <p:nvPr/>
          </p:nvSpPr>
          <p:spPr>
            <a:xfrm>
              <a:off x="1814970" y="2948858"/>
              <a:ext cx="15219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2800" b="1" kern="0" dirty="0">
                  <a:solidFill>
                    <a:srgbClr val="D5D5D5">
                      <a:lumMod val="10000"/>
                    </a:srgbClr>
                  </a:solidFill>
                  <a:latin typeface="Kharabeesh" panose="01000000000000000000" pitchFamily="2" charset="-78"/>
                  <a:cs typeface="Kharabeesh" panose="01000000000000000000" pitchFamily="2" charset="-78"/>
                  <a:sym typeface="Helvetica Neue"/>
                </a:rPr>
                <a:t>يكسب طالب العلم احترام الناس</a:t>
              </a:r>
              <a:endParaRPr lang="en-GB" sz="2800" b="1" kern="0" dirty="0">
                <a:solidFill>
                  <a:srgbClr val="D5D5D5">
                    <a:lumMod val="10000"/>
                  </a:srgbClr>
                </a:solidFill>
                <a:latin typeface="Kharabeesh" panose="01000000000000000000" pitchFamily="2" charset="-78"/>
                <a:cs typeface="Kharabeesh" panose="01000000000000000000" pitchFamily="2" charset="-78"/>
                <a:sym typeface="Helvetica Neue"/>
              </a:endParaRPr>
            </a:p>
          </p:txBody>
        </p:sp>
      </p:grpSp>
      <p:pic>
        <p:nvPicPr>
          <p:cNvPr id="2058" name="Picture 10" descr="Expo 2020 Dubai GIFs - Find &amp;amp; Share on GIPHY">
            <a:extLst>
              <a:ext uri="{FF2B5EF4-FFF2-40B4-BE49-F238E27FC236}">
                <a16:creationId xmlns:a16="http://schemas.microsoft.com/office/drawing/2014/main" id="{0665E47E-67D6-4371-BA97-6BC879F29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86" y="2224929"/>
            <a:ext cx="2309355" cy="23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1" descr="Wrong free icon">
            <a:extLst>
              <a:ext uri="{FF2B5EF4-FFF2-40B4-BE49-F238E27FC236}">
                <a16:creationId xmlns:a16="http://schemas.microsoft.com/office/drawing/2014/main" id="{E53DC7F4-6BBB-4A9F-A472-9AE822FB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71" y="5065212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2" descr="Wrong free icon">
            <a:extLst>
              <a:ext uri="{FF2B5EF4-FFF2-40B4-BE49-F238E27FC236}">
                <a16:creationId xmlns:a16="http://schemas.microsoft.com/office/drawing/2014/main" id="{2D6AE0EF-9045-463B-84F5-DCF3B788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1" y="5065212"/>
            <a:ext cx="1735029" cy="17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C2742B2-6385-407F-B205-F1CEB00831B5}"/>
              </a:ext>
            </a:extLst>
          </p:cNvPr>
          <p:cNvSpPr txBox="1"/>
          <p:nvPr/>
        </p:nvSpPr>
        <p:spPr>
          <a:xfrm>
            <a:off x="11223010" y="-6270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4102" name="Picture 6" descr="Wink Thumbs Up Sticker by Expo 2020 Dubai for iOS &amp;amp; Android | GIPHY">
            <a:extLst>
              <a:ext uri="{FF2B5EF4-FFF2-40B4-BE49-F238E27FC236}">
                <a16:creationId xmlns:a16="http://schemas.microsoft.com/office/drawing/2014/main" id="{BFBC07D4-4608-420A-8DBB-DE12F7AC2A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85" y="-121125"/>
            <a:ext cx="2164572" cy="21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Next button free ic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1ADBCA-A728-438C-BBFE-D1AFB648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10" y="5730789"/>
            <a:ext cx="943531" cy="9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19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3.7037E-6 L 0.54714 -0.3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5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3.7037E-6 L 0.1586 -0.306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error_tone_001_24919 (1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0.38971 0.007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.com - 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Expo 2020 Dubai Logo Download Vector">
            <a:extLst>
              <a:ext uri="{FF2B5EF4-FFF2-40B4-BE49-F238E27FC236}">
                <a16:creationId xmlns:a16="http://schemas.microsoft.com/office/drawing/2014/main" id="{FB3B8B35-22DB-4BD7-93DE-D84DBD22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666" y="5407355"/>
            <a:ext cx="3321340" cy="9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8838E0C-48B7-40CB-9480-A4507500340D}"/>
              </a:ext>
            </a:extLst>
          </p:cNvPr>
          <p:cNvSpPr/>
          <p:nvPr/>
        </p:nvSpPr>
        <p:spPr>
          <a:xfrm>
            <a:off x="0" y="6385810"/>
            <a:ext cx="12192000" cy="472190"/>
          </a:xfrm>
          <a:prstGeom prst="rect">
            <a:avLst/>
          </a:prstGeom>
          <a:solidFill>
            <a:srgbClr val="653A2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</a:pPr>
            <a:endParaRPr lang="en-PH" sz="2400" kern="0">
              <a:solidFill>
                <a:srgbClr val="FFFFFF"/>
              </a:solidFill>
              <a:latin typeface="Helvetica Neue"/>
              <a:sym typeface="Helvetica Neue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8E02C2-119D-48DB-ACA3-8ACA68F45AFB}"/>
              </a:ext>
            </a:extLst>
          </p:cNvPr>
          <p:cNvGrpSpPr/>
          <p:nvPr/>
        </p:nvGrpSpPr>
        <p:grpSpPr>
          <a:xfrm>
            <a:off x="-10180168" y="0"/>
            <a:ext cx="11918196" cy="6858000"/>
            <a:chOff x="0" y="0"/>
            <a:chExt cx="11918196" cy="6858000"/>
          </a:xfrm>
          <a:solidFill>
            <a:srgbClr val="4CE3DA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E0C213C-92CD-41B2-8386-CFD08AA9EAAA}"/>
                </a:ext>
              </a:extLst>
            </p:cNvPr>
            <p:cNvSpPr/>
            <p:nvPr/>
          </p:nvSpPr>
          <p:spPr>
            <a:xfrm>
              <a:off x="0" y="0"/>
              <a:ext cx="111897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A91572-8A25-40F5-9418-F0F8046C2992}"/>
                </a:ext>
              </a:extLst>
            </p:cNvPr>
            <p:cNvSpPr/>
            <p:nvPr/>
          </p:nvSpPr>
          <p:spPr>
            <a:xfrm>
              <a:off x="11081287" y="0"/>
              <a:ext cx="836909" cy="9608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6E992E-EAE8-4745-9E2F-C7C2F951B377}"/>
              </a:ext>
            </a:extLst>
          </p:cNvPr>
          <p:cNvGrpSpPr/>
          <p:nvPr/>
        </p:nvGrpSpPr>
        <p:grpSpPr>
          <a:xfrm>
            <a:off x="-10273158" y="0"/>
            <a:ext cx="11972438" cy="6858000"/>
            <a:chOff x="0" y="0"/>
            <a:chExt cx="11972438" cy="6858000"/>
          </a:xfrm>
          <a:solidFill>
            <a:srgbClr val="009DE8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24A6DB-4EE9-45BA-B0DA-00D8CBA9C473}"/>
                </a:ext>
              </a:extLst>
            </p:cNvPr>
            <p:cNvSpPr/>
            <p:nvPr/>
          </p:nvSpPr>
          <p:spPr>
            <a:xfrm>
              <a:off x="0" y="0"/>
              <a:ext cx="111897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E676FD9-0DB1-426E-B740-658CEDFA0B4B}"/>
                </a:ext>
              </a:extLst>
            </p:cNvPr>
            <p:cNvSpPr/>
            <p:nvPr/>
          </p:nvSpPr>
          <p:spPr>
            <a:xfrm>
              <a:off x="11135529" y="1185613"/>
              <a:ext cx="836909" cy="9608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 dirty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D5FD5A-D681-4EF0-8C11-802D29AC3023}"/>
              </a:ext>
            </a:extLst>
          </p:cNvPr>
          <p:cNvGrpSpPr/>
          <p:nvPr/>
        </p:nvGrpSpPr>
        <p:grpSpPr>
          <a:xfrm>
            <a:off x="-10381653" y="0"/>
            <a:ext cx="11918193" cy="6858000"/>
            <a:chOff x="0" y="0"/>
            <a:chExt cx="11918193" cy="6858000"/>
          </a:xfrm>
          <a:solidFill>
            <a:srgbClr val="6799A0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9BBDE8-CEB7-40CA-A07E-AA0EA6129EC7}"/>
                </a:ext>
              </a:extLst>
            </p:cNvPr>
            <p:cNvSpPr/>
            <p:nvPr/>
          </p:nvSpPr>
          <p:spPr>
            <a:xfrm>
              <a:off x="0" y="0"/>
              <a:ext cx="111897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F6AFF57-4817-4C80-BD02-35BFDC7155C2}"/>
                </a:ext>
              </a:extLst>
            </p:cNvPr>
            <p:cNvSpPr/>
            <p:nvPr/>
          </p:nvSpPr>
          <p:spPr>
            <a:xfrm>
              <a:off x="11081284" y="2340239"/>
              <a:ext cx="836909" cy="9608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6BF0E4-F202-4EAB-AB56-C550EB4932BC}"/>
              </a:ext>
            </a:extLst>
          </p:cNvPr>
          <p:cNvGrpSpPr/>
          <p:nvPr/>
        </p:nvGrpSpPr>
        <p:grpSpPr>
          <a:xfrm>
            <a:off x="-10505633" y="0"/>
            <a:ext cx="11918194" cy="6858000"/>
            <a:chOff x="0" y="0"/>
            <a:chExt cx="11918194" cy="6858000"/>
          </a:xfrm>
          <a:solidFill>
            <a:srgbClr val="35AB45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24F289-E989-47D0-8C71-92672460C9E9}"/>
                </a:ext>
              </a:extLst>
            </p:cNvPr>
            <p:cNvSpPr/>
            <p:nvPr/>
          </p:nvSpPr>
          <p:spPr>
            <a:xfrm>
              <a:off x="0" y="0"/>
              <a:ext cx="111897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EA38639-EC93-49CF-A0FF-8C91A95F89DA}"/>
                </a:ext>
              </a:extLst>
            </p:cNvPr>
            <p:cNvSpPr/>
            <p:nvPr/>
          </p:nvSpPr>
          <p:spPr>
            <a:xfrm>
              <a:off x="11081285" y="3525861"/>
              <a:ext cx="836909" cy="9608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 dirty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1A92E8-6122-48D4-B95E-2BFA60F5288B}"/>
              </a:ext>
            </a:extLst>
          </p:cNvPr>
          <p:cNvGrpSpPr/>
          <p:nvPr/>
        </p:nvGrpSpPr>
        <p:grpSpPr>
          <a:xfrm>
            <a:off x="-10645120" y="0"/>
            <a:ext cx="11972437" cy="6858000"/>
            <a:chOff x="0" y="0"/>
            <a:chExt cx="11972437" cy="6858000"/>
          </a:xfrm>
          <a:solidFill>
            <a:srgbClr val="E79A4F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F62095-5A06-48C3-ADA2-6952B7D49A5F}"/>
                </a:ext>
              </a:extLst>
            </p:cNvPr>
            <p:cNvSpPr/>
            <p:nvPr/>
          </p:nvSpPr>
          <p:spPr>
            <a:xfrm>
              <a:off x="0" y="0"/>
              <a:ext cx="111897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23B48-F555-45F4-9B01-31BF2E4ECE74}"/>
                </a:ext>
              </a:extLst>
            </p:cNvPr>
            <p:cNvSpPr/>
            <p:nvPr/>
          </p:nvSpPr>
          <p:spPr>
            <a:xfrm>
              <a:off x="11135528" y="4726981"/>
              <a:ext cx="836909" cy="9608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 dirty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2F94DF-DA0A-459E-A4F2-BED3D9FF1E0E}"/>
              </a:ext>
            </a:extLst>
          </p:cNvPr>
          <p:cNvGrpSpPr/>
          <p:nvPr/>
        </p:nvGrpSpPr>
        <p:grpSpPr>
          <a:xfrm>
            <a:off x="-10784612" y="0"/>
            <a:ext cx="11918195" cy="6858000"/>
            <a:chOff x="-1" y="0"/>
            <a:chExt cx="11918195" cy="6858000"/>
          </a:xfrm>
          <a:solidFill>
            <a:srgbClr val="B52B29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0DE06F-91EB-4A33-9775-0A6FB4B277F8}"/>
                </a:ext>
              </a:extLst>
            </p:cNvPr>
            <p:cNvSpPr/>
            <p:nvPr/>
          </p:nvSpPr>
          <p:spPr>
            <a:xfrm>
              <a:off x="-1" y="0"/>
              <a:ext cx="1118977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1DB860A-2C62-4E31-B4DC-0E02EAEBCE06}"/>
                </a:ext>
              </a:extLst>
            </p:cNvPr>
            <p:cNvSpPr/>
            <p:nvPr/>
          </p:nvSpPr>
          <p:spPr>
            <a:xfrm>
              <a:off x="11081285" y="5897105"/>
              <a:ext cx="836909" cy="9608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69" eaLnBrk="1" fontAlgn="auto">
                <a:spcBef>
                  <a:spcPts val="0"/>
                </a:spcBef>
                <a:spcAft>
                  <a:spcPts val="0"/>
                </a:spcAft>
              </a:pPr>
              <a:endParaRPr lang="en-PH" sz="2400" kern="0">
                <a:solidFill>
                  <a:srgbClr val="FFFFFF"/>
                </a:solidFill>
                <a:latin typeface="Helvetica Neue"/>
                <a:sym typeface="Helvetica Neue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3F176A1-5957-4D46-8C1E-C1A85A2E63DC}"/>
              </a:ext>
            </a:extLst>
          </p:cNvPr>
          <p:cNvCxnSpPr>
            <a:cxnSpLocks/>
          </p:cNvCxnSpPr>
          <p:nvPr/>
        </p:nvCxnSpPr>
        <p:spPr>
          <a:xfrm>
            <a:off x="4008399" y="4669542"/>
            <a:ext cx="56793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B11AA2EF-EE52-4267-8E4B-2C5B1ACE1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88" y="120296"/>
            <a:ext cx="1774130" cy="10924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415A2F-0A25-4884-B156-044CD5984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5" y="5897106"/>
            <a:ext cx="1061419" cy="10614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728A339-AB7A-4003-B4DF-A91DC48CE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3" y="2241522"/>
            <a:ext cx="1092426" cy="1092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BEA8CC3-9CD8-42F5-A25A-74CC57796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9" y="1108122"/>
            <a:ext cx="1214226" cy="12142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4BCE162-D139-4FE9-9DA2-2440FE3BC5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9" y="-35782"/>
            <a:ext cx="956391" cy="9563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88AD24-98D9-45A4-9BEC-CE5B6B1AAC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6" y="4703842"/>
            <a:ext cx="1052090" cy="10520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C7DC7C-F0D9-4AB3-BB41-31FB636EBD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6" y="3428962"/>
            <a:ext cx="1045218" cy="1045218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D41495D-4606-4988-9224-9C94306A1A5F}"/>
              </a:ext>
            </a:extLst>
          </p:cNvPr>
          <p:cNvGrpSpPr/>
          <p:nvPr/>
        </p:nvGrpSpPr>
        <p:grpSpPr>
          <a:xfrm>
            <a:off x="10244444" y="103343"/>
            <a:ext cx="2092875" cy="1715104"/>
            <a:chOff x="4809972" y="4786013"/>
            <a:chExt cx="2092875" cy="171510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5624A3B3-4AA7-40D6-870A-90DFCC16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873" y="5408691"/>
              <a:ext cx="1092426" cy="10924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CA62551-0893-4BBE-A35A-DF4E0B49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972" y="4804354"/>
              <a:ext cx="1052090" cy="105209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A9723C9-A569-4178-8A55-A387F4265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629" y="4786013"/>
              <a:ext cx="1045218" cy="1045218"/>
            </a:xfrm>
            <a:prstGeom prst="rect">
              <a:avLst/>
            </a:prstGeom>
          </p:spPr>
        </p:pic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BA614E23-55C3-4532-8A48-F4B4595415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48" y="103152"/>
            <a:ext cx="1136958" cy="703030"/>
          </a:xfrm>
          <a:prstGeom prst="rect">
            <a:avLst/>
          </a:prstGeom>
        </p:spPr>
      </p:pic>
      <p:pic>
        <p:nvPicPr>
          <p:cNvPr id="38" name="Picture 1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9EE5319F-C37C-4282-8D4C-10901D12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96" y="1254895"/>
            <a:ext cx="3557774" cy="115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4A58F6D1-1816-47B1-A2EB-F324EC28D0D7}"/>
              </a:ext>
            </a:extLst>
          </p:cNvPr>
          <p:cNvSpPr txBox="1">
            <a:spLocks/>
          </p:cNvSpPr>
          <p:nvPr/>
        </p:nvSpPr>
        <p:spPr>
          <a:xfrm>
            <a:off x="7981510" y="1456066"/>
            <a:ext cx="2945272" cy="67235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1219169" eaLnBrk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ar-AE" sz="2400" b="1" kern="0" dirty="0">
                <a:solidFill>
                  <a:srgbClr val="4F2F0B"/>
                </a:solidFill>
                <a:latin typeface="Calibri Light"/>
                <a:cs typeface="Times New Roman"/>
                <a:sym typeface="Helvetica Neue"/>
              </a:rPr>
              <a:t>هيا بنا لنقيم فهمك للدرس </a:t>
            </a:r>
            <a:endParaRPr lang="en-US" sz="2400" b="1" kern="0" dirty="0">
              <a:solidFill>
                <a:srgbClr val="4F2F0B"/>
              </a:solidFill>
              <a:latin typeface="Calibri Light"/>
              <a:sym typeface="Helvetica Neue"/>
            </a:endParaRPr>
          </a:p>
        </p:txBody>
      </p:sp>
      <p:sp>
        <p:nvSpPr>
          <p:cNvPr id="42" name="Speech Bubble: Rectangle with Corners Rounded 3">
            <a:extLst>
              <a:ext uri="{FF2B5EF4-FFF2-40B4-BE49-F238E27FC236}">
                <a16:creationId xmlns:a16="http://schemas.microsoft.com/office/drawing/2014/main" id="{F5D5108B-9AD3-4D68-81A5-2D0A5147005A}"/>
              </a:ext>
            </a:extLst>
          </p:cNvPr>
          <p:cNvSpPr/>
          <p:nvPr/>
        </p:nvSpPr>
        <p:spPr>
          <a:xfrm>
            <a:off x="2973712" y="1716174"/>
            <a:ext cx="1388035" cy="1388197"/>
          </a:xfrm>
          <a:prstGeom prst="wedgeRoundRectCallout">
            <a:avLst>
              <a:gd name="adj1" fmla="val -26527"/>
              <a:gd name="adj2" fmla="val 94925"/>
              <a:gd name="adj3" fmla="val 16667"/>
            </a:avLst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</a:pPr>
            <a:r>
              <a:rPr lang="ar-BH" sz="2700" b="1" kern="0" dirty="0">
                <a:solidFill>
                  <a:srgbClr val="16E7CF">
                    <a:lumMod val="75000"/>
                  </a:srgbClr>
                </a:solidFill>
                <a:highlight>
                  <a:srgbClr val="00FF00"/>
                </a:highlight>
                <a:latin typeface="Helvetica Neue"/>
                <a:sym typeface="Helvetica Neue"/>
              </a:rPr>
              <a:t>الواجب المنزلي</a:t>
            </a:r>
            <a:endParaRPr lang="ar-AE" sz="2700" b="1" kern="0" dirty="0">
              <a:solidFill>
                <a:srgbClr val="16E7CF">
                  <a:lumMod val="75000"/>
                </a:srgbClr>
              </a:solidFill>
              <a:highlight>
                <a:srgbClr val="00FF00"/>
              </a:highlight>
              <a:latin typeface="Helvetica Neue"/>
              <a:sym typeface="Helvetica Neue"/>
            </a:endParaRPr>
          </a:p>
        </p:txBody>
      </p:sp>
      <p:sp>
        <p:nvSpPr>
          <p:cNvPr id="44" name="مستطيل 7">
            <a:extLst>
              <a:ext uri="{FF2B5EF4-FFF2-40B4-BE49-F238E27FC236}">
                <a16:creationId xmlns:a16="http://schemas.microsoft.com/office/drawing/2014/main" id="{A7992029-2612-4EDF-8CCF-F367E5DA5225}"/>
              </a:ext>
            </a:extLst>
          </p:cNvPr>
          <p:cNvSpPr/>
          <p:nvPr/>
        </p:nvSpPr>
        <p:spPr>
          <a:xfrm>
            <a:off x="1529417" y="3446237"/>
            <a:ext cx="258074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2700" b="1" kern="0" dirty="0">
                <a:ln w="0"/>
                <a:solidFill>
                  <a:srgbClr val="5E5E5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latin typeface="Helvetica Neue"/>
                <a:sym typeface="Helvetica Neue"/>
              </a:rPr>
              <a:t>ا</a:t>
            </a:r>
            <a:r>
              <a:rPr lang="ar-AE" sz="2700" b="1" kern="0" dirty="0">
                <a:ln w="0"/>
                <a:solidFill>
                  <a:srgbClr val="5E5E5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latin typeface="Helvetica Neue"/>
                <a:sym typeface="Helvetica Neue"/>
              </a:rPr>
              <a:t>لرجاء الدخول على بوابة التعلم الذكي</a:t>
            </a:r>
          </a:p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kern="0" dirty="0">
                <a:solidFill>
                  <a:srgbClr val="5E5E5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latin typeface="Helvetica Neue"/>
                <a:cs typeface="Arial" panose="020B0604020202020204" pitchFamily="34" charset="0"/>
                <a:sym typeface="Helvetica Neue"/>
              </a:rPr>
              <a:t>LMS</a:t>
            </a:r>
            <a:endParaRPr lang="ar-AE" sz="2700" kern="0" dirty="0">
              <a:solidFill>
                <a:srgbClr val="5E5E5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latin typeface="Helvetica Neue"/>
              <a:sym typeface="Helvetica Neue"/>
            </a:endParaRPr>
          </a:p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700" b="1" kern="0" dirty="0">
                <a:ln w="0"/>
                <a:solidFill>
                  <a:srgbClr val="5E5E5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latin typeface="Helvetica Neue"/>
                <a:sym typeface="Helvetica Neue"/>
              </a:rPr>
              <a:t>الاطلاع على الدرس </a:t>
            </a:r>
            <a:endParaRPr lang="ar-BH" sz="2700" b="1" kern="0" dirty="0">
              <a:ln w="0"/>
              <a:solidFill>
                <a:srgbClr val="5E5E5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latin typeface="Helvetica Neue"/>
              <a:sym typeface="Helvetica Neue"/>
            </a:endParaRPr>
          </a:p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2700" b="1" kern="0" dirty="0">
                <a:ln w="0"/>
                <a:solidFill>
                  <a:srgbClr val="5E5E5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latin typeface="Helvetica Neue"/>
                <a:sym typeface="Helvetica Neue"/>
              </a:rPr>
              <a:t>حل التمارين المصاحبة للدرس في كتاب الطالب و النشاط</a:t>
            </a:r>
            <a:endParaRPr lang="ar-AE" sz="2700" b="1" kern="0" dirty="0">
              <a:ln w="0"/>
              <a:solidFill>
                <a:srgbClr val="5E5E5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latin typeface="Helvetica Neue"/>
              <a:sym typeface="Helvetica Neue"/>
            </a:endParaRPr>
          </a:p>
        </p:txBody>
      </p:sp>
      <p:pic>
        <p:nvPicPr>
          <p:cNvPr id="4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8E651CB-F32F-4AEA-A80E-9D34CEB18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1145" y="3599683"/>
            <a:ext cx="2449865" cy="139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22" descr="Picture 22">
            <a:extLst>
              <a:ext uri="{FF2B5EF4-FFF2-40B4-BE49-F238E27FC236}">
                <a16:creationId xmlns:a16="http://schemas.microsoft.com/office/drawing/2014/main" id="{5CD04D5D-85A3-4A55-9E7B-54351E9640D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4980" t="17384" r="15685" b="17494"/>
          <a:stretch>
            <a:fillRect/>
          </a:stretch>
        </p:blipFill>
        <p:spPr>
          <a:xfrm rot="19447130">
            <a:off x="1893022" y="831006"/>
            <a:ext cx="1366355" cy="128334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Rectangle 11">
            <a:extLst>
              <a:ext uri="{FF2B5EF4-FFF2-40B4-BE49-F238E27FC236}">
                <a16:creationId xmlns:a16="http://schemas.microsoft.com/office/drawing/2014/main" id="{8EDA51A8-C320-4297-921B-DB41E1033233}"/>
              </a:ext>
            </a:extLst>
          </p:cNvPr>
          <p:cNvSpPr txBox="1"/>
          <p:nvPr/>
        </p:nvSpPr>
        <p:spPr>
          <a:xfrm rot="19261025">
            <a:off x="2172650" y="1020694"/>
            <a:ext cx="90339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145" rIns="17145">
            <a:spAutoFit/>
          </a:bodyPr>
          <a:lstStyle/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 sz="5400" b="1"/>
            </a:pPr>
            <a:r>
              <a:rPr sz="2000" b="1" kern="0" dirty="0" err="1">
                <a:solidFill>
                  <a:srgbClr val="FF644E">
                    <a:lumMod val="50000"/>
                  </a:srgbClr>
                </a:solidFill>
                <a:latin typeface="Helvetica Neue"/>
                <a:sym typeface="Helvetica Neue"/>
              </a:rPr>
              <a:t>بطاقة</a:t>
            </a:r>
            <a:r>
              <a:rPr sz="2000" b="1" kern="0" dirty="0">
                <a:solidFill>
                  <a:srgbClr val="FF644E">
                    <a:lumMod val="50000"/>
                  </a:srgbClr>
                </a:solidFill>
                <a:latin typeface="Helvetica Neue"/>
                <a:sym typeface="Helvetica Neue"/>
              </a:rPr>
              <a:t> </a:t>
            </a:r>
            <a:r>
              <a:rPr sz="2000" b="1" kern="0" dirty="0" err="1">
                <a:solidFill>
                  <a:srgbClr val="FF644E">
                    <a:lumMod val="50000"/>
                  </a:srgbClr>
                </a:solidFill>
                <a:latin typeface="Helvetica Neue"/>
                <a:sym typeface="Helvetica Neue"/>
              </a:rPr>
              <a:t>خروج</a:t>
            </a:r>
            <a:endParaRPr sz="2000" b="1" kern="0" dirty="0">
              <a:solidFill>
                <a:srgbClr val="FF644E">
                  <a:lumMod val="50000"/>
                </a:srgbClr>
              </a:solidFill>
              <a:latin typeface="Helvetica Neue"/>
              <a:sym typeface="Helvetica Neue"/>
            </a:endParaRPr>
          </a:p>
          <a:p>
            <a:pPr algn="ctr" defTabSz="1219169" eaLnBrk="1" fontAlgn="auto">
              <a:spcBef>
                <a:spcPts val="0"/>
              </a:spcBef>
              <a:spcAft>
                <a:spcPts val="0"/>
              </a:spcAft>
              <a:defRPr sz="5400" b="1"/>
            </a:pPr>
            <a:r>
              <a:rPr sz="2000" b="1" kern="0" dirty="0" err="1">
                <a:solidFill>
                  <a:srgbClr val="FF644E">
                    <a:lumMod val="50000"/>
                  </a:srgbClr>
                </a:solidFill>
                <a:latin typeface="Helvetica Neue"/>
                <a:sym typeface="Helvetica Neue"/>
              </a:rPr>
              <a:t>من</a:t>
            </a:r>
            <a:r>
              <a:rPr sz="2000" b="1" kern="0" dirty="0">
                <a:solidFill>
                  <a:srgbClr val="FF644E">
                    <a:lumMod val="50000"/>
                  </a:srgbClr>
                </a:solidFill>
                <a:latin typeface="Helvetica Neue"/>
                <a:sym typeface="Helvetica Neue"/>
              </a:rPr>
              <a:t> </a:t>
            </a:r>
            <a:r>
              <a:rPr sz="2000" b="1" kern="0" dirty="0" err="1">
                <a:solidFill>
                  <a:srgbClr val="FF644E">
                    <a:lumMod val="50000"/>
                  </a:srgbClr>
                </a:solidFill>
                <a:latin typeface="Helvetica Neue"/>
                <a:sym typeface="Helvetica Neue"/>
              </a:rPr>
              <a:t>الحصة</a:t>
            </a:r>
            <a:endParaRPr sz="2000" b="1" kern="0" dirty="0">
              <a:solidFill>
                <a:srgbClr val="FF644E">
                  <a:lumMod val="50000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50" name="Rectangle 15">
            <a:extLst>
              <a:ext uri="{FF2B5EF4-FFF2-40B4-BE49-F238E27FC236}">
                <a16:creationId xmlns:a16="http://schemas.microsoft.com/office/drawing/2014/main" id="{52FE6888-1BCE-4A16-B96F-2C4B7A5808D3}"/>
              </a:ext>
            </a:extLst>
          </p:cNvPr>
          <p:cNvSpPr txBox="1"/>
          <p:nvPr/>
        </p:nvSpPr>
        <p:spPr>
          <a:xfrm>
            <a:off x="6263739" y="3062732"/>
            <a:ext cx="345687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145" rIns="17145">
            <a:spAutoFit/>
          </a:bodyPr>
          <a:lstStyle>
            <a:lvl1pPr algn="ctr">
              <a:defRPr sz="2800" b="1"/>
            </a:lvl1pPr>
          </a:lstStyle>
          <a:p>
            <a:pPr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ما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هو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شعورك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تجاه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الدرس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؟</a:t>
            </a:r>
          </a:p>
        </p:txBody>
      </p:sp>
      <p:sp>
        <p:nvSpPr>
          <p:cNvPr id="51" name="Rectangle 18">
            <a:extLst>
              <a:ext uri="{FF2B5EF4-FFF2-40B4-BE49-F238E27FC236}">
                <a16:creationId xmlns:a16="http://schemas.microsoft.com/office/drawing/2014/main" id="{81FDE5E1-A431-4D57-B532-707FD47375B1}"/>
              </a:ext>
            </a:extLst>
          </p:cNvPr>
          <p:cNvSpPr txBox="1"/>
          <p:nvPr/>
        </p:nvSpPr>
        <p:spPr>
          <a:xfrm>
            <a:off x="6192481" y="4918949"/>
            <a:ext cx="334956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145" rIns="17145">
            <a:spAutoFit/>
          </a:bodyPr>
          <a:lstStyle>
            <a:lvl1pPr algn="ctr">
              <a:defRPr sz="2800" b="1"/>
            </a:lvl1pPr>
          </a:lstStyle>
          <a:p>
            <a:pPr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ما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الذي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أعجبك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في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الدرس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؟</a:t>
            </a:r>
          </a:p>
        </p:txBody>
      </p:sp>
      <p:pic>
        <p:nvPicPr>
          <p:cNvPr id="61" name="Picture 2" descr="أبداعات قـلـم (@Sad___4) | Twitter">
            <a:extLst>
              <a:ext uri="{FF2B5EF4-FFF2-40B4-BE49-F238E27FC236}">
                <a16:creationId xmlns:a16="http://schemas.microsoft.com/office/drawing/2014/main" id="{A51CDC0E-3086-4143-90F7-F1FFA19D4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00" b="96000" l="3200" r="95000">
                        <a14:foregroundMark x1="11000" y1="89600" x2="11000" y2="89600"/>
                        <a14:foregroundMark x1="11000" y1="89600" x2="4800" y2="94400"/>
                        <a14:foregroundMark x1="8600" y1="85200" x2="5600" y2="94800"/>
                        <a14:foregroundMark x1="73400" y1="47400" x2="84800" y2="29800"/>
                        <a14:foregroundMark x1="84800" y1="29800" x2="71600" y2="26400"/>
                        <a14:foregroundMark x1="71600" y1="26400" x2="59400" y2="30400"/>
                        <a14:foregroundMark x1="59400" y1="30400" x2="66600" y2="21600"/>
                        <a14:foregroundMark x1="79600" y1="19200" x2="79800" y2="16800"/>
                        <a14:foregroundMark x1="71400" y1="16000" x2="56800" y2="23000"/>
                        <a14:foregroundMark x1="56800" y1="23000" x2="52800" y2="28000"/>
                        <a14:foregroundMark x1="50600" y1="21000" x2="75800" y2="43400"/>
                        <a14:foregroundMark x1="58000" y1="16800" x2="82200" y2="43800"/>
                        <a14:foregroundMark x1="54200" y1="21000" x2="62800" y2="12800"/>
                        <a14:foregroundMark x1="53200" y1="19600" x2="65800" y2="5800"/>
                        <a14:foregroundMark x1="78600" y1="49000" x2="95000" y2="26800"/>
                        <a14:foregroundMark x1="95000" y1="26800" x2="95000" y2="26800"/>
                        <a14:foregroundMark x1="97400" y1="26600" x2="86600" y2="15400"/>
                        <a14:foregroundMark x1="86600" y1="15400" x2="68400" y2="2600"/>
                        <a14:foregroundMark x1="68400" y1="2600" x2="67000" y2="7000"/>
                        <a14:foregroundMark x1="4400" y1="94800" x2="4400" y2="94800"/>
                        <a14:foregroundMark x1="4200" y1="94200" x2="32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" t="-1732" r="-24" b="3835"/>
          <a:stretch/>
        </p:blipFill>
        <p:spPr bwMode="auto">
          <a:xfrm rot="2776128">
            <a:off x="10477183" y="1952646"/>
            <a:ext cx="1064901" cy="21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أبداعات قـلـم (@Sad___4) | Twitter">
            <a:extLst>
              <a:ext uri="{FF2B5EF4-FFF2-40B4-BE49-F238E27FC236}">
                <a16:creationId xmlns:a16="http://schemas.microsoft.com/office/drawing/2014/main" id="{FE2CBA01-960C-4795-9EC8-1B2324821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00" b="96000" l="3200" r="95000">
                        <a14:foregroundMark x1="11000" y1="89600" x2="11000" y2="89600"/>
                        <a14:foregroundMark x1="11000" y1="89600" x2="4800" y2="94400"/>
                        <a14:foregroundMark x1="8600" y1="85200" x2="5600" y2="94800"/>
                        <a14:foregroundMark x1="73400" y1="47400" x2="84800" y2="29800"/>
                        <a14:foregroundMark x1="84800" y1="29800" x2="71600" y2="26400"/>
                        <a14:foregroundMark x1="71600" y1="26400" x2="59400" y2="30400"/>
                        <a14:foregroundMark x1="59400" y1="30400" x2="66600" y2="21600"/>
                        <a14:foregroundMark x1="79600" y1="19200" x2="79800" y2="16800"/>
                        <a14:foregroundMark x1="71400" y1="16000" x2="56800" y2="23000"/>
                        <a14:foregroundMark x1="56800" y1="23000" x2="52800" y2="28000"/>
                        <a14:foregroundMark x1="50600" y1="21000" x2="75800" y2="43400"/>
                        <a14:foregroundMark x1="58000" y1="16800" x2="82200" y2="43800"/>
                        <a14:foregroundMark x1="54200" y1="21000" x2="62800" y2="12800"/>
                        <a14:foregroundMark x1="53200" y1="19600" x2="65800" y2="5800"/>
                        <a14:foregroundMark x1="78600" y1="49000" x2="95000" y2="26800"/>
                        <a14:foregroundMark x1="95000" y1="26800" x2="95000" y2="26800"/>
                        <a14:foregroundMark x1="97400" y1="26600" x2="86600" y2="15400"/>
                        <a14:foregroundMark x1="86600" y1="15400" x2="68400" y2="2600"/>
                        <a14:foregroundMark x1="68400" y1="2600" x2="67000" y2="7000"/>
                        <a14:foregroundMark x1="4400" y1="94800" x2="4400" y2="94800"/>
                        <a14:foregroundMark x1="4200" y1="94200" x2="32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" t="-1732" r="-24" b="3835"/>
          <a:stretch/>
        </p:blipFill>
        <p:spPr bwMode="auto">
          <a:xfrm rot="2776128">
            <a:off x="10345876" y="2933768"/>
            <a:ext cx="1064901" cy="21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أبداعات قـلـم (@Sad___4) | Twitter">
            <a:extLst>
              <a:ext uri="{FF2B5EF4-FFF2-40B4-BE49-F238E27FC236}">
                <a16:creationId xmlns:a16="http://schemas.microsoft.com/office/drawing/2014/main" id="{1FB1A081-945F-4A15-9437-48AB27A71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00" b="96000" l="3200" r="95000">
                        <a14:foregroundMark x1="11000" y1="89600" x2="11000" y2="89600"/>
                        <a14:foregroundMark x1="11000" y1="89600" x2="4800" y2="94400"/>
                        <a14:foregroundMark x1="8600" y1="85200" x2="5600" y2="94800"/>
                        <a14:foregroundMark x1="73400" y1="47400" x2="84800" y2="29800"/>
                        <a14:foregroundMark x1="84800" y1="29800" x2="71600" y2="26400"/>
                        <a14:foregroundMark x1="71600" y1="26400" x2="59400" y2="30400"/>
                        <a14:foregroundMark x1="59400" y1="30400" x2="66600" y2="21600"/>
                        <a14:foregroundMark x1="79600" y1="19200" x2="79800" y2="16800"/>
                        <a14:foregroundMark x1="71400" y1="16000" x2="56800" y2="23000"/>
                        <a14:foregroundMark x1="56800" y1="23000" x2="52800" y2="28000"/>
                        <a14:foregroundMark x1="50600" y1="21000" x2="75800" y2="43400"/>
                        <a14:foregroundMark x1="58000" y1="16800" x2="82200" y2="43800"/>
                        <a14:foregroundMark x1="54200" y1="21000" x2="62800" y2="12800"/>
                        <a14:foregroundMark x1="53200" y1="19600" x2="65800" y2="5800"/>
                        <a14:foregroundMark x1="78600" y1="49000" x2="95000" y2="26800"/>
                        <a14:foregroundMark x1="95000" y1="26800" x2="95000" y2="26800"/>
                        <a14:foregroundMark x1="97400" y1="26600" x2="86600" y2="15400"/>
                        <a14:foregroundMark x1="86600" y1="15400" x2="68400" y2="2600"/>
                        <a14:foregroundMark x1="68400" y1="2600" x2="67000" y2="7000"/>
                        <a14:foregroundMark x1="4400" y1="94800" x2="4400" y2="94800"/>
                        <a14:foregroundMark x1="4200" y1="94200" x2="320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" t="-1732" r="-24" b="3835"/>
          <a:stretch/>
        </p:blipFill>
        <p:spPr bwMode="auto">
          <a:xfrm rot="2776128">
            <a:off x="10173016" y="3825292"/>
            <a:ext cx="1064901" cy="21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16">
            <a:extLst>
              <a:ext uri="{FF2B5EF4-FFF2-40B4-BE49-F238E27FC236}">
                <a16:creationId xmlns:a16="http://schemas.microsoft.com/office/drawing/2014/main" id="{01D8A69C-6C06-4CD3-A430-362ECBE530A5}"/>
              </a:ext>
            </a:extLst>
          </p:cNvPr>
          <p:cNvSpPr txBox="1"/>
          <p:nvPr/>
        </p:nvSpPr>
        <p:spPr>
          <a:xfrm>
            <a:off x="6524869" y="3988292"/>
            <a:ext cx="332134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145" rIns="17145">
            <a:spAutoFit/>
          </a:bodyPr>
          <a:lstStyle>
            <a:lvl1pPr algn="ctr">
              <a:defRPr sz="2800" b="1"/>
            </a:lvl1pPr>
          </a:lstStyle>
          <a:p>
            <a:pPr defTabSz="1219169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ماذا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تعلمت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من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 </a:t>
            </a:r>
            <a:r>
              <a:rPr sz="3000" kern="0" dirty="0" err="1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الدرس</a:t>
            </a:r>
            <a:r>
              <a:rPr sz="3000" kern="0" dirty="0">
                <a:solidFill>
                  <a:srgbClr val="5E5E5E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9532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095581-8F11-424C-BABE-964CDAC5BA02}"/>
              </a:ext>
            </a:extLst>
          </p:cNvPr>
          <p:cNvGrpSpPr/>
          <p:nvPr/>
        </p:nvGrpSpPr>
        <p:grpSpPr>
          <a:xfrm>
            <a:off x="-117280" y="3084312"/>
            <a:ext cx="12190413" cy="4034152"/>
            <a:chOff x="-1" y="2777977"/>
            <a:chExt cx="12190413" cy="4034152"/>
          </a:xfrm>
        </p:grpSpPr>
        <p:pic>
          <p:nvPicPr>
            <p:cNvPr id="11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A6B728AB-353C-4031-A6EA-63D22F35D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FA8208E6-A523-47EF-B4CF-678121E07C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7" name="Picture 2">
            <a:extLst>
              <a:ext uri="{FF2B5EF4-FFF2-40B4-BE49-F238E27FC236}">
                <a16:creationId xmlns:a16="http://schemas.microsoft.com/office/drawing/2014/main" id="{83698BF5-570B-4714-800B-D6F6806D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135755"/>
            <a:ext cx="8171207" cy="620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6DFB842-CF4A-41CC-8F59-F1C30A8DA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3"/>
              </a:clrFrom>
              <a:clrTo>
                <a:srgbClr val="FDFD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-1"/>
            <a:ext cx="3489960" cy="245239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7F93F1C-78D1-41CD-8EDD-23B4F000D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082" y="2271903"/>
            <a:ext cx="7281029" cy="226520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4FE9364-1EA6-4752-9655-A1C778B32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232" y="4195217"/>
            <a:ext cx="5218628" cy="15729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9A960A-7D7C-4372-B13A-EE997D08E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164" y="1827346"/>
            <a:ext cx="2987299" cy="8596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02F9C3F-12FA-4520-8F01-B8536C8FE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7707" y="1516021"/>
            <a:ext cx="1408298" cy="12680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8F05D1A-253C-4479-9187-9433D4525F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398" y="837674"/>
            <a:ext cx="1713124" cy="117663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35B995A-03CC-4CFA-861C-1D3B59A336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356" y="4089512"/>
            <a:ext cx="2365453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2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F137AE6-4DFB-436E-82B5-588E4C425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6675"/>
            <a:ext cx="119062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54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28572EE-1D93-4B90-8FA6-29CB925EA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26"/>
            <a:ext cx="12106494" cy="4905374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68710407-9CFA-473E-A45E-212D9ED7ADBC}"/>
              </a:ext>
            </a:extLst>
          </p:cNvPr>
          <p:cNvCxnSpPr/>
          <p:nvPr/>
        </p:nvCxnSpPr>
        <p:spPr>
          <a:xfrm flipH="1">
            <a:off x="942975" y="4762500"/>
            <a:ext cx="58769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89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A016C23-571E-4F19-A0BE-24EACF9D8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BC8A44C-479B-4633-9FBE-27F9D7A0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4305000" y="1865929"/>
            <a:ext cx="5747318" cy="4063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2733D4-734F-461F-A4E6-DB6BCADB93EA}"/>
              </a:ext>
            </a:extLst>
          </p:cNvPr>
          <p:cNvSpPr/>
          <p:nvPr/>
        </p:nvSpPr>
        <p:spPr>
          <a:xfrm>
            <a:off x="2992311" y="3026183"/>
            <a:ext cx="56692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defTabSz="457200" rtl="1"/>
            <a:r>
              <a:rPr lang="ar-AE" sz="4000" b="1" dirty="0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 شاشة التعلم (</a:t>
            </a:r>
            <a:r>
              <a:rPr lang="ar-AE" sz="4000" b="1" dirty="0" err="1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تيمز</a:t>
            </a:r>
            <a:r>
              <a:rPr lang="ar-AE" sz="4000" b="1" dirty="0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)</a:t>
            </a:r>
          </a:p>
          <a:p>
            <a:pPr algn="r" defTabSz="457200" rtl="1"/>
            <a:r>
              <a:rPr lang="ar-AE" sz="4000" b="1" dirty="0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الكتاب المدرسي</a:t>
            </a:r>
          </a:p>
          <a:p>
            <a:pPr algn="r" defTabSz="457200" rtl="1"/>
            <a:r>
              <a:rPr lang="ar-AE" sz="4000" b="1" dirty="0">
                <a:ln/>
                <a:solidFill>
                  <a:srgbClr val="C20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ألعاب و منصات تعليمية.</a:t>
            </a:r>
            <a:endParaRPr lang="ar-EG" sz="4000" b="1" dirty="0">
              <a:ln/>
              <a:solidFill>
                <a:srgbClr val="C20E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  <a:p>
            <a:pPr marL="914400" indent="-914400" algn="r" defTabSz="457200" rtl="1">
              <a:buFont typeface="+mj-lt"/>
              <a:buAutoNum type="arabicPeriod"/>
            </a:pPr>
            <a:endParaRPr lang="ar-EG" sz="4000" b="1" dirty="0">
              <a:ln/>
              <a:solidFill>
                <a:srgbClr val="C20E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23EC4-CBA0-47D1-BC88-C2B1524EADB3}"/>
              </a:ext>
            </a:extLst>
          </p:cNvPr>
          <p:cNvSpPr txBox="1"/>
          <p:nvPr/>
        </p:nvSpPr>
        <p:spPr>
          <a:xfrm>
            <a:off x="5826951" y="1614092"/>
            <a:ext cx="325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أدوات التعلم عن بعد</a:t>
            </a:r>
            <a:endParaRPr lang="en-US" sz="3600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CDBEBB-17E0-486A-8857-A544919F01BB}"/>
              </a:ext>
            </a:extLst>
          </p:cNvPr>
          <p:cNvGrpSpPr/>
          <p:nvPr/>
        </p:nvGrpSpPr>
        <p:grpSpPr>
          <a:xfrm>
            <a:off x="-1" y="2863702"/>
            <a:ext cx="12190413" cy="4034152"/>
            <a:chOff x="-1" y="2777977"/>
            <a:chExt cx="12190413" cy="4034152"/>
          </a:xfrm>
        </p:grpSpPr>
        <p:pic>
          <p:nvPicPr>
            <p:cNvPr id="14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C522A642-B4CA-4DCF-BD25-1C011FD891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2935823E-4F53-441E-81E0-BBCD591B04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16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C7984C-7DD5-4CE5-AB86-12525EA79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296"/>
            <a:ext cx="12192000" cy="4263059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BE1A6F24-FFD7-49C6-890F-6074246923E7}"/>
              </a:ext>
            </a:extLst>
          </p:cNvPr>
          <p:cNvCxnSpPr/>
          <p:nvPr/>
        </p:nvCxnSpPr>
        <p:spPr>
          <a:xfrm flipH="1">
            <a:off x="2609850" y="5455754"/>
            <a:ext cx="93821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129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D13D34C-5766-41A5-9D81-BDC30CE7B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" y="1550504"/>
            <a:ext cx="12030075" cy="41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5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82D4F19-4374-4513-8B49-79E226CB5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1200071"/>
            <a:ext cx="11996532" cy="4622177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D203D595-6CFB-49DC-9357-DB876A735975}"/>
              </a:ext>
            </a:extLst>
          </p:cNvPr>
          <p:cNvCxnSpPr/>
          <p:nvPr/>
        </p:nvCxnSpPr>
        <p:spPr>
          <a:xfrm flipH="1">
            <a:off x="819150" y="5029200"/>
            <a:ext cx="15335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BC00FF98-2B54-44E7-96D4-639A02C832BF}"/>
              </a:ext>
            </a:extLst>
          </p:cNvPr>
          <p:cNvCxnSpPr/>
          <p:nvPr/>
        </p:nvCxnSpPr>
        <p:spPr>
          <a:xfrm flipH="1">
            <a:off x="1371600" y="5822248"/>
            <a:ext cx="105346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09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397C9DA-BCD4-4E5B-BB2F-76B244B6C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29995"/>
            <a:ext cx="10905066" cy="5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7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89790D-E009-4DCE-B395-4DFFF8EE4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1" b="9952"/>
          <a:stretch/>
        </p:blipFill>
        <p:spPr>
          <a:xfrm>
            <a:off x="1774404" y="-143668"/>
            <a:ext cx="7742859" cy="5622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5CEBD-169D-4516-97D5-AC03E0C70505}"/>
              </a:ext>
            </a:extLst>
          </p:cNvPr>
          <p:cNvSpPr txBox="1"/>
          <p:nvPr/>
        </p:nvSpPr>
        <p:spPr>
          <a:xfrm>
            <a:off x="3882684" y="2705725"/>
            <a:ext cx="3801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هيا لنتنافس لحل الأنشطة التعليمية المتنوعة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75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86058DF-D2C9-46D1-9AE0-BCD7CCAB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30" y="314210"/>
            <a:ext cx="8975739" cy="6080339"/>
          </a:xfrm>
          <a:prstGeom prst="rect">
            <a:avLst/>
          </a:prstGeom>
        </p:spPr>
      </p:pic>
      <p:sp>
        <p:nvSpPr>
          <p:cNvPr id="12" name="دائرة: مجوفة 11">
            <a:extLst>
              <a:ext uri="{FF2B5EF4-FFF2-40B4-BE49-F238E27FC236}">
                <a16:creationId xmlns:a16="http://schemas.microsoft.com/office/drawing/2014/main" id="{8982F3C0-ABC4-4F59-99B7-406B79356FC5}"/>
              </a:ext>
            </a:extLst>
          </p:cNvPr>
          <p:cNvSpPr/>
          <p:nvPr/>
        </p:nvSpPr>
        <p:spPr>
          <a:xfrm>
            <a:off x="9054547" y="5218043"/>
            <a:ext cx="616227" cy="626166"/>
          </a:xfrm>
          <a:prstGeom prst="donut">
            <a:avLst>
              <a:gd name="adj" fmla="val 861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>
              <a:solidFill>
                <a:schemeClr val="tx1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B2B20D8-91D1-41EF-BBE9-BF1963374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837" y="2125991"/>
            <a:ext cx="62794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83B3D07-1A81-46F1-AB0D-8127257E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BBD22BA-78B2-49C9-8486-6EE3D0F1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516" y="5484384"/>
            <a:ext cx="627942" cy="6401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1BCDC3B-006C-4B1E-9AF3-9C90DF8D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516" y="1760524"/>
            <a:ext cx="62794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4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842AC9E-6697-4026-ADD5-815B37FE6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03"/>
            <a:ext cx="12192000" cy="50222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B10E67-68EB-48B1-A158-7C13387CE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264" y="1641254"/>
            <a:ext cx="62794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EAD5824-AB37-4A24-8E6C-E3E1E08A8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12561"/>
            <a:ext cx="12188951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4E26961-F409-4FB3-88C5-BED738D23FB7}"/>
              </a:ext>
            </a:extLst>
          </p:cNvPr>
          <p:cNvSpPr txBox="1"/>
          <p:nvPr/>
        </p:nvSpPr>
        <p:spPr>
          <a:xfrm>
            <a:off x="6753225" y="783949"/>
            <a:ext cx="61531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سهل له الله طريقا الي الجنة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FEA17D0-DB97-4E03-9354-AB6CA0CC8EA3}"/>
              </a:ext>
            </a:extLst>
          </p:cNvPr>
          <p:cNvSpPr txBox="1"/>
          <p:nvPr/>
        </p:nvSpPr>
        <p:spPr>
          <a:xfrm>
            <a:off x="6259167" y="2782669"/>
            <a:ext cx="54690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طلب العلم النافع سبب الدخول للجنة</a:t>
            </a:r>
          </a:p>
        </p:txBody>
      </p:sp>
    </p:spTree>
    <p:extLst>
      <p:ext uri="{BB962C8B-B14F-4D97-AF65-F5344CB8AC3E}">
        <p14:creationId xmlns:p14="http://schemas.microsoft.com/office/powerpoint/2010/main" val="13577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32DF82A-1752-464F-A997-2A9FEB6A6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61B17A4-3A82-4600-B22A-E3D59F781128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21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65A6B1BF-A721-4316-93CE-A6AC45C56B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C49A062A-55F4-403A-96AA-6987C709F9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44EE8FC7-FC65-4B0E-AB38-BEDFC930DD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35" y="-4808"/>
            <a:ext cx="1740634" cy="2035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903677-37EE-4E4A-825D-0D10A9ADD0E0}"/>
              </a:ext>
            </a:extLst>
          </p:cNvPr>
          <p:cNvSpPr txBox="1"/>
          <p:nvPr/>
        </p:nvSpPr>
        <p:spPr>
          <a:xfrm>
            <a:off x="10397069" y="882674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  <a:cs typeface="(AH) Manal Black" pitchFamily="2" charset="-78"/>
              </a:rPr>
              <a:t>التهيئة</a:t>
            </a:r>
            <a:endParaRPr lang="en-US" sz="40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EAFF7CF-6A3F-4521-AC4E-87D8A459F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49" y="-232324"/>
            <a:ext cx="8424518" cy="631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CA8790-E365-404D-9BB1-1CCA874A11EE}"/>
              </a:ext>
            </a:extLst>
          </p:cNvPr>
          <p:cNvSpPr txBox="1"/>
          <p:nvPr/>
        </p:nvSpPr>
        <p:spPr>
          <a:xfrm>
            <a:off x="9947761" y="2593286"/>
            <a:ext cx="2041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CC0066"/>
                </a:solidFill>
                <a:cs typeface="(AH) Manal Black" pitchFamily="2" charset="-78"/>
              </a:rPr>
              <a:t>اشاهد واقارن بين الصفين </a:t>
            </a:r>
            <a:endParaRPr lang="en-US" sz="3200" dirty="0">
              <a:solidFill>
                <a:srgbClr val="CC0066"/>
              </a:solidFill>
              <a:cs typeface="(AH) Manal Black" pitchFamily="2" charset="-78"/>
            </a:endParaRPr>
          </a:p>
        </p:txBody>
      </p:sp>
      <p:pic>
        <p:nvPicPr>
          <p:cNvPr id="1026" name="Picture 2" descr="قصص عن طلب العلم للأطفال .. قصة النملة وطالب العلم لتعليم اطفالنا كيفية طلب  العلم - موقع المعلومات">
            <a:extLst>
              <a:ext uri="{FF2B5EF4-FFF2-40B4-BE49-F238E27FC236}">
                <a16:creationId xmlns:a16="http://schemas.microsoft.com/office/drawing/2014/main" id="{55FD55D0-AD25-4958-B12B-0C6E7A08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68" y="2187055"/>
            <a:ext cx="3420133" cy="2572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نصائحي العملية للمعلم لإدارة صفيّة فعّالة">
            <a:extLst>
              <a:ext uri="{FF2B5EF4-FFF2-40B4-BE49-F238E27FC236}">
                <a16:creationId xmlns:a16="http://schemas.microsoft.com/office/drawing/2014/main" id="{CD558EC7-B618-467A-850F-C41CDDD0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85" y="2140052"/>
            <a:ext cx="3420133" cy="2629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083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8B23F34-2548-4F52-9552-9E5E26758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4" name="Picture 8">
            <a:extLst>
              <a:ext uri="{FF2B5EF4-FFF2-40B4-BE49-F238E27FC236}">
                <a16:creationId xmlns:a16="http://schemas.microsoft.com/office/drawing/2014/main" id="{4373FB47-44BE-449E-8403-201C3FE6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80" y="758933"/>
            <a:ext cx="7231531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FC9BD-2380-4968-90CB-D4FCA0A0ABC3}"/>
              </a:ext>
            </a:extLst>
          </p:cNvPr>
          <p:cNvSpPr txBox="1"/>
          <p:nvPr/>
        </p:nvSpPr>
        <p:spPr>
          <a:xfrm>
            <a:off x="3914503" y="3429000"/>
            <a:ext cx="436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C00000"/>
                </a:solidFill>
                <a:cs typeface="(AH) Manal Black" pitchFamily="2" charset="-78"/>
              </a:rPr>
              <a:t>ما هو عنوان درسنا لهذا اليوم ؟؟</a:t>
            </a:r>
            <a:endParaRPr lang="en-US" sz="3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2FDB73-57FF-4BA2-A7FC-D75CB94DA8DC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0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0233BE21-4CC5-41EB-B4DD-C65F556C9E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F455B04D-8F58-468A-A820-00B3FF41A7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962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ED22309-0997-4DBE-BA22-78F6D2FB49A1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0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CA83ACC4-2A59-4DF3-8CB4-67FBB26490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A1514103-DB53-46E5-B96E-F24E0DECCE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5A6E7FE-1694-49D9-B474-E138F3AE6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4" name="Picture 8">
            <a:extLst>
              <a:ext uri="{FF2B5EF4-FFF2-40B4-BE49-F238E27FC236}">
                <a16:creationId xmlns:a16="http://schemas.microsoft.com/office/drawing/2014/main" id="{4373FB47-44BE-449E-8403-201C3FE6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80" y="124330"/>
            <a:ext cx="7231531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FC9BD-2380-4968-90CB-D4FCA0A0ABC3}"/>
              </a:ext>
            </a:extLst>
          </p:cNvPr>
          <p:cNvSpPr txBox="1"/>
          <p:nvPr/>
        </p:nvSpPr>
        <p:spPr>
          <a:xfrm>
            <a:off x="3189008" y="2811041"/>
            <a:ext cx="3600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C00000"/>
                </a:solidFill>
                <a:cs typeface="(AH) Manal Black" pitchFamily="2" charset="-78"/>
              </a:rPr>
              <a:t>من سلك طريقا يلتمس فيه علما  </a:t>
            </a:r>
            <a:endParaRPr lang="en-US" sz="4000" b="1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A58BC-2685-4F79-9455-3098CE294212}"/>
              </a:ext>
            </a:extLst>
          </p:cNvPr>
          <p:cNvSpPr txBox="1"/>
          <p:nvPr/>
        </p:nvSpPr>
        <p:spPr>
          <a:xfrm>
            <a:off x="3155962" y="2154789"/>
            <a:ext cx="360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CC0066"/>
                </a:solidFill>
                <a:cs typeface="(AH) Manal Black" pitchFamily="2" charset="-78"/>
              </a:rPr>
              <a:t>حديث شريف</a:t>
            </a:r>
            <a:endParaRPr lang="en-US" sz="3200" dirty="0">
              <a:solidFill>
                <a:srgbClr val="CC0066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552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075C7-91A3-4586-9F30-B5312DCEB875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22833C65-7B0B-4ADD-913B-45ED5CFFA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A46061B4-4D5F-4BC2-9FB7-649A0DE88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DCBEFF6-F58D-4EF4-9B87-1BA9E391F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D441EC-FFF5-4EA8-801C-1C953A62E2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31966"/>
            <a:ext cx="7582362" cy="5826034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81F974B-4DD1-4D4E-929E-02E8BC307A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570" y="-39188"/>
            <a:ext cx="1740634" cy="2035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D8797A-34A1-4CA5-AF97-A322383C8DE3}"/>
              </a:ext>
            </a:extLst>
          </p:cNvPr>
          <p:cNvSpPr txBox="1"/>
          <p:nvPr/>
        </p:nvSpPr>
        <p:spPr>
          <a:xfrm>
            <a:off x="2667000" y="887482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  <a:cs typeface="(AH) Manal Black" pitchFamily="2" charset="-78"/>
              </a:rPr>
              <a:t>أهدافنا</a:t>
            </a:r>
            <a:endParaRPr lang="en-US" sz="4000" b="1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2575B-B691-4C4A-AB70-0BAE4B271BEC}"/>
              </a:ext>
            </a:extLst>
          </p:cNvPr>
          <p:cNvSpPr txBox="1"/>
          <p:nvPr/>
        </p:nvSpPr>
        <p:spPr>
          <a:xfrm>
            <a:off x="5877179" y="2112012"/>
            <a:ext cx="534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قراءة الحديث الشريف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D006F-A68D-47F1-A5D2-AFE0802B6356}"/>
              </a:ext>
            </a:extLst>
          </p:cNvPr>
          <p:cNvSpPr txBox="1"/>
          <p:nvPr/>
        </p:nvSpPr>
        <p:spPr>
          <a:xfrm>
            <a:off x="5609290" y="3695828"/>
            <a:ext cx="534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يفسر مفردات الحديث الشريف 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D9069-3A18-42C7-8644-2A25D58DE7A2}"/>
              </a:ext>
            </a:extLst>
          </p:cNvPr>
          <p:cNvSpPr txBox="1"/>
          <p:nvPr/>
        </p:nvSpPr>
        <p:spPr>
          <a:xfrm>
            <a:off x="4799383" y="5136887"/>
            <a:ext cx="417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يبين المعنى الإجمالي للحديث الشريف 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4E8392A-7C22-4CA8-A7E0-74A3FB61B9AE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1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5CEC2F98-D5EC-46DB-A9FB-9E2F021355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46D5F516-9FFD-46A0-A8A6-8820212CE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244CCDD-1171-4FB7-AFE1-2F87ED473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91C82A-4140-4590-965A-E4ADE13E3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927"/>
            <a:ext cx="8823960" cy="571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A151DD6B-9319-4260-A03E-CC136DEF38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090" y="0"/>
            <a:ext cx="1740634" cy="20356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A9E635-70FF-4C09-959A-9061CAC25F5F}"/>
              </a:ext>
            </a:extLst>
          </p:cNvPr>
          <p:cNvSpPr txBox="1"/>
          <p:nvPr/>
        </p:nvSpPr>
        <p:spPr>
          <a:xfrm>
            <a:off x="10217607" y="965598"/>
            <a:ext cx="144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>
                <a:solidFill>
                  <a:srgbClr val="0070C0"/>
                </a:solidFill>
                <a:cs typeface="Calibri" panose="020F0502020204030204" pitchFamily="34" charset="0"/>
              </a:rPr>
              <a:t>أقرأ الحديث</a:t>
            </a:r>
            <a:endParaRPr lang="en-US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9B8AF-7F93-4830-B2D6-42AB9047F622}"/>
              </a:ext>
            </a:extLst>
          </p:cNvPr>
          <p:cNvSpPr txBox="1"/>
          <p:nvPr/>
        </p:nvSpPr>
        <p:spPr>
          <a:xfrm>
            <a:off x="1379011" y="2035668"/>
            <a:ext cx="832104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800" b="0" i="0" u="none" strike="noStrike" baseline="0" dirty="0">
                <a:solidFill>
                  <a:srgbClr val="00641F"/>
                </a:solidFill>
                <a:latin typeface="Noor-Regular"/>
                <a:cs typeface="(AH) Manal Black" pitchFamily="2" charset="-78"/>
              </a:rPr>
              <a:t>حَديثٌ شَريفٌ</a:t>
            </a:r>
          </a:p>
          <a:p>
            <a:pPr algn="r"/>
            <a:r>
              <a:rPr lang="ar-AE" sz="4000" b="0" i="0" dirty="0">
                <a:solidFill>
                  <a:srgbClr val="333333"/>
                </a:solidFill>
                <a:effectLst/>
                <a:latin typeface="Droid Arabic Naskh"/>
              </a:rPr>
              <a:t>عَنْ أَبي الدَّرْداءِ، </a:t>
            </a:r>
            <a:r>
              <a:rPr lang="ar-AE" sz="4000" dirty="0">
                <a:solidFill>
                  <a:srgbClr val="333333"/>
                </a:solidFill>
                <a:latin typeface="arabesque"/>
              </a:rPr>
              <a:t>رضي الله عنه</a:t>
            </a:r>
            <a:r>
              <a:rPr lang="ar-AE" sz="4000" b="0" i="0" dirty="0">
                <a:solidFill>
                  <a:srgbClr val="333333"/>
                </a:solidFill>
                <a:effectLst/>
                <a:latin typeface="Droid Arabic Naskh"/>
              </a:rPr>
              <a:t>، قَال: سمِعْتُ رَسُول اللَّهِ ﷺ، يقولُ: </a:t>
            </a:r>
            <a:r>
              <a:rPr lang="ar-AE" sz="2800" b="0" i="0" dirty="0">
                <a:solidFill>
                  <a:srgbClr val="333333"/>
                </a:solidFill>
                <a:effectLst/>
                <a:latin typeface="Droid Arabic Naskh"/>
              </a:rPr>
              <a:t>((</a:t>
            </a:r>
            <a:r>
              <a:rPr lang="ar-AE" sz="4000" b="0" i="0" dirty="0">
                <a:solidFill>
                  <a:srgbClr val="2A8853"/>
                </a:solidFill>
                <a:effectLst/>
                <a:latin typeface="Droid Arabic Naskh"/>
              </a:rPr>
              <a:t>منْ </a:t>
            </a:r>
            <a:r>
              <a:rPr lang="ar-AE" sz="4000" b="0" i="0" dirty="0">
                <a:solidFill>
                  <a:srgbClr val="2A8853"/>
                </a:solidFill>
                <a:effectLst/>
                <a:highlight>
                  <a:srgbClr val="FFFF00"/>
                </a:highlight>
                <a:latin typeface="Droid Arabic Naskh"/>
              </a:rPr>
              <a:t>سَلَك</a:t>
            </a:r>
            <a:r>
              <a:rPr lang="ar-AE" sz="4000" b="0" i="0" dirty="0">
                <a:solidFill>
                  <a:srgbClr val="2A8853"/>
                </a:solidFill>
                <a:effectLst/>
                <a:latin typeface="Droid Arabic Naskh"/>
              </a:rPr>
              <a:t>َ طَريقًا </a:t>
            </a:r>
            <a:r>
              <a:rPr lang="ar-AE" sz="4000" b="0" i="0" dirty="0">
                <a:solidFill>
                  <a:srgbClr val="2A8853"/>
                </a:solidFill>
                <a:effectLst/>
                <a:highlight>
                  <a:srgbClr val="FFFF00"/>
                </a:highlight>
                <a:latin typeface="Droid Arabic Naskh"/>
              </a:rPr>
              <a:t>يلتمس</a:t>
            </a:r>
            <a:r>
              <a:rPr lang="ar-AE" sz="4000" b="0" i="0" dirty="0">
                <a:solidFill>
                  <a:srgbClr val="2A8853"/>
                </a:solidFill>
                <a:effectLst/>
                <a:latin typeface="Droid Arabic Naskh"/>
              </a:rPr>
              <a:t> فِيهِ علْمًا </a:t>
            </a:r>
            <a:r>
              <a:rPr lang="ar-AE" sz="4000" b="0" i="0" dirty="0">
                <a:solidFill>
                  <a:srgbClr val="2A8853"/>
                </a:solidFill>
                <a:effectLst/>
                <a:highlight>
                  <a:srgbClr val="FFFF00"/>
                </a:highlight>
                <a:latin typeface="Droid Arabic Naskh"/>
              </a:rPr>
              <a:t>سهَّل</a:t>
            </a:r>
            <a:r>
              <a:rPr lang="ar-AE" sz="4000" b="0" i="0" dirty="0">
                <a:solidFill>
                  <a:srgbClr val="2A8853"/>
                </a:solidFill>
                <a:effectLst/>
                <a:latin typeface="Droid Arabic Naskh"/>
              </a:rPr>
              <a:t> اللَّه لَه </a:t>
            </a:r>
            <a:r>
              <a:rPr lang="ar-AE" sz="4000" b="0" i="0" dirty="0">
                <a:solidFill>
                  <a:srgbClr val="2A8853"/>
                </a:solidFill>
                <a:effectLst/>
                <a:highlight>
                  <a:srgbClr val="FFFF00"/>
                </a:highlight>
                <a:latin typeface="Droid Arabic Naskh"/>
              </a:rPr>
              <a:t>طَريقًا إِلَى الجنةِ</a:t>
            </a:r>
            <a:r>
              <a:rPr lang="ar-AE" sz="2800" dirty="0">
                <a:solidFill>
                  <a:srgbClr val="2A8853"/>
                </a:solidFill>
                <a:latin typeface="Droid Arabic Naskh"/>
              </a:rPr>
              <a:t>))</a:t>
            </a:r>
            <a:endParaRPr lang="ar-AE" sz="2800" b="0" i="0" u="none" strike="noStrike" baseline="0" dirty="0">
              <a:solidFill>
                <a:srgbClr val="00641F"/>
              </a:solidFill>
              <a:latin typeface="Noor-Regular"/>
              <a:cs typeface="(AH) Manal Black" pitchFamily="2" charset="-78"/>
            </a:endParaRPr>
          </a:p>
          <a:p>
            <a:pPr algn="r"/>
            <a:r>
              <a:rPr lang="ar-AE" sz="3600" b="0" i="0" u="none" strike="noStrike" baseline="0" dirty="0">
                <a:solidFill>
                  <a:srgbClr val="310000"/>
                </a:solidFill>
                <a:latin typeface="KarimLTRegular"/>
              </a:rPr>
              <a:t> </a:t>
            </a:r>
            <a:endParaRPr lang="ar-AE" sz="2800" dirty="0">
              <a:solidFill>
                <a:srgbClr val="242424"/>
              </a:solidFill>
              <a:latin typeface="KarimLTRegular"/>
              <a:cs typeface="(AH) Manal Black" pitchFamily="2" charset="-78"/>
            </a:endParaRPr>
          </a:p>
          <a:p>
            <a:r>
              <a:rPr lang="ar-AE" sz="2000" b="0" i="0" u="none" strike="noStrike" baseline="0" dirty="0">
                <a:solidFill>
                  <a:srgbClr val="242424"/>
                </a:solidFill>
                <a:latin typeface="KarimLTRegular"/>
                <a:cs typeface="(AH) Manal Black" pitchFamily="2" charset="-78"/>
              </a:rPr>
              <a:t>رواه البخاري ومسلم                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17" name="Rectangle: Rounded Corners 40">
            <a:extLst>
              <a:ext uri="{FF2B5EF4-FFF2-40B4-BE49-F238E27FC236}">
                <a16:creationId xmlns:a16="http://schemas.microsoft.com/office/drawing/2014/main" id="{0D244A8C-0023-4D68-B8DE-BC4B2098FBEB}"/>
              </a:ext>
            </a:extLst>
          </p:cNvPr>
          <p:cNvSpPr/>
          <p:nvPr/>
        </p:nvSpPr>
        <p:spPr>
          <a:xfrm>
            <a:off x="4905142" y="399676"/>
            <a:ext cx="3851701" cy="574814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95276E"/>
            </a:solidFill>
            <a:prstDash val="solid"/>
          </a:ln>
          <a:effectLst/>
        </p:spPr>
        <p:txBody>
          <a:bodyPr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أقرأ الحديث الشريف قراءة صحيحة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3697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075C7-91A3-4586-9F30-B5312DCEB875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22833C65-7B0B-4ADD-913B-45ED5CFFA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A46061B4-4D5F-4BC2-9FB7-649A0DE88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DCBEFF6-F58D-4EF4-9B87-1BA9E391F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81F974B-4DD1-4D4E-929E-02E8BC307A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570" y="-39188"/>
            <a:ext cx="1740634" cy="2035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D8797A-34A1-4CA5-AF97-A322383C8DE3}"/>
              </a:ext>
            </a:extLst>
          </p:cNvPr>
          <p:cNvSpPr txBox="1"/>
          <p:nvPr/>
        </p:nvSpPr>
        <p:spPr>
          <a:xfrm>
            <a:off x="2667000" y="887482"/>
            <a:ext cx="14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(AH) Manal Black" pitchFamily="2" charset="-78"/>
              </a:rPr>
              <a:t>أهدافنا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(AH) Manal Black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A3F8E20-9870-4CBB-8327-365D865B4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50" y="1922041"/>
            <a:ext cx="5572468" cy="39369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1291B8-D53C-41E8-806F-75E116AEA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030" y="619241"/>
            <a:ext cx="7248772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4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075C7-91A3-4586-9F30-B5312DCEB875}"/>
              </a:ext>
            </a:extLst>
          </p:cNvPr>
          <p:cNvGrpSpPr/>
          <p:nvPr/>
        </p:nvGrpSpPr>
        <p:grpSpPr>
          <a:xfrm>
            <a:off x="-1" y="2777977"/>
            <a:ext cx="12190413" cy="4034152"/>
            <a:chOff x="-1" y="2777977"/>
            <a:chExt cx="12190413" cy="4034152"/>
          </a:xfrm>
        </p:grpSpPr>
        <p:pic>
          <p:nvPicPr>
            <p:cNvPr id="17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22833C65-7B0B-4ADD-913B-45ED5CFFA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 flipH="1">
              <a:off x="-1" y="2780801"/>
              <a:ext cx="6311927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خلفيات كرتون, خلفيات كرتون, أطفال الجنة, ملاهي PNG وملف PSD للتحميل مجانا |  Cartoon background, Banner design, Mood board">
              <a:extLst>
                <a:ext uri="{FF2B5EF4-FFF2-40B4-BE49-F238E27FC236}">
                  <a16:creationId xmlns:a16="http://schemas.microsoft.com/office/drawing/2014/main" id="{A46061B4-4D5F-4BC2-9FB7-649A0DE88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2" t="29750"/>
            <a:stretch/>
          </p:blipFill>
          <p:spPr bwMode="auto">
            <a:xfrm>
              <a:off x="6311926" y="2777977"/>
              <a:ext cx="5878486" cy="4031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DCBEFF6-F58D-4EF4-9B87-1BA9E391F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9ED"/>
              </a:clrFrom>
              <a:clrTo>
                <a:srgbClr val="FFF9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27" b="55842"/>
          <a:stretch/>
        </p:blipFill>
        <p:spPr>
          <a:xfrm>
            <a:off x="0" y="0"/>
            <a:ext cx="3291840" cy="2187055"/>
          </a:xfrm>
          <a:prstGeom prst="rect">
            <a:avLst/>
          </a:prstGeom>
        </p:spPr>
      </p:pic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188A3A7-2997-410C-A047-4A7545440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312" y="779202"/>
            <a:ext cx="8077900" cy="50052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9CC4D6F-4A14-4D4A-8F24-514E44EDF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782" y="1168113"/>
            <a:ext cx="1079086" cy="7498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7BA9371-F30C-46CA-BFE6-3A1CD929C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3345" y="2090124"/>
            <a:ext cx="1427960" cy="83405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0A7D2BA-F637-4E46-B236-D3286D1D7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536" y="1093527"/>
            <a:ext cx="1268078" cy="85961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7DDFC09-9249-4DFB-BFD4-6019FB2D7F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7619" y="2017741"/>
            <a:ext cx="1383912" cy="96325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0DDDDD0-5B82-461F-A784-1D356C187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5369" y="3598343"/>
            <a:ext cx="1231499" cy="75597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1644E09-ABD6-4832-A637-A24DFD345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9816" y="4544965"/>
            <a:ext cx="1700931" cy="75597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FD6A337-ADA7-4992-BCE7-F9BCD02B6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4215" y="3645588"/>
            <a:ext cx="1566808" cy="57917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0D4690B-1CC4-46F5-BFC5-026B4C8EE8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4215" y="4586993"/>
            <a:ext cx="146926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3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364</Words>
  <Application>Microsoft Office PowerPoint</Application>
  <PresentationFormat>شاشة عريضة</PresentationFormat>
  <Paragraphs>53</Paragraphs>
  <Slides>28</Slides>
  <Notes>2</Notes>
  <HiddenSlides>0</HiddenSlides>
  <MMClips>3</MMClips>
  <ScaleCrop>false</ScaleCrop>
  <HeadingPairs>
    <vt:vector size="4" baseType="variant">
      <vt:variant>
        <vt:lpstr>نسق</vt:lpstr>
      </vt:variant>
      <vt:variant>
        <vt:i4>3</vt:i4>
      </vt:variant>
      <vt:variant>
        <vt:lpstr>عناوين الشرائح</vt:lpstr>
      </vt:variant>
      <vt:variant>
        <vt:i4>28</vt:i4>
      </vt:variant>
    </vt:vector>
  </HeadingPairs>
  <TitlesOfParts>
    <vt:vector size="31" baseType="lpstr">
      <vt:lpstr>Office Theme</vt:lpstr>
      <vt:lpstr>21_BasicWhite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Khamis Salem Abdullah Al Badi</dc:creator>
  <cp:lastModifiedBy>Aysha Salem</cp:lastModifiedBy>
  <cp:revision>138</cp:revision>
  <dcterms:created xsi:type="dcterms:W3CDTF">2021-04-10T19:56:52Z</dcterms:created>
  <dcterms:modified xsi:type="dcterms:W3CDTF">2021-11-02T18:02:13Z</dcterms:modified>
</cp:coreProperties>
</file>