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67" r:id="rId11"/>
    <p:sldId id="260" r:id="rId12"/>
    <p:sldId id="301" r:id="rId13"/>
    <p:sldId id="264" r:id="rId14"/>
    <p:sldId id="261" r:id="rId15"/>
    <p:sldId id="265" r:id="rId16"/>
    <p:sldId id="281" r:id="rId17"/>
    <p:sldId id="282" r:id="rId18"/>
    <p:sldId id="283" r:id="rId19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879" autoAdjust="0"/>
    <p:restoredTop sz="94434" autoAdjust="0"/>
  </p:normalViewPr>
  <p:slideViewPr>
    <p:cSldViewPr>
      <p:cViewPr varScale="1">
        <p:scale>
          <a:sx n="68" d="100"/>
          <a:sy n="68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0B5216-809C-4F8C-8A21-691F550E5C54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C01F2D-356E-484D-AAC3-8CB8C17575B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630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g8883afdb4b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2" name="Google Shape;2182;g8883afdb4b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89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933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8136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20265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2" y="438151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9" y="5734054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730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35"/>
          <p:cNvGrpSpPr/>
          <p:nvPr/>
        </p:nvGrpSpPr>
        <p:grpSpPr>
          <a:xfrm>
            <a:off x="-119100" y="-22124"/>
            <a:ext cx="9382200" cy="7001171"/>
            <a:chOff x="-119100" y="-64178"/>
            <a:chExt cx="9382200" cy="5250878"/>
          </a:xfrm>
        </p:grpSpPr>
        <p:grpSp>
          <p:nvGrpSpPr>
            <p:cNvPr id="1962" name="Google Shape;1962;p35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63" name="Google Shape;1963;p35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4" name="Google Shape;1964;p35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5" name="Google Shape;1965;p35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6" name="Google Shape;1966;p35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7" name="Google Shape;1967;p35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8" name="Google Shape;1968;p35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9" name="Google Shape;1969;p35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0" name="Google Shape;1970;p35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1" name="Google Shape;1971;p35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2" name="Google Shape;1972;p35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3" name="Google Shape;1973;p35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4" name="Google Shape;1974;p35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5" name="Google Shape;1975;p35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6" name="Google Shape;1976;p35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77" name="Google Shape;1977;p35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78" name="Google Shape;1978;p35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9" name="Google Shape;1979;p35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0" name="Google Shape;1980;p35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1" name="Google Shape;1981;p35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2" name="Google Shape;1982;p35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3" name="Google Shape;1983;p35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4" name="Google Shape;1984;p35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5" name="Google Shape;1985;p35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6" name="Google Shape;1986;p35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7" name="Google Shape;1987;p35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8" name="Google Shape;1988;p35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9" name="Google Shape;1989;p35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0" name="Google Shape;1990;p35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1" name="Google Shape;1991;p35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2" name="Google Shape;1992;p35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3" name="Google Shape;1993;p35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4" name="Google Shape;1994;p35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5" name="Google Shape;1995;p35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6" name="Google Shape;1996;p35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97" name="Google Shape;1997;p35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35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82676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4809B-91B0-4F4F-97AC-D9F03F75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CCA21C-1F75-42E6-B37A-958B8C80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B0DA-82CC-4EC2-9544-36125B233EA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53EB94-6A5F-4B7C-8F21-1869104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EF416C-E575-4340-990A-0A782913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A015-B816-4EDA-A8D7-A1829D64F59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E6BF7C-3546-403D-91FC-F9AB1AECF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2088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798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1264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8578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299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3325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3012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346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7B51-73EE-416A-B849-C7B5E05DEF2D}" type="datetimeFigureOut">
              <a:rPr lang="ar-AE" smtClean="0"/>
              <a:t>27/03/1442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448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601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716" y="2319139"/>
            <a:ext cx="971984" cy="1802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0285" y="2676116"/>
            <a:ext cx="3303431" cy="1088540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  <a:p>
            <a:pPr algn="ctr"/>
            <a:r>
              <a:rPr lang="en-GB" sz="1500" dirty="0"/>
              <a:t>                    </a:t>
            </a:r>
            <a:r>
              <a:rPr lang="en-GB" dirty="0"/>
              <a:t>Good morning my dear students!</a:t>
            </a:r>
          </a:p>
          <a:p>
            <a:pPr algn="ctr"/>
            <a:r>
              <a:rPr lang="en-GB" dirty="0"/>
              <a:t>            How are you?</a:t>
            </a:r>
          </a:p>
          <a:p>
            <a:pPr algn="ctr"/>
            <a:endParaRPr lang="en-GB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1" y="2776976"/>
            <a:ext cx="1108786" cy="9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8458200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 smtClean="0">
                <a:solidFill>
                  <a:srgbClr val="FF0000"/>
                </a:solidFill>
              </a:rPr>
              <a:t>Lesson 9</a:t>
            </a:r>
          </a:p>
          <a:p>
            <a:pPr algn="l" rtl="0"/>
            <a:r>
              <a:rPr lang="en-US" sz="4800" dirty="0" smtClean="0">
                <a:solidFill>
                  <a:srgbClr val="FF0000"/>
                </a:solidFill>
              </a:rPr>
              <a:t>Learning Objectives</a:t>
            </a:r>
            <a:r>
              <a:rPr lang="en-US" sz="4800" dirty="0">
                <a:solidFill>
                  <a:srgbClr val="FF0000"/>
                </a:solidFill>
              </a:rPr>
              <a:t>: 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l" rtl="0"/>
            <a:r>
              <a:rPr lang="en-US" sz="4800" b="1" u="sng" dirty="0">
                <a:solidFill>
                  <a:srgbClr val="0070C0"/>
                </a:solidFill>
              </a:rPr>
              <a:t>Speaking</a:t>
            </a:r>
            <a:r>
              <a:rPr lang="en-US" sz="4800" dirty="0"/>
              <a:t>: To ask about and discuss plans using future forms. </a:t>
            </a:r>
            <a:endParaRPr lang="en-US" sz="4800" dirty="0" smtClean="0"/>
          </a:p>
          <a:p>
            <a:pPr algn="l" rtl="0"/>
            <a:r>
              <a:rPr lang="en-US" sz="4800" b="1" u="sng" dirty="0" smtClean="0">
                <a:solidFill>
                  <a:srgbClr val="0070C0"/>
                </a:solidFill>
              </a:rPr>
              <a:t>Writing</a:t>
            </a:r>
            <a:r>
              <a:rPr lang="en-US" sz="4800" dirty="0"/>
              <a:t>: To complete sentences and write statements about plans using future forms. </a:t>
            </a:r>
            <a:endParaRPr lang="en-US" sz="4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22053" r="52048" b="31477"/>
          <a:stretch/>
        </p:blipFill>
        <p:spPr bwMode="auto">
          <a:xfrm>
            <a:off x="457200" y="457200"/>
            <a:ext cx="5562600" cy="567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7" t="22053" r="21815" b="31477"/>
          <a:stretch/>
        </p:blipFill>
        <p:spPr bwMode="auto">
          <a:xfrm>
            <a:off x="5867400" y="1081314"/>
            <a:ext cx="2743200" cy="242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10329" y="2971800"/>
            <a:ext cx="10804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00729" y="4495800"/>
            <a:ext cx="10804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39129" y="4876800"/>
            <a:ext cx="19948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57929" y="5943600"/>
            <a:ext cx="10804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G_6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8011" y="4676633"/>
            <a:ext cx="2412411" cy="1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17556" r="42908" b="51104"/>
          <a:stretch/>
        </p:blipFill>
        <p:spPr bwMode="auto">
          <a:xfrm>
            <a:off x="457198" y="406020"/>
            <a:ext cx="822960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G_6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816" y="3146087"/>
            <a:ext cx="1956832" cy="14350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550" y="4402387"/>
            <a:ext cx="83956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00B050"/>
                </a:solidFill>
              </a:rPr>
              <a:t>2 </a:t>
            </a:r>
            <a:r>
              <a:rPr lang="en-US" sz="2800" b="1" dirty="0">
                <a:solidFill>
                  <a:srgbClr val="00B050"/>
                </a:solidFill>
              </a:rPr>
              <a:t>I’m going to watch a falconry demonstration next week. 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000" b="1" u="sng" dirty="0" smtClean="0">
                <a:solidFill>
                  <a:srgbClr val="00B050"/>
                </a:solidFill>
              </a:rPr>
              <a:t>(</a:t>
            </a:r>
            <a:r>
              <a:rPr lang="en-US" sz="2000" b="1" u="sng" dirty="0">
                <a:solidFill>
                  <a:srgbClr val="00B050"/>
                </a:solidFill>
              </a:rPr>
              <a:t>going to – plan) </a:t>
            </a:r>
            <a:endParaRPr lang="en-US" sz="2000" b="1" u="sng" dirty="0" smtClean="0">
              <a:solidFill>
                <a:srgbClr val="00B05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0070C0"/>
                </a:solidFill>
              </a:rPr>
              <a:t>3 </a:t>
            </a:r>
            <a:r>
              <a:rPr lang="en-US" sz="2800" b="1" dirty="0">
                <a:solidFill>
                  <a:srgbClr val="0070C0"/>
                </a:solidFill>
              </a:rPr>
              <a:t>My bus leaves at 10 o’clock tomorrow morning</a:t>
            </a:r>
            <a:r>
              <a:rPr lang="en-US" sz="2800" b="1" dirty="0" smtClean="0">
                <a:solidFill>
                  <a:srgbClr val="0070C0"/>
                </a:solidFill>
              </a:rPr>
              <a:t>. </a:t>
            </a:r>
          </a:p>
          <a:p>
            <a:pPr algn="l" rtl="0"/>
            <a:r>
              <a:rPr lang="en-US" sz="2000" b="1" u="sng" dirty="0" smtClean="0">
                <a:solidFill>
                  <a:srgbClr val="0070C0"/>
                </a:solidFill>
              </a:rPr>
              <a:t>(</a:t>
            </a:r>
            <a:r>
              <a:rPr lang="en-US" sz="2000" b="1" u="sng" dirty="0">
                <a:solidFill>
                  <a:srgbClr val="0070C0"/>
                </a:solidFill>
              </a:rPr>
              <a:t>present simple) </a:t>
            </a:r>
            <a:endParaRPr lang="en-US" sz="2000" b="1" u="sng" dirty="0" smtClean="0">
              <a:solidFill>
                <a:srgbClr val="0070C0"/>
              </a:solidFill>
            </a:endParaRPr>
          </a:p>
          <a:p>
            <a:pPr algn="l" rtl="0"/>
            <a:r>
              <a:rPr lang="en-US" sz="2800" b="1" dirty="0" smtClean="0">
                <a:solidFill>
                  <a:srgbClr val="FF0000"/>
                </a:solidFill>
              </a:rPr>
              <a:t>4 </a:t>
            </a:r>
            <a:r>
              <a:rPr lang="en-US" sz="2800" b="1" dirty="0">
                <a:solidFill>
                  <a:srgbClr val="FF0000"/>
                </a:solidFill>
              </a:rPr>
              <a:t>I think I’ll try kayaking on Tuesday.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</a:rPr>
              <a:t>(</a:t>
            </a:r>
            <a:r>
              <a:rPr lang="en-US" sz="2000" b="1" u="sng" dirty="0">
                <a:solidFill>
                  <a:srgbClr val="FF0000"/>
                </a:solidFill>
              </a:rPr>
              <a:t>will – prediction) </a:t>
            </a:r>
            <a:endParaRPr lang="en-US" sz="2000" b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48896" r="47650" b="36768"/>
          <a:stretch/>
        </p:blipFill>
        <p:spPr bwMode="auto">
          <a:xfrm>
            <a:off x="464024" y="672312"/>
            <a:ext cx="7917976" cy="209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G_62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9194" y="5187944"/>
            <a:ext cx="2373806" cy="13055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3012" y="2798058"/>
            <a:ext cx="7620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</a:rPr>
              <a:t>5 </a:t>
            </a:r>
            <a:r>
              <a:rPr lang="en-US" sz="3600" b="1" dirty="0">
                <a:solidFill>
                  <a:srgbClr val="7030A0"/>
                </a:solidFill>
              </a:rPr>
              <a:t>I’m seeing old friends tomorrow afternoon</a:t>
            </a:r>
            <a:r>
              <a:rPr lang="en-US" sz="3600" b="1" dirty="0" smtClean="0">
                <a:solidFill>
                  <a:srgbClr val="7030A0"/>
                </a:solidFill>
              </a:rPr>
              <a:t>. </a:t>
            </a:r>
            <a:r>
              <a:rPr lang="en-US" sz="2800" b="1" u="sng" dirty="0" smtClean="0">
                <a:solidFill>
                  <a:srgbClr val="7030A0"/>
                </a:solidFill>
              </a:rPr>
              <a:t>(</a:t>
            </a:r>
            <a:r>
              <a:rPr lang="en-US" sz="2800" b="1" u="sng" dirty="0">
                <a:solidFill>
                  <a:srgbClr val="7030A0"/>
                </a:solidFill>
              </a:rPr>
              <a:t>present continuous) </a:t>
            </a:r>
            <a:endParaRPr lang="en-US" sz="2800" b="1" u="sng" dirty="0" smtClean="0">
              <a:solidFill>
                <a:srgbClr val="7030A0"/>
              </a:solidFill>
            </a:endParaRPr>
          </a:p>
          <a:p>
            <a:pPr algn="l" rtl="0"/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rtl="0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going to start raining soon.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going to – prediction)</a:t>
            </a:r>
            <a:endParaRPr lang="ar-AE" sz="2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t="15939" r="21404" b="12577"/>
          <a:stretch/>
        </p:blipFill>
        <p:spPr bwMode="auto">
          <a:xfrm>
            <a:off x="457200" y="457199"/>
            <a:ext cx="8153400" cy="581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G_6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009717"/>
            <a:ext cx="182880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381000"/>
            <a:ext cx="83820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33667" r="29257" b="19653"/>
          <a:stretch/>
        </p:blipFill>
        <p:spPr bwMode="auto">
          <a:xfrm>
            <a:off x="484809" y="457200"/>
            <a:ext cx="8174381" cy="475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G_6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588" y="4694251"/>
            <a:ext cx="2412411" cy="17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" name="Rectangle 4"/>
          <p:cNvSpPr/>
          <p:nvPr/>
        </p:nvSpPr>
        <p:spPr>
          <a:xfrm>
            <a:off x="355569" y="616451"/>
            <a:ext cx="7335097" cy="927726"/>
          </a:xfrm>
          <a:prstGeom prst="rect">
            <a:avLst/>
          </a:prstGeom>
          <a:noFill/>
        </p:spPr>
        <p:txBody>
          <a:bodyPr wrap="square" lIns="65314" tIns="32657" rIns="65314" bIns="32657">
            <a:spAutoFit/>
          </a:bodyPr>
          <a:lstStyle/>
          <a:p>
            <a:pPr algn="ctr" defTabSz="326578"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How do you feel about the lesson today?</a:t>
            </a:r>
          </a:p>
          <a:p>
            <a:pPr algn="ctr" defTabSz="326578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Did you learn something new?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34" y="2074467"/>
            <a:ext cx="1003599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07239" y="2074466"/>
            <a:ext cx="1221640" cy="1068936"/>
            <a:chOff x="1867131" y="3000175"/>
            <a:chExt cx="1545465" cy="16232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131" y="3000175"/>
              <a:ext cx="1545465" cy="149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1FD3C15-1AD2-4D1F-88CE-05086D1C7CA6}"/>
                </a:ext>
              </a:extLst>
            </p:cNvPr>
            <p:cNvSpPr/>
            <p:nvPr/>
          </p:nvSpPr>
          <p:spPr>
            <a:xfrm>
              <a:off x="2508447" y="4211706"/>
              <a:ext cx="653143" cy="4117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00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9453" y="2368145"/>
            <a:ext cx="6050973" cy="2629590"/>
            <a:chOff x="281109" y="2582383"/>
            <a:chExt cx="5827787" cy="2459766"/>
          </a:xfrm>
        </p:grpSpPr>
        <p:sp>
          <p:nvSpPr>
            <p:cNvPr id="11" name="Content Placeholder 2">
              <a:extLst>
                <a:ext uri="{FF2B5EF4-FFF2-40B4-BE49-F238E27FC236}">
                  <a16:creationId xmlns="" xmlns:a16="http://schemas.microsoft.com/office/drawing/2014/main" id="{D7AD8A95-C9DB-4E69-9DEC-20E0E4D00E91}"/>
                </a:ext>
              </a:extLst>
            </p:cNvPr>
            <p:cNvSpPr txBox="1">
              <a:spLocks/>
            </p:cNvSpPr>
            <p:nvPr/>
          </p:nvSpPr>
          <p:spPr>
            <a:xfrm>
              <a:off x="1105490" y="2582383"/>
              <a:ext cx="3578949" cy="6957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>
              <a:normAutofit fontScale="70000" lnSpcReduction="20000"/>
            </a:bodyPr>
            <a:lstStyle>
              <a:lvl1pPr marL="274320" indent="-2286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SzPct val="8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13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need more help</a:t>
              </a:r>
              <a:r>
                <a:rPr lang="en-US" sz="4500" b="1" dirty="0">
                  <a:solidFill>
                    <a:prstClr val="black"/>
                  </a:solidFill>
                  <a:latin typeface="Calibri" panose="020F0502020204030204"/>
                </a:rPr>
                <a:t>! (Hard!)</a:t>
              </a:r>
            </a:p>
            <a:p>
              <a:pPr marL="0" indent="0" defTabSz="685800">
                <a:spcBef>
                  <a:spcPts val="1350"/>
                </a:spcBef>
                <a:buNone/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="" xmlns:a16="http://schemas.microsoft.com/office/drawing/2014/main" id="{4E81D35E-FFBC-4F1C-9FB7-DA2B3425E989}"/>
                </a:ext>
              </a:extLst>
            </p:cNvPr>
            <p:cNvSpPr txBox="1">
              <a:spLocks/>
            </p:cNvSpPr>
            <p:nvPr/>
          </p:nvSpPr>
          <p:spPr>
            <a:xfrm>
              <a:off x="993051" y="3422067"/>
              <a:ext cx="5115845" cy="69574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am getting</a:t>
              </a: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there</a:t>
              </a: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. (It was ok!)  </a:t>
              </a:r>
              <a:endParaRPr lang="en-US" sz="2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="" xmlns:a16="http://schemas.microsoft.com/office/drawing/2014/main" id="{77169528-7AF8-420D-B068-255EE7AFD5A1}"/>
                </a:ext>
              </a:extLst>
            </p:cNvPr>
            <p:cNvSpPr txBox="1">
              <a:spLocks/>
            </p:cNvSpPr>
            <p:nvPr/>
          </p:nvSpPr>
          <p:spPr>
            <a:xfrm>
              <a:off x="993051" y="4346407"/>
              <a:ext cx="3578949" cy="69574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can do it! (Easy!)</a:t>
              </a:r>
            </a:p>
            <a:p>
              <a:pPr marL="0" indent="0" defTabSz="685800">
                <a:spcBef>
                  <a:spcPts val="750"/>
                </a:spcBef>
                <a:buNone/>
                <a:defRPr/>
              </a:pPr>
              <a:endParaRPr lang="en-US" sz="2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="" xmlns:a16="http://schemas.microsoft.com/office/drawing/2014/main" id="{F8304A53-D582-444E-BE62-8084298FBD3A}"/>
                </a:ext>
              </a:extLst>
            </p:cNvPr>
            <p:cNvSpPr txBox="1">
              <a:spLocks/>
            </p:cNvSpPr>
            <p:nvPr/>
          </p:nvSpPr>
          <p:spPr>
            <a:xfrm>
              <a:off x="333661" y="2618668"/>
              <a:ext cx="658578" cy="65945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  <a:p>
              <a:pPr marL="0" indent="0" defTabSz="685800">
                <a:spcBef>
                  <a:spcPts val="750"/>
                </a:spcBef>
                <a:buNone/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="" xmlns:a16="http://schemas.microsoft.com/office/drawing/2014/main" id="{9A499F2B-0BEF-4D64-8F2E-96EC4351AA6D}"/>
                </a:ext>
              </a:extLst>
            </p:cNvPr>
            <p:cNvSpPr txBox="1">
              <a:spLocks/>
            </p:cNvSpPr>
            <p:nvPr/>
          </p:nvSpPr>
          <p:spPr>
            <a:xfrm>
              <a:off x="281110" y="3422067"/>
              <a:ext cx="658578" cy="69574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="" xmlns:a16="http://schemas.microsoft.com/office/drawing/2014/main" id="{4889F554-B1BE-4A87-9289-52C3B4C760D3}"/>
                </a:ext>
              </a:extLst>
            </p:cNvPr>
            <p:cNvSpPr txBox="1">
              <a:spLocks/>
            </p:cNvSpPr>
            <p:nvPr/>
          </p:nvSpPr>
          <p:spPr>
            <a:xfrm>
              <a:off x="281109" y="4346407"/>
              <a:ext cx="650480" cy="69574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5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7" name="TextBox 16"/>
          <p:cNvSpPr txBox="1"/>
          <p:nvPr/>
        </p:nvSpPr>
        <p:spPr>
          <a:xfrm>
            <a:off x="4706118" y="1197799"/>
            <a:ext cx="3877997" cy="2355977"/>
          </a:xfrm>
          <a:prstGeom prst="rect">
            <a:avLst/>
          </a:prstGeom>
          <a:ln>
            <a:noFill/>
          </a:ln>
        </p:spPr>
        <p:txBody>
          <a:bodyPr vert="horz" lIns="51435" tIns="25718" rIns="51435" bIns="25718" rtlCol="0" anchor="ctr">
            <a:noAutofit/>
          </a:bodyPr>
          <a:lstStyle/>
          <a:p>
            <a:pPr indent="-128587" defTabSz="257173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endParaRPr lang="en-US" sz="3000" dirty="0">
              <a:solidFill>
                <a:srgbClr val="FFFF00"/>
              </a:solidFill>
              <a:latin typeface="LittleBird" panose="02000603000000000000" pitchFamily="2" charset="0"/>
              <a:ea typeface="LittleBird" panose="02000603000000000000" pitchFamily="2" charset="0"/>
            </a:endParaRPr>
          </a:p>
          <a:p>
            <a:pPr defTabSz="257173">
              <a:lnSpc>
                <a:spcPct val="90000"/>
              </a:lnSpc>
              <a:spcAft>
                <a:spcPts val="338"/>
              </a:spcAft>
              <a:defRPr/>
            </a:pPr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Wash your hands every hour using water with soap for 20 seconds. </a:t>
            </a:r>
          </a:p>
        </p:txBody>
      </p:sp>
      <p:pic>
        <p:nvPicPr>
          <p:cNvPr id="18" name="Picture 17" descr="A close up of a bottle&#10;&#10;Description automatically generated">
            <a:extLst>
              <a:ext uri="{FF2B5EF4-FFF2-40B4-BE49-F238E27FC236}">
                <a16:creationId xmlns="" xmlns:a16="http://schemas.microsoft.com/office/drawing/2014/main" id="{526039C0-4AE5-48DE-8216-49193E29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765025"/>
            <a:ext cx="2220911" cy="2220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EA96A8-DAF7-4B19-B503-21C11EDB2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0793" r="4968" b="17883"/>
          <a:stretch/>
        </p:blipFill>
        <p:spPr>
          <a:xfrm>
            <a:off x="6303244" y="3990768"/>
            <a:ext cx="2220911" cy="1830479"/>
          </a:xfrm>
          <a:prstGeom prst="rect">
            <a:avLst/>
          </a:prstGeom>
        </p:spPr>
      </p:pic>
      <p:sp>
        <p:nvSpPr>
          <p:cNvPr id="20" name="Pentagon 19"/>
          <p:cNvSpPr/>
          <p:nvPr/>
        </p:nvSpPr>
        <p:spPr>
          <a:xfrm>
            <a:off x="533400" y="503385"/>
            <a:ext cx="5129662" cy="85516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rmAutofit/>
          </a:bodyPr>
          <a:lstStyle/>
          <a:p>
            <a:pPr algn="ctr" defTabSz="514343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3038" b="1" dirty="0">
                <a:solidFill>
                  <a:srgbClr val="000000"/>
                </a:solidFill>
                <a:latin typeface="Calibri Light" panose="020F0302020204030204"/>
              </a:rPr>
              <a:t>Golden message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71B5470-2608-4848-9B25-6AC9D121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712" y="3990768"/>
            <a:ext cx="4157663" cy="21074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123677C-3911-4448-9081-2199B087663A}"/>
              </a:ext>
            </a:extLst>
          </p:cNvPr>
          <p:cNvSpPr/>
          <p:nvPr/>
        </p:nvSpPr>
        <p:spPr>
          <a:xfrm>
            <a:off x="296260" y="3123591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57173">
              <a:lnSpc>
                <a:spcPct val="90000"/>
              </a:lnSpc>
              <a:spcAft>
                <a:spcPts val="338"/>
              </a:spcAft>
              <a:defRPr/>
            </a:pPr>
            <a:r>
              <a:rPr lang="en-US" sz="3600" dirty="0">
                <a:solidFill>
                  <a:srgbClr val="7030A0"/>
                </a:solidFill>
                <a:highlight>
                  <a:srgbClr val="00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Wear your mask</a:t>
            </a:r>
            <a:r>
              <a:rPr lang="en-US" sz="3600" dirty="0">
                <a:solidFill>
                  <a:schemeClr val="accent1"/>
                </a:solidFill>
                <a:highlight>
                  <a:srgbClr val="00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84" y="1828656"/>
            <a:ext cx="4591050" cy="411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xmlns="" id="{C75C1064-156D-4301-A6A3-2F4AB3609EA8}"/>
              </a:ext>
            </a:extLst>
          </p:cNvPr>
          <p:cNvSpPr/>
          <p:nvPr/>
        </p:nvSpPr>
        <p:spPr>
          <a:xfrm>
            <a:off x="685800" y="381000"/>
            <a:ext cx="1683544" cy="15335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50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xmlns="" id="{DBF89E84-6A79-4307-81A0-3724205CB2C9}"/>
              </a:ext>
            </a:extLst>
          </p:cNvPr>
          <p:cNvSpPr/>
          <p:nvPr/>
        </p:nvSpPr>
        <p:spPr>
          <a:xfrm>
            <a:off x="5459382" y="2231547"/>
            <a:ext cx="1683544" cy="15335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D7F3F8D-2001-4966-9198-64A8633F3A6E}"/>
              </a:ext>
            </a:extLst>
          </p:cNvPr>
          <p:cNvSpPr txBox="1">
            <a:spLocks/>
          </p:cNvSpPr>
          <p:nvPr/>
        </p:nvSpPr>
        <p:spPr>
          <a:xfrm>
            <a:off x="5277832" y="4753276"/>
            <a:ext cx="2046647" cy="10038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286" dirty="0">
                <a:solidFill>
                  <a:schemeClr val="tx1"/>
                </a:solidFill>
                <a:latin typeface="Century Gothic" panose="020B0502020202020204" pitchFamily="34" charset="0"/>
              </a:rPr>
              <a:t>Our  session  has  ended.</a:t>
            </a:r>
          </a:p>
          <a:p>
            <a:r>
              <a:rPr lang="en-US" sz="6286" dirty="0">
                <a:solidFill>
                  <a:schemeClr val="tx1"/>
                </a:solidFill>
                <a:latin typeface="Century Gothic" panose="020B0502020202020204" pitchFamily="34" charset="0"/>
              </a:rPr>
              <a:t>Bye – bye ! 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2361CBD-03C9-4E54-B210-4C9AC744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22" t="6794" r="8567" b="15152"/>
          <a:stretch/>
        </p:blipFill>
        <p:spPr>
          <a:xfrm>
            <a:off x="7023862" y="3310134"/>
            <a:ext cx="1693312" cy="31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4691" y="2159148"/>
            <a:ext cx="2215166" cy="167774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bg1"/>
                </a:solidFill>
              </a:rPr>
              <a:t>Please keep quiet while your teacher is taking the attendance.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1987372"/>
            <a:ext cx="3198342" cy="297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352800"/>
            <a:ext cx="1622450" cy="30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AE national anth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80" y="685800"/>
            <a:ext cx="883805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ULES">
            <a:hlinkClick r:id="" action="ppaction://media"/>
            <a:extLst>
              <a:ext uri="{FF2B5EF4-FFF2-40B4-BE49-F238E27FC236}">
                <a16:creationId xmlns="" xmlns:a16="http://schemas.microsoft.com/office/drawing/2014/main" id="{55EDCBA2-7ABC-4AAF-8A16-07A7CC79D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91" y="927922"/>
            <a:ext cx="8540060" cy="47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2"/>
          <p:cNvGrpSpPr>
            <a:grpSpLocks/>
          </p:cNvGrpSpPr>
          <p:nvPr/>
        </p:nvGrpSpPr>
        <p:grpSpPr bwMode="auto">
          <a:xfrm>
            <a:off x="319088" y="3327798"/>
            <a:ext cx="8505825" cy="2391965"/>
            <a:chOff x="1384300" y="1289050"/>
            <a:chExt cx="9632950" cy="4476750"/>
          </a:xfrm>
        </p:grpSpPr>
        <p:pic>
          <p:nvPicPr>
            <p:cNvPr id="6183" name="image 3000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00" y="1441450"/>
              <a:ext cx="94678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image 3000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1289050"/>
              <a:ext cx="94678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A_库_椭圆 3">
            <a:extLst>
              <a:ext uri="{FF2B5EF4-FFF2-40B4-BE49-F238E27FC236}">
                <a16:creationId xmlns:a16="http://schemas.microsoft.com/office/drawing/2014/main" xmlns="" id="{A415E7D5-9C8C-4000-B8DA-22FB541BD2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9404" y="2256235"/>
            <a:ext cx="1485900" cy="14859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PA_库_椭圆 5">
            <a:extLst>
              <a:ext uri="{FF2B5EF4-FFF2-40B4-BE49-F238E27FC236}">
                <a16:creationId xmlns:a16="http://schemas.microsoft.com/office/drawing/2014/main" xmlns="" id="{5FCE18E8-6C92-4D4E-B3AE-1AF54A211F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0841" y="2256235"/>
            <a:ext cx="1485900" cy="14859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PA_库_椭圆 6">
            <a:extLst>
              <a:ext uri="{FF2B5EF4-FFF2-40B4-BE49-F238E27FC236}">
                <a16:creationId xmlns:a16="http://schemas.microsoft.com/office/drawing/2014/main" xmlns="" id="{2B8B5257-B55F-4754-9FDB-66FFDE4B47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61560" y="2256235"/>
            <a:ext cx="1485900" cy="148590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PA_库_椭圆 10">
            <a:extLst>
              <a:ext uri="{FF2B5EF4-FFF2-40B4-BE49-F238E27FC236}">
                <a16:creationId xmlns:a16="http://schemas.microsoft.com/office/drawing/2014/main" xmlns="" id="{73FB58BF-6233-49F8-99FD-2BDF691092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84898" y="2359819"/>
            <a:ext cx="1277540" cy="12775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PA_库_椭圆 4">
            <a:extLst>
              <a:ext uri="{FF2B5EF4-FFF2-40B4-BE49-F238E27FC236}">
                <a16:creationId xmlns:a16="http://schemas.microsoft.com/office/drawing/2014/main" xmlns="" id="{9A07AE5B-C4AA-4207-958B-4D3E83E2BF8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880122" y="2256235"/>
            <a:ext cx="1485900" cy="148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594623" y="3926681"/>
            <a:ext cx="18264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Mute your microphone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843713" y="2311003"/>
            <a:ext cx="1345406" cy="1375172"/>
            <a:chOff x="1569776" y="3693126"/>
            <a:chExt cx="1794337" cy="1833925"/>
          </a:xfrm>
        </p:grpSpPr>
        <p:sp>
          <p:nvSpPr>
            <p:cNvPr id="24" name="Oval 23"/>
            <p:cNvSpPr/>
            <p:nvPr/>
          </p:nvSpPr>
          <p:spPr>
            <a:xfrm>
              <a:off x="1569776" y="3693126"/>
              <a:ext cx="1773695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80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614" y="3945155"/>
              <a:ext cx="1729499" cy="126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955132" y="2309813"/>
            <a:ext cx="1331119" cy="1375172"/>
            <a:chOff x="1688304" y="533376"/>
            <a:chExt cx="1773757" cy="1833925"/>
          </a:xfrm>
        </p:grpSpPr>
        <p:sp>
          <p:nvSpPr>
            <p:cNvPr id="27" name="Oval 26"/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046863" y="105894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370518" y="1373330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686241" y="83347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06766" y="4003778"/>
            <a:ext cx="2137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Respect your friends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901804" y="2316957"/>
            <a:ext cx="1331119" cy="1375172"/>
            <a:chOff x="5511113" y="3169701"/>
            <a:chExt cx="1773757" cy="1833925"/>
          </a:xfrm>
        </p:grpSpPr>
        <p:sp>
          <p:nvSpPr>
            <p:cNvPr id="34" name="Oval 33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171" name="Group 34"/>
            <p:cNvGrpSpPr>
              <a:grpSpLocks/>
            </p:cNvGrpSpPr>
            <p:nvPr/>
          </p:nvGrpSpPr>
          <p:grpSpPr bwMode="auto"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837942" y="3534898"/>
                <a:ext cx="1183562" cy="1135287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rtl="0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173" name="Picture 36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103" y="3332628"/>
                <a:ext cx="1576158" cy="1539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1023937" y="2320528"/>
            <a:ext cx="1329929" cy="1376363"/>
            <a:chOff x="5537479" y="3580370"/>
            <a:chExt cx="1773757" cy="1833925"/>
          </a:xfrm>
        </p:grpSpPr>
        <p:sp>
          <p:nvSpPr>
            <p:cNvPr id="39" name="Oval 38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68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318" y="3888252"/>
              <a:ext cx="1440078" cy="14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668" y="3802287"/>
              <a:ext cx="495378" cy="49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53678" y="3852863"/>
            <a:ext cx="16037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Be ready on time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49142" y="3861197"/>
            <a:ext cx="1982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 dirty="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Sit in a good position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857250"/>
            <a:ext cx="9144000" cy="10767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 sz="1350"/>
          </a:p>
        </p:txBody>
      </p:sp>
      <p:pic>
        <p:nvPicPr>
          <p:cNvPr id="41" name="Picture 2" descr="Sit In Chair - Sitting On Chair Clipart , Free Transparent Clipart -  ClipartK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26" y="2399548"/>
            <a:ext cx="1116568" cy="1240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" name="TextBox 41"/>
          <p:cNvSpPr txBox="1">
            <a:spLocks noChangeArrowheads="1"/>
          </p:cNvSpPr>
          <p:nvPr/>
        </p:nvSpPr>
        <p:spPr bwMode="auto">
          <a:xfrm>
            <a:off x="3251597" y="1215628"/>
            <a:ext cx="238398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Class Rules</a:t>
            </a:r>
          </a:p>
        </p:txBody>
      </p:sp>
    </p:spTree>
    <p:extLst>
      <p:ext uri="{BB962C8B-B14F-4D97-AF65-F5344CB8AC3E}">
        <p14:creationId xmlns:p14="http://schemas.microsoft.com/office/powerpoint/2010/main" val="38486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32" grpId="0"/>
      <p:bldP spid="21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B4FE64-D098-4FFA-8AAD-57481D36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39811" r="9569" b="33561"/>
          <a:stretch/>
        </p:blipFill>
        <p:spPr>
          <a:xfrm>
            <a:off x="7231831" y="4797891"/>
            <a:ext cx="1833791" cy="7939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2F9F01-1FC2-4093-ACDC-0331126DB1F7}"/>
              </a:ext>
            </a:extLst>
          </p:cNvPr>
          <p:cNvSpPr txBox="1"/>
          <p:nvPr/>
        </p:nvSpPr>
        <p:spPr>
          <a:xfrm>
            <a:off x="4291652" y="5591818"/>
            <a:ext cx="4773969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rtl="0">
              <a:defRPr/>
            </a:pPr>
            <a:r>
              <a:rPr lang="en-US" sz="2100" dirty="0">
                <a:solidFill>
                  <a:srgbClr val="FF0000"/>
                </a:solidFill>
                <a:latin typeface="Berlin Sans FB" panose="020E0602020502020306" pitchFamily="34" charset="0"/>
              </a:rPr>
              <a:t>Stay at home </a:t>
            </a:r>
            <a:r>
              <a:rPr lang="en-US" dirty="0">
                <a:solidFill>
                  <a:prstClr val="black"/>
                </a:solidFill>
                <a:latin typeface="Berlin Sans FB" panose="020E0602020502020306" pitchFamily="34" charset="0"/>
              </a:rPr>
              <a:t>For UAE and for your health.</a:t>
            </a:r>
            <a:endParaRPr lang="en-US" sz="2100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Pentagon 3">
            <a:extLst>
              <a:ext uri="{FF2B5EF4-FFF2-40B4-BE49-F238E27FC236}">
                <a16:creationId xmlns:a16="http://schemas.microsoft.com/office/drawing/2014/main" xmlns="" id="{884DE6ED-70C5-4694-8650-B57B3D4EF93F}"/>
              </a:ext>
            </a:extLst>
          </p:cNvPr>
          <p:cNvSpPr/>
          <p:nvPr/>
        </p:nvSpPr>
        <p:spPr>
          <a:xfrm>
            <a:off x="193783" y="1312794"/>
            <a:ext cx="1859847" cy="470263"/>
          </a:xfrm>
          <a:prstGeom prst="homePlate">
            <a:avLst>
              <a:gd name="adj" fmla="val 0"/>
            </a:avLst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Golden message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43088F9-CD73-4175-B493-E541335B0CE3}"/>
              </a:ext>
            </a:extLst>
          </p:cNvPr>
          <p:cNvSpPr/>
          <p:nvPr/>
        </p:nvSpPr>
        <p:spPr>
          <a:xfrm>
            <a:off x="3099248" y="1087984"/>
            <a:ext cx="31467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0">
              <a:defRPr/>
            </a:pPr>
            <a:r>
              <a:rPr lang="en-US" sz="2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Read the message</a:t>
            </a:r>
            <a:endParaRPr lang="en-US" sz="825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F11ECF-DEE7-4B01-90C9-E3378D61FACD}"/>
              </a:ext>
            </a:extLst>
          </p:cNvPr>
          <p:cNvSpPr/>
          <p:nvPr/>
        </p:nvSpPr>
        <p:spPr>
          <a:xfrm>
            <a:off x="2657001" y="1513833"/>
            <a:ext cx="2015635" cy="19420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1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Stay at home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8AB547-9E73-497D-B064-648F2E714B44}"/>
              </a:ext>
            </a:extLst>
          </p:cNvPr>
          <p:cNvSpPr/>
          <p:nvPr/>
        </p:nvSpPr>
        <p:spPr>
          <a:xfrm>
            <a:off x="4672635" y="1497435"/>
            <a:ext cx="2006002" cy="1963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2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Wash your hands for 20 second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482893-130B-4CDA-8289-3082BBBB59B5}"/>
              </a:ext>
            </a:extLst>
          </p:cNvPr>
          <p:cNvSpPr/>
          <p:nvPr/>
        </p:nvSpPr>
        <p:spPr>
          <a:xfrm>
            <a:off x="2657001" y="3472288"/>
            <a:ext cx="2015635" cy="1803578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3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Wear a mask when you go 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CA32FA-9DFE-47E8-9891-D05639283410}"/>
              </a:ext>
            </a:extLst>
          </p:cNvPr>
          <p:cNvSpPr/>
          <p:nvPr/>
        </p:nvSpPr>
        <p:spPr>
          <a:xfrm>
            <a:off x="4672635" y="3455891"/>
            <a:ext cx="2032380" cy="180294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4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Keep distance with others.</a:t>
            </a:r>
          </a:p>
        </p:txBody>
      </p:sp>
      <p:pic>
        <p:nvPicPr>
          <p:cNvPr id="10242" name="Picture 2" descr="Corona Virus, NCOV, MERS-CoV Middle East Respiratory Syndrome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9980" r="8766" b="9139"/>
          <a:stretch/>
        </p:blipFill>
        <p:spPr bwMode="auto">
          <a:xfrm>
            <a:off x="4060689" y="2901997"/>
            <a:ext cx="1171136" cy="11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88" y="2003971"/>
            <a:ext cx="1274337" cy="1274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15" y="1726849"/>
            <a:ext cx="1704725" cy="1396055"/>
          </a:xfrm>
          <a:prstGeom prst="rect">
            <a:avLst/>
          </a:prstGeom>
        </p:spPr>
      </p:pic>
      <p:pic>
        <p:nvPicPr>
          <p:cNvPr id="10250" name="Picture 10" descr="https://static.vecteezy.com/system/resources/previews/000/593/975/non_2x/vector-students-in-bangkok-who-have-to-wear-dust-masks-to-prevent-dust-pm2-5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11615" r="16947" b="4592"/>
          <a:stretch/>
        </p:blipFill>
        <p:spPr bwMode="auto">
          <a:xfrm>
            <a:off x="746684" y="3753694"/>
            <a:ext cx="1840815" cy="15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media.istockphoto.com/vectors/social-distancing-people-keeping-distance-for-infection-risk-and-vector-id1213399298?k=6&amp;m=1213399298&amp;s=612x612&amp;w=0&amp;h=0K5DVIb-Q4yqTjQC4xW-bte6Pex1J7jQxI2IYZb8eec=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4C4C4"/>
              </a:clrFrom>
              <a:clrTo>
                <a:srgbClr val="C4C4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1" y="3489323"/>
            <a:ext cx="2021551" cy="14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3124200"/>
          </a:xfrm>
        </p:spPr>
        <p:txBody>
          <a:bodyPr>
            <a:noAutofit/>
          </a:bodyPr>
          <a:lstStyle/>
          <a:p>
            <a:pPr rtl="0"/>
            <a:r>
              <a:rPr lang="en-US" sz="7200" dirty="0" smtClean="0"/>
              <a:t>Unit 3: </a:t>
            </a:r>
            <a:br>
              <a:rPr lang="en-US" sz="7200" dirty="0" smtClean="0"/>
            </a:br>
            <a:r>
              <a:rPr lang="en-US" sz="7200" dirty="0" smtClean="0">
                <a:solidFill>
                  <a:schemeClr val="bg1"/>
                </a:solidFill>
              </a:rPr>
              <a:t>Outdoor pursuit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>Lessons 8-9</a:t>
            </a:r>
            <a:endParaRPr lang="ar-AE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67200"/>
            <a:ext cx="7162800" cy="1752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What are your plans?</a:t>
            </a:r>
            <a:endParaRPr lang="ar-AE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6096000"/>
            <a:ext cx="7772400" cy="533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800" dirty="0" smtClean="0"/>
              <a:t>LB P. 66            AB P. 59</a:t>
            </a:r>
            <a:endParaRPr lang="ar-AE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31" t="18751" r="42386" b="6250"/>
          <a:stretch/>
        </p:blipFill>
        <p:spPr>
          <a:xfrm>
            <a:off x="457200" y="914400"/>
            <a:ext cx="3921125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231" t="17709" r="42386" b="6249"/>
          <a:stretch/>
        </p:blipFill>
        <p:spPr>
          <a:xfrm>
            <a:off x="4501487" y="883693"/>
            <a:ext cx="3962400" cy="5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3200400"/>
            <a:ext cx="7772400" cy="1470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6600" dirty="0" smtClean="0"/>
              <a:t>Lesson 9</a:t>
            </a:r>
            <a:endParaRPr lang="ar-AE" sz="166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8075" y="762000"/>
            <a:ext cx="7772400" cy="1470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5400" dirty="0" smtClean="0"/>
              <a:t>Wednesday, Nov. </a:t>
            </a:r>
            <a:r>
              <a:rPr lang="en-US" sz="5400" smtClean="0"/>
              <a:t>18</a:t>
            </a:r>
            <a:r>
              <a:rPr lang="en-US" sz="5400" baseline="30000" smtClean="0"/>
              <a:t>th</a:t>
            </a:r>
            <a:r>
              <a:rPr lang="en-US" sz="5400" dirty="0" smtClean="0"/>
              <a:t>, 2020</a:t>
            </a:r>
            <a:endParaRPr lang="ar-AE" sz="5400" dirty="0"/>
          </a:p>
        </p:txBody>
      </p:sp>
    </p:spTree>
    <p:extLst>
      <p:ext uri="{BB962C8B-B14F-4D97-AF65-F5344CB8AC3E}">
        <p14:creationId xmlns:p14="http://schemas.microsoft.com/office/powerpoint/2010/main" val="22870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280</Words>
  <Application>Microsoft Office PowerPoint</Application>
  <PresentationFormat>On-screen Show (4:3)</PresentationFormat>
  <Paragraphs>50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Algerian</vt:lpstr>
      <vt:lpstr>Arial</vt:lpstr>
      <vt:lpstr>Berlin Sans FB</vt:lpstr>
      <vt:lpstr>Calibri</vt:lpstr>
      <vt:lpstr>Calibri Light</vt:lpstr>
      <vt:lpstr>Century Gothic</vt:lpstr>
      <vt:lpstr>Comic Sans MS</vt:lpstr>
      <vt:lpstr>Corbel</vt:lpstr>
      <vt:lpstr>LittleBird</vt:lpstr>
      <vt:lpstr>Sultan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3:  Outdoor pursuit Lessons 8-9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Clothing Lesson 10</dc:title>
  <dc:creator>TOSHIBA</dc:creator>
  <cp:lastModifiedBy>HOPE</cp:lastModifiedBy>
  <cp:revision>43</cp:revision>
  <dcterms:created xsi:type="dcterms:W3CDTF">2018-10-28T08:56:46Z</dcterms:created>
  <dcterms:modified xsi:type="dcterms:W3CDTF">2020-11-12T12:34:13Z</dcterms:modified>
</cp:coreProperties>
</file>