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269" r:id="rId2"/>
    <p:sldId id="313" r:id="rId3"/>
    <p:sldId id="263" r:id="rId4"/>
    <p:sldId id="264" r:id="rId5"/>
    <p:sldId id="301" r:id="rId6"/>
    <p:sldId id="1212" r:id="rId7"/>
    <p:sldId id="121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AB98B-374D-4A70-89A8-2FC09671F8AC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7F4D5F-298B-4A36-A6C2-10004B81B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18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>
            <a:extLst>
              <a:ext uri="{FF2B5EF4-FFF2-40B4-BE49-F238E27FC236}">
                <a16:creationId xmlns:a16="http://schemas.microsoft.com/office/drawing/2014/main" id="{FC7B2061-1A88-46DF-AE4B-4D6651917AE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7891" name="Notes Placeholder 2">
            <a:extLst>
              <a:ext uri="{FF2B5EF4-FFF2-40B4-BE49-F238E27FC236}">
                <a16:creationId xmlns:a16="http://schemas.microsoft.com/office/drawing/2014/main" id="{6D80F60F-82A6-4AAD-AFF2-792988CA15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1F3FE-DB3A-49EE-A49C-859A5D2D5A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B51874-0DE7-45D7-9C25-E9D00A8A7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095046-DCF6-4E81-B4B9-3A9336A20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7F0F0-7675-4037-8173-CE31A28FD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27E85-8B43-40DB-9A44-DC307DAF7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042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257CD-93F3-4B46-910A-A2DF922A9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03C237-7D08-4628-AD4B-2D812921F9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35A669-9B54-45CB-BA78-23F661A3C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44314-D7B1-4406-A81B-3B3603E55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2F56E9-2DBF-4622-A966-88DB6E216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78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5A141-2993-42EE-95D1-304EF26483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4C3416-8791-49C6-B2CE-2761C522EA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85614-5B20-450E-B903-05FDF71600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89D7A-C47E-41D1-AA3A-26706F17D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8164E-6D7A-427D-9743-20C3268D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6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0CF62-1E79-420A-92EA-4FEB6D3A31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980F01-0B9F-4438-9A83-3AB97A3E8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E8B6E-48BA-4685-A675-185D5A3A6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71FAF-A1E3-47E9-8E6B-CB1BAAD3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38BE9-1D1C-49E3-A8F4-EC2C9A531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647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9ECFD-8E12-4BBE-8B9D-25CB34D32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6DCD60-E825-4A35-A2B1-DEA794322E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FAB2B-E167-4DFE-95E9-D11A541440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66F13-8040-4629-9EBD-D6BBCB45A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693B7D-A103-483A-ADD3-1F3D75FE7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2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946C3-1236-417F-8013-DAEE38AC8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1C96D8-925F-4B68-B3E8-17A2814639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2EA845-4D72-43C4-A3B7-03772E4052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8D355E-A869-4B91-A52C-6BE8EDD0F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91DFE-81D6-4761-AF22-8770250B0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5A4F1-4F1C-4083-97CD-830812062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37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E0D9-0F7A-46A1-ACE4-904FD766D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5C6795-8BEE-4510-88F1-4DF834649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D92663-26C0-41D6-A249-33EB021EFE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796628-2A85-4434-9EED-52F07FA32E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61C16B-CC20-45DA-9DD5-7A7F323C5B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494471-9536-407F-84E4-4692CBC6B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CAE960-5400-447E-8B86-9996C4391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55F81-5237-4213-BD19-A4F7A6358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51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0F3F2-8BA6-447D-B57C-8B9DC3A3A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E97944-8661-43A2-AC5D-F5A1A2D5E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D3A6D-F366-4670-AA73-12AFFF293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230191D-2A84-4BAA-B710-723E51DAE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044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5CE2B2-56A8-470E-BEB7-D7CB938CF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3207D-AC8D-4C68-A145-DC62E277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BF618-773C-46D6-B116-D78847838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51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12D2-8B9F-4B78-8730-664E5A0F9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0BAF8-F703-4BB9-A749-32BD782D0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D7E63AF-C2D7-4236-A480-5ECE9BB7F7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B7709-F5B8-43CA-A0A3-110925F61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468F3-6777-4CA3-8833-D5D55ACBD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33ABB-DACC-4151-B393-2ABF91F7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12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3ADC7-348A-4EAF-9335-4DBDC330E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45FADA-7B32-452E-AC8B-33F075AE6E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AAB525-1823-4A87-A37D-789B4156BC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0FF72A-9026-43E3-A29B-D531D3E51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F3A981-39A9-45D1-B9B8-0ABF67173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06284-E7E3-4A27-88B3-5543D95037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79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F853B1-3213-4F67-BB81-2BF31BF7E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04AE2F-5F0A-4445-A53F-5CE6A7D7BE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FB4003-D513-4A7D-8A5C-8A1D3D7F95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6DC1A-2F7B-42CE-9BF5-9DF84CB84FF7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1CCF2-31FA-47BC-895D-B52F55ECD0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B62B3-2491-4FE2-BE66-8FB4796C0C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E0C25-7922-49FA-8DD0-0E0A0BA056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53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>
            <a:extLst>
              <a:ext uri="{FF2B5EF4-FFF2-40B4-BE49-F238E27FC236}">
                <a16:creationId xmlns:a16="http://schemas.microsoft.com/office/drawing/2014/main" id="{BA5A7AF2-F846-476C-878D-7DFAA82D6DE3}"/>
              </a:ext>
            </a:extLst>
          </p:cNvPr>
          <p:cNvSpPr txBox="1">
            <a:spLocks/>
          </p:cNvSpPr>
          <p:nvPr/>
        </p:nvSpPr>
        <p:spPr>
          <a:xfrm>
            <a:off x="2986088" y="158750"/>
            <a:ext cx="6280150" cy="714375"/>
          </a:xfrm>
          <a:prstGeom prst="rect">
            <a:avLst/>
          </a:prstGeom>
          <a:noFill/>
        </p:spPr>
        <p:txBody>
          <a:bodyPr rtlCol="1" anchor="ctr"/>
          <a:lstStyle/>
          <a:p>
            <a:pPr algn="ctr" rtl="1">
              <a:defRPr/>
            </a:pPr>
            <a:r>
              <a:rPr lang="ar-AE" sz="4400" b="1" dirty="0">
                <a:solidFill>
                  <a:srgbClr val="C00000"/>
                </a:solidFill>
                <a:latin typeface="+mj-lt"/>
                <a:ea typeface="+mj-ea"/>
                <a:cs typeface="(AH) Manal Black" pitchFamily="2" charset="-78"/>
              </a:rPr>
              <a:t>أشكال  </a:t>
            </a:r>
            <a:r>
              <a:rPr lang="ar-SA" sz="4400" b="1" dirty="0">
                <a:solidFill>
                  <a:srgbClr val="C00000"/>
                </a:solidFill>
                <a:latin typeface="+mj-lt"/>
                <a:ea typeface="+mj-ea"/>
                <a:cs typeface="(AH) Manal Black" pitchFamily="2" charset="-78"/>
              </a:rPr>
              <a:t>التكـــــاثر </a:t>
            </a:r>
            <a:r>
              <a:rPr lang="ar-SA" sz="4400" b="1" dirty="0" err="1">
                <a:solidFill>
                  <a:srgbClr val="C00000"/>
                </a:solidFill>
                <a:latin typeface="+mj-lt"/>
                <a:ea typeface="+mj-ea"/>
                <a:cs typeface="(AH) Manal Black" pitchFamily="2" charset="-78"/>
              </a:rPr>
              <a:t>اللاجنسي</a:t>
            </a:r>
            <a:endParaRPr lang="ar-SA" sz="4400" b="1" dirty="0">
              <a:solidFill>
                <a:srgbClr val="C00000"/>
              </a:solidFill>
              <a:latin typeface="+mj-lt"/>
              <a:ea typeface="+mj-ea"/>
              <a:cs typeface="(AH) Manal Black" pitchFamily="2" charset="-78"/>
            </a:endParaRPr>
          </a:p>
        </p:txBody>
      </p:sp>
      <p:sp>
        <p:nvSpPr>
          <p:cNvPr id="10" name="عنوان 1">
            <a:extLst>
              <a:ext uri="{FF2B5EF4-FFF2-40B4-BE49-F238E27FC236}">
                <a16:creationId xmlns:a16="http://schemas.microsoft.com/office/drawing/2014/main" id="{2D24B05C-93F6-485A-9399-90D79D2EB2C6}"/>
              </a:ext>
            </a:extLst>
          </p:cNvPr>
          <p:cNvSpPr txBox="1">
            <a:spLocks/>
          </p:cNvSpPr>
          <p:nvPr/>
        </p:nvSpPr>
        <p:spPr>
          <a:xfrm>
            <a:off x="8658225" y="1525588"/>
            <a:ext cx="3286125" cy="1143000"/>
          </a:xfrm>
          <a:prstGeom prst="rect">
            <a:avLst/>
          </a:prstGeom>
          <a:noFill/>
        </p:spPr>
        <p:txBody>
          <a:bodyPr rtlCol="1" anchor="ctr">
            <a:normAutofit fontScale="97500"/>
          </a:bodyPr>
          <a:lstStyle/>
          <a:p>
            <a:pPr algn="ctr" rtl="1">
              <a:defRPr/>
            </a:pPr>
            <a:r>
              <a:rPr lang="ar-SA" sz="4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(AH) Manal Black" pitchFamily="2" charset="-78"/>
              </a:rPr>
              <a:t>التكاثر </a:t>
            </a:r>
            <a:r>
              <a:rPr lang="ar-SA" sz="4100" b="1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(AH) Manal Black" pitchFamily="2" charset="-78"/>
              </a:rPr>
              <a:t>بالإنقسام</a:t>
            </a:r>
            <a:endParaRPr lang="ar-SA" sz="4100" b="1" u="sng" dirty="0">
              <a:solidFill>
                <a:schemeClr val="tx1">
                  <a:lumMod val="95000"/>
                  <a:lumOff val="5000"/>
                </a:schemeClr>
              </a:solidFill>
              <a:latin typeface="+mj-lt"/>
              <a:ea typeface="+mj-ea"/>
              <a:cs typeface="(AH) Manal Black" pitchFamily="2" charset="-78"/>
            </a:endParaRPr>
          </a:p>
          <a:p>
            <a:pPr algn="ctr" rtl="1">
              <a:defRPr/>
            </a:pPr>
            <a:endParaRPr lang="ar-SA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id="{6BDF2446-4D68-48B2-9605-EE5E0ABDB22B}"/>
              </a:ext>
            </a:extLst>
          </p:cNvPr>
          <p:cNvSpPr txBox="1">
            <a:spLocks/>
          </p:cNvSpPr>
          <p:nvPr/>
        </p:nvSpPr>
        <p:spPr>
          <a:xfrm>
            <a:off x="5000625" y="1536700"/>
            <a:ext cx="3286125" cy="1143000"/>
          </a:xfrm>
          <a:prstGeom prst="rect">
            <a:avLst/>
          </a:prstGeom>
          <a:noFill/>
        </p:spPr>
        <p:txBody>
          <a:bodyPr rtlCol="1" anchor="ctr">
            <a:normAutofit fontScale="97500"/>
          </a:bodyPr>
          <a:lstStyle/>
          <a:p>
            <a:pPr algn="ctr" rtl="1">
              <a:defRPr/>
            </a:pPr>
            <a:r>
              <a:rPr lang="ar-SA" sz="4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(AH) Manal Black" pitchFamily="2" charset="-78"/>
              </a:rPr>
              <a:t>التكاثر </a:t>
            </a:r>
            <a:r>
              <a:rPr lang="ar-SA" sz="41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(AH) Manal Black" pitchFamily="2" charset="-78"/>
              </a:rPr>
              <a:t>بالتبرعم</a:t>
            </a:r>
          </a:p>
          <a:p>
            <a:pPr algn="ctr" rtl="1">
              <a:defRPr/>
            </a:pPr>
            <a:endParaRPr lang="ar-SA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id="{15F9183D-9E70-4091-84E6-384C51FCAE8D}"/>
              </a:ext>
            </a:extLst>
          </p:cNvPr>
          <p:cNvSpPr txBox="1">
            <a:spLocks/>
          </p:cNvSpPr>
          <p:nvPr/>
        </p:nvSpPr>
        <p:spPr>
          <a:xfrm>
            <a:off x="1343025" y="1565275"/>
            <a:ext cx="3286125" cy="1143000"/>
          </a:xfrm>
          <a:prstGeom prst="rect">
            <a:avLst/>
          </a:prstGeom>
          <a:noFill/>
        </p:spPr>
        <p:txBody>
          <a:bodyPr rtlCol="1" anchor="ctr">
            <a:normAutofit fontScale="97500"/>
          </a:bodyPr>
          <a:lstStyle/>
          <a:p>
            <a:pPr algn="ctr" rtl="1">
              <a:defRPr/>
            </a:pPr>
            <a:r>
              <a:rPr lang="ar-SA" sz="4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(AH) Manal Black" pitchFamily="2" charset="-78"/>
              </a:rPr>
              <a:t>التكاثر </a:t>
            </a:r>
            <a:r>
              <a:rPr lang="ar-SA" sz="4100" b="1" u="sng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(AH) Manal Black" pitchFamily="2" charset="-78"/>
              </a:rPr>
              <a:t>بالخضري</a:t>
            </a:r>
            <a:r>
              <a:rPr lang="ar-SA" sz="41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(AH) Manal Black" pitchFamily="2" charset="-78"/>
              </a:rPr>
              <a:t> </a:t>
            </a:r>
          </a:p>
          <a:p>
            <a:pPr algn="ctr" rtl="1">
              <a:defRPr/>
            </a:pPr>
            <a:endParaRPr lang="ar-SA" sz="32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3" name="رابط كسهم مستقيم 2">
            <a:extLst>
              <a:ext uri="{FF2B5EF4-FFF2-40B4-BE49-F238E27FC236}">
                <a16:creationId xmlns:a16="http://schemas.microsoft.com/office/drawing/2014/main" id="{44FBFEB3-1CA0-461C-B55E-C6B0E1E418AB}"/>
              </a:ext>
            </a:extLst>
          </p:cNvPr>
          <p:cNvCxnSpPr>
            <a:cxnSpLocks/>
          </p:cNvCxnSpPr>
          <p:nvPr/>
        </p:nvCxnSpPr>
        <p:spPr>
          <a:xfrm>
            <a:off x="5951538" y="1000125"/>
            <a:ext cx="3475037" cy="557213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رابط كسهم مستقيم 8">
            <a:extLst>
              <a:ext uri="{FF2B5EF4-FFF2-40B4-BE49-F238E27FC236}">
                <a16:creationId xmlns:a16="http://schemas.microsoft.com/office/drawing/2014/main" id="{4C86E9ED-4EE6-4FCF-AC2A-6D4B8493210D}"/>
              </a:ext>
            </a:extLst>
          </p:cNvPr>
          <p:cNvCxnSpPr>
            <a:endCxn id="6" idx="0"/>
          </p:cNvCxnSpPr>
          <p:nvPr/>
        </p:nvCxnSpPr>
        <p:spPr>
          <a:xfrm flipH="1">
            <a:off x="2986088" y="1000125"/>
            <a:ext cx="2965450" cy="56515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رابط كسهم مستقيم 10">
            <a:extLst>
              <a:ext uri="{FF2B5EF4-FFF2-40B4-BE49-F238E27FC236}">
                <a16:creationId xmlns:a16="http://schemas.microsoft.com/office/drawing/2014/main" id="{55217B33-7FC4-4AD2-971D-BEC7EE84AC42}"/>
              </a:ext>
            </a:extLst>
          </p:cNvPr>
          <p:cNvCxnSpPr/>
          <p:nvPr/>
        </p:nvCxnSpPr>
        <p:spPr>
          <a:xfrm>
            <a:off x="5951538" y="1000125"/>
            <a:ext cx="0" cy="565150"/>
          </a:xfrm>
          <a:prstGeom prst="straightConnector1">
            <a:avLst/>
          </a:prstGeom>
          <a:ln w="57150"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سهم للأسفل 11">
            <a:extLst>
              <a:ext uri="{FF2B5EF4-FFF2-40B4-BE49-F238E27FC236}">
                <a16:creationId xmlns:a16="http://schemas.microsoft.com/office/drawing/2014/main" id="{60F6F56A-550D-43D0-B621-A623F5AA9A29}"/>
              </a:ext>
            </a:extLst>
          </p:cNvPr>
          <p:cNvSpPr/>
          <p:nvPr/>
        </p:nvSpPr>
        <p:spPr>
          <a:xfrm>
            <a:off x="8286750" y="2211388"/>
            <a:ext cx="3759200" cy="4487862"/>
          </a:xfrm>
          <a:prstGeom prst="downArrow">
            <a:avLst>
              <a:gd name="adj1" fmla="val 50000"/>
              <a:gd name="adj2" fmla="val 53098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ar-SA" sz="2000" b="1" dirty="0">
              <a:solidFill>
                <a:schemeClr val="bg2">
                  <a:lumMod val="90000"/>
                </a:schemeClr>
              </a:solidFill>
            </a:endParaRPr>
          </a:p>
          <a:p>
            <a:pPr algn="ctr">
              <a:defRPr/>
            </a:pPr>
            <a:r>
              <a:rPr lang="ar-SA" sz="2800" b="1" dirty="0">
                <a:solidFill>
                  <a:srgbClr val="C00000"/>
                </a:solidFill>
                <a:cs typeface="(AH) Manal Black" pitchFamily="2" charset="-78"/>
              </a:rPr>
              <a:t>معظم </a:t>
            </a:r>
            <a:r>
              <a:rPr lang="ar-SA" sz="2800" b="1" dirty="0" err="1">
                <a:solidFill>
                  <a:srgbClr val="C00000"/>
                </a:solidFill>
                <a:cs typeface="(AH) Manal Black" pitchFamily="2" charset="-78"/>
              </a:rPr>
              <a:t>الطلائعيات</a:t>
            </a:r>
            <a:r>
              <a:rPr lang="ar-SA" sz="2800" b="1" dirty="0">
                <a:solidFill>
                  <a:srgbClr val="C00000"/>
                </a:solidFill>
                <a:cs typeface="(AH) Manal Black" pitchFamily="2" charset="-78"/>
              </a:rPr>
              <a:t> الوحيدة الخلية والبكتريا تتكاثر عن طريق انقسام الخلية الواحدة إلى خليتين </a:t>
            </a:r>
          </a:p>
        </p:txBody>
      </p:sp>
      <p:sp>
        <p:nvSpPr>
          <p:cNvPr id="13" name="سهم للأسفل 12">
            <a:extLst>
              <a:ext uri="{FF2B5EF4-FFF2-40B4-BE49-F238E27FC236}">
                <a16:creationId xmlns:a16="http://schemas.microsoft.com/office/drawing/2014/main" id="{10E25B28-8877-4E47-9BFF-21942FB478D6}"/>
              </a:ext>
            </a:extLst>
          </p:cNvPr>
          <p:cNvSpPr/>
          <p:nvPr/>
        </p:nvSpPr>
        <p:spPr>
          <a:xfrm>
            <a:off x="4302125" y="2259013"/>
            <a:ext cx="3929063" cy="4267200"/>
          </a:xfrm>
          <a:prstGeom prst="downArrow">
            <a:avLst>
              <a:gd name="adj1" fmla="val 50000"/>
              <a:gd name="adj2" fmla="val 7585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endParaRPr lang="en-US" sz="2800" b="1" dirty="0">
              <a:solidFill>
                <a:srgbClr val="0070C0"/>
              </a:solidFill>
              <a:cs typeface="(AH) Manal Black" pitchFamily="2" charset="-78"/>
            </a:endParaRPr>
          </a:p>
          <a:p>
            <a:pPr algn="ctr">
              <a:defRPr/>
            </a:pPr>
            <a:endParaRPr lang="en-US" sz="2800" b="1" dirty="0">
              <a:solidFill>
                <a:srgbClr val="0070C0"/>
              </a:solidFill>
              <a:cs typeface="(AH) Manal Black" pitchFamily="2" charset="-78"/>
            </a:endParaRPr>
          </a:p>
          <a:p>
            <a:pPr algn="ctr">
              <a:defRPr/>
            </a:pPr>
            <a:r>
              <a:rPr lang="ar-SA" sz="2800" b="1" dirty="0">
                <a:solidFill>
                  <a:srgbClr val="0070C0"/>
                </a:solidFill>
                <a:cs typeface="(AH) Manal Black" pitchFamily="2" charset="-78"/>
              </a:rPr>
              <a:t>الإسفنجيات </a:t>
            </a:r>
            <a:r>
              <a:rPr lang="ar-SA" sz="2800" b="1" dirty="0" err="1">
                <a:solidFill>
                  <a:srgbClr val="0070C0"/>
                </a:solidFill>
                <a:cs typeface="(AH) Manal Black" pitchFamily="2" charset="-78"/>
              </a:rPr>
              <a:t>والهيدرا</a:t>
            </a:r>
            <a:r>
              <a:rPr lang="ar-SA" sz="2800" b="1" dirty="0">
                <a:solidFill>
                  <a:srgbClr val="0070C0"/>
                </a:solidFill>
                <a:cs typeface="(AH) Manal Black" pitchFamily="2" charset="-78"/>
              </a:rPr>
              <a:t> وبعض الفطريات تتكاثر عن طريق التبرعم , حيث ينمو جزء من جسم </a:t>
            </a:r>
            <a:endParaRPr lang="ar-SA" sz="2800" dirty="0">
              <a:solidFill>
                <a:srgbClr val="0070C0"/>
              </a:solidFill>
              <a:cs typeface="(AH) Manal Black" pitchFamily="2" charset="-78"/>
            </a:endParaRPr>
          </a:p>
        </p:txBody>
      </p:sp>
      <p:sp>
        <p:nvSpPr>
          <p:cNvPr id="14" name="سهم للأسفل 13">
            <a:extLst>
              <a:ext uri="{FF2B5EF4-FFF2-40B4-BE49-F238E27FC236}">
                <a16:creationId xmlns:a16="http://schemas.microsoft.com/office/drawing/2014/main" id="{35F442DE-53EC-4B61-B3E6-DF70774680F3}"/>
              </a:ext>
            </a:extLst>
          </p:cNvPr>
          <p:cNvSpPr/>
          <p:nvPr/>
        </p:nvSpPr>
        <p:spPr>
          <a:xfrm>
            <a:off x="117475" y="2454275"/>
            <a:ext cx="4351338" cy="4071938"/>
          </a:xfrm>
          <a:prstGeom prst="downArrow">
            <a:avLst>
              <a:gd name="adj1" fmla="val 50000"/>
              <a:gd name="adj2" fmla="val 55822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  <a:cs typeface="(AH) Manal Black" pitchFamily="2" charset="-78"/>
              </a:rPr>
              <a:t>إحدى طرائق التكاثر </a:t>
            </a:r>
            <a:r>
              <a:rPr lang="ar-SA" sz="2800" b="1" dirty="0" err="1">
                <a:solidFill>
                  <a:schemeClr val="accent6">
                    <a:lumMod val="75000"/>
                  </a:schemeClr>
                </a:solidFill>
                <a:cs typeface="(AH) Manal Black" pitchFamily="2" charset="-78"/>
              </a:rPr>
              <a:t>اللاجنسي</a:t>
            </a:r>
            <a:r>
              <a:rPr lang="ar-SA" sz="2800" b="1" dirty="0">
                <a:solidFill>
                  <a:schemeClr val="accent6">
                    <a:lumMod val="75000"/>
                  </a:schemeClr>
                </a:solidFill>
                <a:cs typeface="(AH) Manal Black" pitchFamily="2" charset="-78"/>
              </a:rPr>
              <a:t> حيث  تنمو نباتات جديدة انطلاقاً من الأوراق أو الجذور </a:t>
            </a:r>
            <a:r>
              <a:rPr lang="ar-SA" sz="2800" b="1" dirty="0" err="1">
                <a:solidFill>
                  <a:schemeClr val="accent6">
                    <a:lumMod val="75000"/>
                  </a:schemeClr>
                </a:solidFill>
                <a:cs typeface="(AH) Manal Black" pitchFamily="2" charset="-78"/>
              </a:rPr>
              <a:t>أوالسيقان</a:t>
            </a:r>
            <a:endParaRPr lang="ar-SA" sz="2800" dirty="0">
              <a:solidFill>
                <a:schemeClr val="accent6">
                  <a:lumMod val="75000"/>
                </a:schemeClr>
              </a:solidFill>
              <a:cs typeface="(AH) Manal Black" pitchFamily="2" charset="-78"/>
            </a:endParaRPr>
          </a:p>
        </p:txBody>
      </p:sp>
      <p:sp>
        <p:nvSpPr>
          <p:cNvPr id="50188" name="TextBox 1">
            <a:extLst>
              <a:ext uri="{FF2B5EF4-FFF2-40B4-BE49-F238E27FC236}">
                <a16:creationId xmlns:a16="http://schemas.microsoft.com/office/drawing/2014/main" id="{B02E65BD-D23D-42C3-BC7C-91B2A1285E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16988" y="304800"/>
            <a:ext cx="28178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r>
              <a:rPr lang="ar-AE" altLang="en-US" sz="2400" b="1">
                <a:solidFill>
                  <a:srgbClr val="FF0000"/>
                </a:solidFill>
              </a:rPr>
              <a:t>ملخص ماتعلمناه اليوم </a:t>
            </a:r>
            <a:endParaRPr lang="en-US" altLang="en-US"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" grpId="0"/>
      <p:bldP spid="6" grpId="0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9D951F5-0C11-4459-A7A1-6BF3DE2D16D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208213" y="1600200"/>
          <a:ext cx="8135938" cy="3921124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3986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29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6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2979"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التكاثر اللاجنسي</a:t>
                      </a:r>
                      <a:endParaRPr lang="en-US" sz="2400" dirty="0"/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التكاثر الجنسي</a:t>
                      </a:r>
                      <a:endParaRPr lang="en-US" sz="2400" dirty="0"/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2400" dirty="0"/>
                        <a:t>وجه</a:t>
                      </a:r>
                      <a:r>
                        <a:rPr lang="ar-AE" sz="2400" baseline="0" dirty="0"/>
                        <a:t> المقارنة</a:t>
                      </a:r>
                      <a:endParaRPr lang="en-US" sz="2400" dirty="0"/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056">
                <a:tc>
                  <a:txBody>
                    <a:bodyPr/>
                    <a:lstStyle/>
                    <a:p>
                      <a:r>
                        <a:rPr lang="ar-AE" sz="2000" b="1" dirty="0"/>
                        <a:t>1- لا يعتمد الكائن الحي على كائن حي آخر</a:t>
                      </a:r>
                    </a:p>
                    <a:p>
                      <a:endParaRPr lang="ar-AE" sz="2000" b="1" dirty="0"/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AE" sz="2000" b="1" dirty="0"/>
                        <a:t>1- تعزيز تعدد الأنواع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r"/>
                      <a:r>
                        <a:rPr lang="ar-AE" sz="1600" b="1" dirty="0">
                          <a:solidFill>
                            <a:srgbClr val="FF0000"/>
                          </a:solidFill>
                        </a:rPr>
                        <a:t>نوع الافراد</a:t>
                      </a:r>
                    </a:p>
                    <a:p>
                      <a:pPr algn="r"/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ar-AE" sz="1600" b="1" dirty="0">
                          <a:solidFill>
                            <a:srgbClr val="FF0000"/>
                          </a:solidFill>
                        </a:rPr>
                        <a:t>كيف </a:t>
                      </a:r>
                      <a:r>
                        <a:rPr lang="ar-AE" sz="1600" b="1" dirty="0" err="1">
                          <a:solidFill>
                            <a:srgbClr val="FF0000"/>
                          </a:solidFill>
                        </a:rPr>
                        <a:t>تتاثر</a:t>
                      </a:r>
                      <a:r>
                        <a:rPr lang="ar-AE" sz="1600" b="1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ar-AE" sz="1600" b="1" dirty="0" err="1">
                          <a:solidFill>
                            <a:srgbClr val="FF0000"/>
                          </a:solidFill>
                        </a:rPr>
                        <a:t>بالبئة</a:t>
                      </a:r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endParaRPr lang="ar-AE" sz="1600" b="1" dirty="0">
                        <a:solidFill>
                          <a:srgbClr val="FF0000"/>
                        </a:solidFill>
                      </a:endParaRPr>
                    </a:p>
                    <a:p>
                      <a:pPr algn="r"/>
                      <a:r>
                        <a:rPr lang="ar-AE" sz="1600" b="1" dirty="0">
                          <a:solidFill>
                            <a:srgbClr val="FF0000"/>
                          </a:solidFill>
                        </a:rPr>
                        <a:t>الابناء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5863">
                <a:tc>
                  <a:txBody>
                    <a:bodyPr/>
                    <a:lstStyle/>
                    <a:p>
                      <a:r>
                        <a:rPr lang="ar-AE" sz="2000" b="1" dirty="0"/>
                        <a:t>2-يمكن أن يعيش في عزلة ويستمر في التكاثر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/>
                        <a:t>تكون هذه الكائنات مناسبة لبيئتها</a:t>
                      </a:r>
                    </a:p>
                    <a:p>
                      <a:endParaRPr lang="en-US" sz="2000" b="1" dirty="0"/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ar-AE" sz="2000" b="1" dirty="0"/>
                        <a:t>2-الأبناء تكون أكثر</a:t>
                      </a:r>
                      <a:r>
                        <a:rPr lang="ar-AE" sz="2000" b="1" baseline="0" dirty="0"/>
                        <a:t> ملائمة للتغيرات البيئية من الوالدين</a:t>
                      </a:r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91226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dirty="0"/>
                        <a:t>3- الأبناء مطابقين</a:t>
                      </a:r>
                      <a:r>
                        <a:rPr lang="ar-AE" sz="2000" b="1" baseline="0" dirty="0"/>
                        <a:t> بنفس القدر</a:t>
                      </a:r>
                      <a:endParaRPr lang="en-US" sz="2000" b="1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2000" b="1" dirty="0"/>
                    </a:p>
                    <a:p>
                      <a:endParaRPr lang="en-US" sz="2000" b="1" dirty="0"/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2000" b="1" baseline="0" dirty="0"/>
                        <a:t>3- الأبناء غير مطابقين لأحد الآباء</a:t>
                      </a:r>
                      <a:endParaRPr lang="en-US" sz="2000" b="1" dirty="0"/>
                    </a:p>
                    <a:p>
                      <a:endParaRPr lang="en-US" sz="2000" b="1" dirty="0"/>
                    </a:p>
                  </a:txBody>
                  <a:tcPr marL="91429" marR="91429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ounded Rectangle 3">
            <a:extLst>
              <a:ext uri="{FF2B5EF4-FFF2-40B4-BE49-F238E27FC236}">
                <a16:creationId xmlns:a16="http://schemas.microsoft.com/office/drawing/2014/main" id="{619F1759-8302-438A-9E2D-80E20D955359}"/>
              </a:ext>
            </a:extLst>
          </p:cNvPr>
          <p:cNvSpPr/>
          <p:nvPr/>
        </p:nvSpPr>
        <p:spPr>
          <a:xfrm>
            <a:off x="1774825" y="333375"/>
            <a:ext cx="8497888" cy="1143000"/>
          </a:xfrm>
          <a:prstGeom prst="roundRect">
            <a:avLst/>
          </a:prstGeom>
          <a:solidFill>
            <a:srgbClr val="F0A22E"/>
          </a:solidFill>
          <a:ln w="25400" cap="flat" cmpd="sng" algn="ctr">
            <a:solidFill>
              <a:srgbClr val="F0A22E">
                <a:shade val="50000"/>
              </a:srgbClr>
            </a:solidFill>
            <a:prstDash val="solid"/>
          </a:ln>
          <a:effectLst/>
        </p:spPr>
        <p:txBody>
          <a:bodyPr rtlCol="1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SA" sz="3200" b="1" kern="0">
                <a:solidFill>
                  <a:srgbClr val="B58B80">
                    <a:lumMod val="75000"/>
                  </a:srgbClr>
                </a:solidFill>
                <a:latin typeface="Franklin Gothic Book"/>
                <a:cs typeface="Tahoma" panose="020B0604030504040204" pitchFamily="34" charset="0"/>
              </a:rPr>
              <a:t>كيف تتم مقارنة التكاثر الجنسي واللاجنسي</a:t>
            </a:r>
            <a:endParaRPr lang="ar-AE" sz="3200" b="1" kern="0" dirty="0">
              <a:solidFill>
                <a:srgbClr val="B58B80">
                  <a:lumMod val="75000"/>
                </a:srgbClr>
              </a:solidFill>
              <a:latin typeface="Franklin Gothic Book"/>
              <a:cs typeface="Tahoma" panose="020B060403050404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C:\Users\TOSHIBA\Pictures\images (47).jpg">
            <a:extLst>
              <a:ext uri="{FF2B5EF4-FFF2-40B4-BE49-F238E27FC236}">
                <a16:creationId xmlns:a16="http://schemas.microsoft.com/office/drawing/2014/main" id="{FDEFEBF8-9154-4D9A-937F-372BE70628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06425"/>
            <a:ext cx="5694363" cy="564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D139DD77-F163-44CE-9C10-B04AE8AC1DA8}"/>
              </a:ext>
            </a:extLst>
          </p:cNvPr>
          <p:cNvSpPr/>
          <p:nvPr/>
        </p:nvSpPr>
        <p:spPr>
          <a:xfrm>
            <a:off x="6553200" y="71438"/>
            <a:ext cx="4357688" cy="107156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prstClr val="black"/>
                </a:solidFill>
                <a:latin typeface="Franklin Gothic Book"/>
              </a:rPr>
              <a:t>1</a:t>
            </a:r>
            <a:r>
              <a:rPr lang="ar-AE" sz="4000" b="1" dirty="0">
                <a:solidFill>
                  <a:prstClr val="black"/>
                </a:solidFill>
                <a:latin typeface="Franklin Gothic Book"/>
                <a:cs typeface="Tahoma" panose="020B0604030504040204" pitchFamily="34" charset="0"/>
              </a:rPr>
              <a:t>- الان</a:t>
            </a:r>
            <a:r>
              <a:rPr lang="ar-SA" sz="4000" b="1" dirty="0">
                <a:solidFill>
                  <a:prstClr val="black"/>
                </a:solidFill>
                <a:latin typeface="Franklin Gothic Book"/>
                <a:cs typeface="Tahoma" panose="020B0604030504040204" pitchFamily="34" charset="0"/>
              </a:rPr>
              <a:t>قسام</a:t>
            </a:r>
            <a:r>
              <a:rPr lang="ar-AE" sz="4000" b="1" dirty="0">
                <a:solidFill>
                  <a:prstClr val="black"/>
                </a:solidFill>
                <a:latin typeface="Franklin Gothic Book"/>
                <a:cs typeface="Tahoma" panose="020B0604030504040204" pitchFamily="34" charset="0"/>
              </a:rPr>
              <a:t> </a:t>
            </a:r>
            <a:endParaRPr lang="ar-AE" b="1" dirty="0">
              <a:solidFill>
                <a:prstClr val="black"/>
              </a:solidFill>
              <a:latin typeface="Franklin Gothic Book"/>
              <a:cs typeface="Tahoma" panose="020B060403050404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D67AD3-5B98-467A-9A9B-49A8226E1401}"/>
              </a:ext>
            </a:extLst>
          </p:cNvPr>
          <p:cNvSpPr/>
          <p:nvPr/>
        </p:nvSpPr>
        <p:spPr>
          <a:xfrm>
            <a:off x="7162800" y="1524000"/>
            <a:ext cx="4357688" cy="49212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800" b="1" dirty="0">
                <a:solidFill>
                  <a:srgbClr val="0070C0"/>
                </a:solidFill>
                <a:cs typeface="Arial" panose="020B0604020202020204" pitchFamily="34" charset="0"/>
              </a:rPr>
              <a:t>تتكاثر البكتريا ووحيدات الخلية بالانقسام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AE" sz="2000" b="1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3200" b="1" dirty="0">
                <a:solidFill>
                  <a:srgbClr val="FF0000"/>
                </a:solidFill>
                <a:cs typeface="Arial" panose="020B0604020202020204" pitchFamily="34" charset="0"/>
              </a:rPr>
              <a:t>خطوات  التكاثر بالإنقسام</a:t>
            </a:r>
          </a:p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ar-AE" sz="20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800" b="1" dirty="0">
                <a:solidFill>
                  <a:srgbClr val="0070C0"/>
                </a:solidFill>
                <a:cs typeface="Arial" panose="020B0604020202020204" pitchFamily="34" charset="0"/>
              </a:rPr>
              <a:t>1- ينسخ الكائن الحي المادة الوراثية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800" b="1" dirty="0">
                <a:solidFill>
                  <a:srgbClr val="0070C0"/>
                </a:solidFill>
                <a:cs typeface="Arial" panose="020B0604020202020204" pitchFamily="34" charset="0"/>
              </a:rPr>
              <a:t>2- ينقسم الكائن الحي إلى فردين</a:t>
            </a:r>
          </a:p>
          <a:p>
            <a:pPr algn="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800" b="1" dirty="0">
                <a:solidFill>
                  <a:srgbClr val="0070C0"/>
                </a:solidFill>
                <a:cs typeface="Arial" panose="020B0604020202020204" pitchFamily="34" charset="0"/>
              </a:rPr>
              <a:t>3- يمتلك كلا الولدين نسخة من المادة الوراثية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4" descr="C:\Users\TOSHIBA\Pictures\download (31).jpg">
            <a:extLst>
              <a:ext uri="{FF2B5EF4-FFF2-40B4-BE49-F238E27FC236}">
                <a16:creationId xmlns:a16="http://schemas.microsoft.com/office/drawing/2014/main" id="{B5B1D599-4F0F-4BFB-9CEC-DF41513BC5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0438" y="0"/>
            <a:ext cx="335756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7" name="Picture 3" descr="C:\Users\TOSHIBA\Pictures\images (46).jpg">
            <a:extLst>
              <a:ext uri="{FF2B5EF4-FFF2-40B4-BE49-F238E27FC236}">
                <a16:creationId xmlns:a16="http://schemas.microsoft.com/office/drawing/2014/main" id="{84DC3227-DC21-4461-ADB4-26D19F5249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9175" y="0"/>
            <a:ext cx="25336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868" name="Picture 2" descr="C:\Users\TOSHIBA\Pictures\images (50).jpg">
            <a:extLst>
              <a:ext uri="{FF2B5EF4-FFF2-40B4-BE49-F238E27FC236}">
                <a16:creationId xmlns:a16="http://schemas.microsoft.com/office/drawing/2014/main" id="{70BA2AFC-EDAD-4D3B-856E-1783C984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33575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A8AC905-7E16-43E3-8C14-3CB4C0635752}"/>
              </a:ext>
            </a:extLst>
          </p:cNvPr>
          <p:cNvSpPr/>
          <p:nvPr/>
        </p:nvSpPr>
        <p:spPr>
          <a:xfrm>
            <a:off x="6453188" y="714375"/>
            <a:ext cx="3286125" cy="1071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prstClr val="black"/>
                </a:solidFill>
                <a:latin typeface="Franklin Gothic Book"/>
              </a:rPr>
              <a:t>2</a:t>
            </a:r>
            <a:r>
              <a:rPr lang="ar-AE" sz="4000" b="1" dirty="0">
                <a:solidFill>
                  <a:prstClr val="black"/>
                </a:solidFill>
                <a:latin typeface="Franklin Gothic Book"/>
                <a:cs typeface="Tahoma" panose="020B0604030504040204" pitchFamily="34" charset="0"/>
              </a:rPr>
              <a:t>- </a:t>
            </a:r>
            <a:r>
              <a:rPr lang="ar-SA" sz="4000" b="1" dirty="0">
                <a:solidFill>
                  <a:prstClr val="black"/>
                </a:solidFill>
                <a:latin typeface="Franklin Gothic Book"/>
                <a:cs typeface="Tahoma" panose="020B0604030504040204" pitchFamily="34" charset="0"/>
              </a:rPr>
              <a:t>التبرعم</a:t>
            </a:r>
            <a:endParaRPr lang="ar-AE" b="1" dirty="0">
              <a:solidFill>
                <a:prstClr val="black"/>
              </a:solidFill>
              <a:latin typeface="Franklin Gothic Book"/>
              <a:cs typeface="Tahoma" panose="020B060403050404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1D1DAAA-6134-4E1C-B6DE-D0ECBE41B5CC}"/>
              </a:ext>
            </a:extLst>
          </p:cNvPr>
          <p:cNvSpPr/>
          <p:nvPr/>
        </p:nvSpPr>
        <p:spPr>
          <a:xfrm>
            <a:off x="2166938" y="2286000"/>
            <a:ext cx="8072437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sz="2800" b="1" dirty="0">
                <a:solidFill>
                  <a:srgbClr val="C00000"/>
                </a:solidFill>
                <a:latin typeface="Franklin Gothic Book"/>
                <a:cs typeface="Tahoma" panose="020B0604030504040204" pitchFamily="34" charset="0"/>
              </a:rPr>
              <a:t>تحول جزء صغير من جسم الوالد إلى إصدار صغير وكامل من الوالد.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F6F156D-DEA7-4275-8C1D-CA551BD2BE82}"/>
              </a:ext>
            </a:extLst>
          </p:cNvPr>
          <p:cNvSpPr/>
          <p:nvPr/>
        </p:nvSpPr>
        <p:spPr>
          <a:xfrm>
            <a:off x="8382000" y="3786188"/>
            <a:ext cx="1714500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b="1" dirty="0">
                <a:solidFill>
                  <a:srgbClr val="002060"/>
                </a:solidFill>
                <a:latin typeface="Franklin Gothic Book"/>
                <a:cs typeface="Tahoma" panose="020B0604030504040204" pitchFamily="34" charset="0"/>
              </a:rPr>
              <a:t>الكائنات المجوفة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40FDBBC-D543-4BF0-A5F7-3BB23D2BEA84}"/>
              </a:ext>
            </a:extLst>
          </p:cNvPr>
          <p:cNvSpPr/>
          <p:nvPr/>
        </p:nvSpPr>
        <p:spPr>
          <a:xfrm>
            <a:off x="4238625" y="3786188"/>
            <a:ext cx="1714500" cy="10715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b="1" dirty="0">
                <a:solidFill>
                  <a:srgbClr val="002060"/>
                </a:solidFill>
                <a:latin typeface="Franklin Gothic Book"/>
                <a:cs typeface="Tahoma" panose="020B0604030504040204" pitchFamily="34" charset="0"/>
              </a:rPr>
              <a:t>بعض الفطريات 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C0E40834-4849-403B-9AF1-8622DFE4E5F0}"/>
              </a:ext>
            </a:extLst>
          </p:cNvPr>
          <p:cNvSpPr/>
          <p:nvPr/>
        </p:nvSpPr>
        <p:spPr>
          <a:xfrm>
            <a:off x="6667500" y="4857750"/>
            <a:ext cx="1714500" cy="107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b="1" dirty="0">
                <a:solidFill>
                  <a:srgbClr val="002060"/>
                </a:solidFill>
                <a:latin typeface="Franklin Gothic Book"/>
                <a:cs typeface="Tahoma" panose="020B0604030504040204" pitchFamily="34" charset="0"/>
              </a:rPr>
              <a:t>الأسفنج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53BFB42-2659-4883-A2D6-7207A43A8E54}"/>
              </a:ext>
            </a:extLst>
          </p:cNvPr>
          <p:cNvSpPr/>
          <p:nvPr/>
        </p:nvSpPr>
        <p:spPr>
          <a:xfrm>
            <a:off x="1952625" y="4572000"/>
            <a:ext cx="1714500" cy="10715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ar-AE" b="1" dirty="0">
                <a:solidFill>
                  <a:srgbClr val="002060"/>
                </a:solidFill>
                <a:latin typeface="Franklin Gothic Book"/>
                <a:cs typeface="Tahoma" panose="020B0604030504040204" pitchFamily="34" charset="0"/>
              </a:rPr>
              <a:t>المرجان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38A29191-3CA3-450D-92B9-487B055556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58050" y="198438"/>
            <a:ext cx="4267200" cy="1325562"/>
          </a:xfrm>
        </p:spPr>
        <p:txBody>
          <a:bodyPr/>
          <a:lstStyle/>
          <a:p>
            <a:pPr algn="r"/>
            <a:r>
              <a:rPr lang="ar-AE" altLang="en-US" sz="5400" b="1">
                <a:solidFill>
                  <a:srgbClr val="FF0000"/>
                </a:solidFill>
              </a:rPr>
              <a:t>التبرعم</a:t>
            </a:r>
            <a:endParaRPr lang="en-US" altLang="en-US" sz="5400" b="1">
              <a:solidFill>
                <a:srgbClr val="FF0000"/>
              </a:solidFill>
            </a:endParaRPr>
          </a:p>
        </p:txBody>
      </p:sp>
      <p:sp>
        <p:nvSpPr>
          <p:cNvPr id="38915" name="Content Placeholder 2">
            <a:extLst>
              <a:ext uri="{FF2B5EF4-FFF2-40B4-BE49-F238E27FC236}">
                <a16:creationId xmlns:a16="http://schemas.microsoft.com/office/drawing/2014/main" id="{6BF7454D-BB11-4142-B41A-92AC09788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0" y="1524000"/>
            <a:ext cx="4267200" cy="4351338"/>
          </a:xfrm>
        </p:spPr>
        <p:txBody>
          <a:bodyPr>
            <a:normAutofit fontScale="92500"/>
          </a:bodyPr>
          <a:lstStyle/>
          <a:p>
            <a:pPr algn="r"/>
            <a:r>
              <a:rPr lang="ar-AE" altLang="en-US" dirty="0"/>
              <a:t>تتكاثر الكائنات المجوفة والإسفنجيات وبعض الفطريات عن طريق التبرعم</a:t>
            </a:r>
          </a:p>
          <a:p>
            <a:pPr algn="r"/>
            <a:r>
              <a:rPr lang="ar-AE" altLang="en-US" sz="3600" b="1" dirty="0">
                <a:solidFill>
                  <a:srgbClr val="FF0000"/>
                </a:solidFill>
              </a:rPr>
              <a:t>خطوات تكون الكائن بتبرعم </a:t>
            </a:r>
            <a:r>
              <a:rPr lang="ar-AE" altLang="en-US" b="1" dirty="0">
                <a:solidFill>
                  <a:srgbClr val="0070C0"/>
                </a:solidFill>
              </a:rPr>
              <a:t>1- يتحول جزء صغير من جسم الوالد إصدار صغير وكامل من الوالد</a:t>
            </a:r>
          </a:p>
          <a:p>
            <a:pPr algn="r"/>
            <a:r>
              <a:rPr lang="ar-AE" altLang="en-US" b="1" dirty="0">
                <a:solidFill>
                  <a:srgbClr val="0070C0"/>
                </a:solidFill>
              </a:rPr>
              <a:t>2- ينشق البرعم من الكائن الوالد ويستمر في النمو</a:t>
            </a:r>
          </a:p>
          <a:p>
            <a:pPr algn="r"/>
            <a:r>
              <a:rPr lang="ar-AE" altLang="en-US" b="1" dirty="0">
                <a:solidFill>
                  <a:srgbClr val="0070C0"/>
                </a:solidFill>
              </a:rPr>
              <a:t>3- في بعض الكائنات يظل البرعم معلق بالوالد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3D35C71-4026-4AEC-9A02-363C819929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304800"/>
            <a:ext cx="4433888" cy="6324600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">
            <a:extLst>
              <a:ext uri="{FF2B5EF4-FFF2-40B4-BE49-F238E27FC236}">
                <a16:creationId xmlns:a16="http://schemas.microsoft.com/office/drawing/2014/main" id="{2C08C68F-5C2C-4301-9887-AAE684B58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7" t="1089" r="20985" b="5470"/>
          <a:stretch>
            <a:fillRect/>
          </a:stretch>
        </p:blipFill>
        <p:spPr bwMode="auto">
          <a:xfrm>
            <a:off x="1524000" y="0"/>
            <a:ext cx="9144000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خماسي 2">
            <a:extLst>
              <a:ext uri="{FF2B5EF4-FFF2-40B4-BE49-F238E27FC236}">
                <a16:creationId xmlns:a16="http://schemas.microsoft.com/office/drawing/2014/main" id="{83D5821D-B25B-44F5-A586-29648F0DD972}"/>
              </a:ext>
            </a:extLst>
          </p:cNvPr>
          <p:cNvSpPr/>
          <p:nvPr/>
        </p:nvSpPr>
        <p:spPr>
          <a:xfrm>
            <a:off x="1524000" y="3795713"/>
            <a:ext cx="2586038" cy="858837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AE" sz="44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تقويم</a:t>
            </a:r>
            <a:r>
              <a:rPr lang="ar-AE" sz="44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AE" sz="44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بنائي:</a:t>
            </a:r>
            <a:endParaRPr lang="en-US" sz="4400" dirty="0">
              <a:ln w="0"/>
              <a:solidFill>
                <a:prstClr val="white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مربع نص 2">
            <a:extLst>
              <a:ext uri="{FF2B5EF4-FFF2-40B4-BE49-F238E27FC236}">
                <a16:creationId xmlns:a16="http://schemas.microsoft.com/office/drawing/2014/main" id="{B0AB4CC7-FC5B-4A0B-AE8D-F6B8A3BD2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0100" y="1508125"/>
            <a:ext cx="47879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ar-AE" altLang="en-US" sz="4400" b="1">
                <a:solidFill>
                  <a:srgbClr val="002060"/>
                </a:solidFill>
                <a:cs typeface="Arial" panose="020B0604020202020204" pitchFamily="34" charset="0"/>
              </a:rPr>
              <a:t>التكاثر الخضري</a:t>
            </a:r>
          </a:p>
        </p:txBody>
      </p:sp>
      <p:sp>
        <p:nvSpPr>
          <p:cNvPr id="5" name="مربع نص 2">
            <a:extLst>
              <a:ext uri="{FF2B5EF4-FFF2-40B4-BE49-F238E27FC236}">
                <a16:creationId xmlns:a16="http://schemas.microsoft.com/office/drawing/2014/main" id="{36DD7119-E90F-44D9-B0DB-2CE492CC67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650" y="2530475"/>
            <a:ext cx="54467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>
                <a:solidFill>
                  <a:srgbClr val="002060"/>
                </a:solidFill>
                <a:cs typeface="Arial" panose="020B0604020202020204" pitchFamily="34" charset="0"/>
              </a:rPr>
              <a:t>ينمو البرعم الصغير على الأم</a:t>
            </a:r>
          </a:p>
        </p:txBody>
      </p:sp>
      <p:sp>
        <p:nvSpPr>
          <p:cNvPr id="6" name="مربع نص 2">
            <a:extLst>
              <a:ext uri="{FF2B5EF4-FFF2-40B4-BE49-F238E27FC236}">
                <a16:creationId xmlns:a16="http://schemas.microsoft.com/office/drawing/2014/main" id="{9645EBEF-183E-433A-8DD9-C6ECE27CC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3441700"/>
            <a:ext cx="5448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>
                <a:solidFill>
                  <a:srgbClr val="002060"/>
                </a:solidFill>
                <a:cs typeface="Arial" panose="020B0604020202020204" pitchFamily="34" charset="0"/>
              </a:rPr>
              <a:t>ينفصل البرعم</a:t>
            </a:r>
          </a:p>
        </p:txBody>
      </p:sp>
      <p:sp>
        <p:nvSpPr>
          <p:cNvPr id="7" name="مربع نص 2">
            <a:extLst>
              <a:ext uri="{FF2B5EF4-FFF2-40B4-BE49-F238E27FC236}">
                <a16:creationId xmlns:a16="http://schemas.microsoft.com/office/drawing/2014/main" id="{BDA4B5E8-14EF-45FA-A678-31F5A4690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475" y="4335463"/>
            <a:ext cx="5448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>
                <a:solidFill>
                  <a:srgbClr val="002060"/>
                </a:solidFill>
                <a:cs typeface="Arial" panose="020B0604020202020204" pitchFamily="34" charset="0"/>
              </a:rPr>
              <a:t>ينمو البرعم بعيدا عن الأم</a:t>
            </a:r>
          </a:p>
        </p:txBody>
      </p:sp>
      <p:sp>
        <p:nvSpPr>
          <p:cNvPr id="8" name="مربع نص 2">
            <a:extLst>
              <a:ext uri="{FF2B5EF4-FFF2-40B4-BE49-F238E27FC236}">
                <a16:creationId xmlns:a16="http://schemas.microsoft.com/office/drawing/2014/main" id="{FCEAE091-4030-4C71-AEB5-66C53FDA56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3888" y="5340350"/>
            <a:ext cx="57038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ar-AE" altLang="en-US" sz="4000" b="1">
                <a:solidFill>
                  <a:srgbClr val="002060"/>
                </a:solidFill>
                <a:cs typeface="Arial" panose="020B0604020202020204" pitchFamily="34" charset="0"/>
              </a:rPr>
              <a:t>ينتج صفات جديدة تكون أكثر ملائمة للتغيرات في البيئة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>
            <a:extLst>
              <a:ext uri="{FF2B5EF4-FFF2-40B4-BE49-F238E27FC236}">
                <a16:creationId xmlns:a16="http://schemas.microsoft.com/office/drawing/2014/main" id="{170BE6F7-EC08-4C4D-B864-2AA8EDDCD1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33" t="586" r="19577" b="6473"/>
          <a:stretch>
            <a:fillRect/>
          </a:stretch>
        </p:blipFill>
        <p:spPr bwMode="auto">
          <a:xfrm>
            <a:off x="1524000" y="212725"/>
            <a:ext cx="9117013" cy="664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خماسي 2">
            <a:extLst>
              <a:ext uri="{FF2B5EF4-FFF2-40B4-BE49-F238E27FC236}">
                <a16:creationId xmlns:a16="http://schemas.microsoft.com/office/drawing/2014/main" id="{1BFEA3AE-967E-47DD-8537-07DAB8EEE6DB}"/>
              </a:ext>
            </a:extLst>
          </p:cNvPr>
          <p:cNvSpPr/>
          <p:nvPr/>
        </p:nvSpPr>
        <p:spPr>
          <a:xfrm>
            <a:off x="1524000" y="0"/>
            <a:ext cx="2586038" cy="858838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AE" sz="44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تقويم</a:t>
            </a:r>
            <a:r>
              <a:rPr lang="ar-AE" sz="4400" dirty="0">
                <a:ln w="0"/>
                <a:solidFill>
                  <a:srgbClr val="4F81BD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ar-AE" sz="4400" dirty="0">
                <a:ln w="0"/>
                <a:solidFill>
                  <a:prstClr val="white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بنائي:</a:t>
            </a:r>
            <a:endParaRPr lang="en-US" sz="4400" dirty="0">
              <a:ln w="0"/>
              <a:solidFill>
                <a:prstClr val="white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C5774C6-A95A-4009-8B6A-F8458DDBCBD3}"/>
              </a:ext>
            </a:extLst>
          </p:cNvPr>
          <p:cNvSpPr/>
          <p:nvPr/>
        </p:nvSpPr>
        <p:spPr>
          <a:xfrm>
            <a:off x="6959600" y="1017588"/>
            <a:ext cx="3386138" cy="45085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2F3FA47-D03C-427F-BF3C-8B07278632EA}"/>
              </a:ext>
            </a:extLst>
          </p:cNvPr>
          <p:cNvSpPr/>
          <p:nvPr/>
        </p:nvSpPr>
        <p:spPr>
          <a:xfrm>
            <a:off x="9109075" y="2470150"/>
            <a:ext cx="1236663" cy="450850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مربع نص 2">
            <a:extLst>
              <a:ext uri="{FF2B5EF4-FFF2-40B4-BE49-F238E27FC236}">
                <a16:creationId xmlns:a16="http://schemas.microsoft.com/office/drawing/2014/main" id="{EF0641A0-C7F4-4650-90FC-8AB693011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9050" y="3948113"/>
            <a:ext cx="68389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rtl="1" eaLnBrk="1" hangingPunct="1"/>
            <a:r>
              <a:rPr lang="ar-AE" altLang="en-US" sz="3600" b="1">
                <a:solidFill>
                  <a:srgbClr val="002060"/>
                </a:solidFill>
                <a:cs typeface="Arial" panose="020B0604020202020204" pitchFamily="34" charset="0"/>
              </a:rPr>
              <a:t>التبرعم و الانقسام من أنواع  التكاثر اللاجنسي الذي يحتاج لوالد واحد فقط</a:t>
            </a:r>
          </a:p>
          <a:p>
            <a:pPr algn="ctr" rtl="1" eaLnBrk="1" hangingPunct="1"/>
            <a:r>
              <a:rPr lang="ar-AE" altLang="en-US" sz="3600" b="1">
                <a:solidFill>
                  <a:srgbClr val="002060"/>
                </a:solidFill>
                <a:cs typeface="Arial" panose="020B0604020202020204" pitchFamily="34" charset="0"/>
              </a:rPr>
              <a:t>أما التكاثر الجنسي تندمج خلية ذكرية (أب) مع خلية أنثوية (أم)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1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cw">
                                      <p:cBhvr>
                                        <p:cTn id="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269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PowerPoint Presentation</vt:lpstr>
      <vt:lpstr>PowerPoint Presentation</vt:lpstr>
      <vt:lpstr>PowerPoint Presentation</vt:lpstr>
      <vt:lpstr>التبرعم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عائشة القايدي</dc:creator>
  <cp:lastModifiedBy>Mashael Mohamed Suhail Mohamed Alzaabi</cp:lastModifiedBy>
  <cp:revision>1</cp:revision>
  <dcterms:created xsi:type="dcterms:W3CDTF">2020-09-21T07:17:24Z</dcterms:created>
  <dcterms:modified xsi:type="dcterms:W3CDTF">2021-10-18T15:17:42Z</dcterms:modified>
</cp:coreProperties>
</file>