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86" r:id="rId3"/>
    <p:sldMasterId id="2147483882" r:id="rId4"/>
    <p:sldMasterId id="2147483906" r:id="rId5"/>
    <p:sldMasterId id="2147483918" r:id="rId6"/>
    <p:sldMasterId id="2147483930" r:id="rId7"/>
    <p:sldMasterId id="2147483942" r:id="rId8"/>
    <p:sldMasterId id="2147483954" r:id="rId9"/>
  </p:sldMasterIdLst>
  <p:notesMasterIdLst>
    <p:notesMasterId r:id="rId45"/>
  </p:notesMasterIdLst>
  <p:sldIdLst>
    <p:sldId id="1115" r:id="rId10"/>
    <p:sldId id="410" r:id="rId11"/>
    <p:sldId id="411" r:id="rId12"/>
    <p:sldId id="343" r:id="rId13"/>
    <p:sldId id="414" r:id="rId14"/>
    <p:sldId id="1598" r:id="rId15"/>
    <p:sldId id="1599" r:id="rId16"/>
    <p:sldId id="1600" r:id="rId17"/>
    <p:sldId id="415" r:id="rId18"/>
    <p:sldId id="1145" r:id="rId19"/>
    <p:sldId id="1146" r:id="rId20"/>
    <p:sldId id="1383" r:id="rId21"/>
    <p:sldId id="1068" r:id="rId22"/>
    <p:sldId id="1069" r:id="rId23"/>
    <p:sldId id="1116" r:id="rId24"/>
    <p:sldId id="1138" r:id="rId25"/>
    <p:sldId id="1140" r:id="rId26"/>
    <p:sldId id="1141" r:id="rId27"/>
    <p:sldId id="1142" r:id="rId28"/>
    <p:sldId id="958" r:id="rId29"/>
    <p:sldId id="1143" r:id="rId30"/>
    <p:sldId id="272" r:id="rId31"/>
    <p:sldId id="980" r:id="rId32"/>
    <p:sldId id="264" r:id="rId33"/>
    <p:sldId id="954" r:id="rId34"/>
    <p:sldId id="955" r:id="rId35"/>
    <p:sldId id="373" r:id="rId36"/>
    <p:sldId id="1112" r:id="rId37"/>
    <p:sldId id="1144" r:id="rId38"/>
    <p:sldId id="1147" r:id="rId39"/>
    <p:sldId id="1113" r:id="rId40"/>
    <p:sldId id="1149" r:id="rId41"/>
    <p:sldId id="408" r:id="rId42"/>
    <p:sldId id="321" r:id="rId43"/>
    <p:sldId id="162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FF0D"/>
    <a:srgbClr val="FF00FF"/>
    <a:srgbClr val="FF99FF"/>
    <a:srgbClr val="FF69FF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0" autoAdjust="0"/>
    <p:restoredTop sz="94660"/>
  </p:normalViewPr>
  <p:slideViewPr>
    <p:cSldViewPr>
      <p:cViewPr varScale="1">
        <p:scale>
          <a:sx n="68" d="100"/>
          <a:sy n="68" d="100"/>
        </p:scale>
        <p:origin x="108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12/03/1443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1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6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1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006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54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F7AFFB9B-9FB8-469E-96F9-4D32314110B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6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5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2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6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83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0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07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2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83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9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69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95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7618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962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270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332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9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1070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705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337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71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3398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9958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36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78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41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19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324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1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7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31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019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6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92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55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4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6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1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42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8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65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985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8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56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26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496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01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0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1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7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83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737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958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04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8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340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92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5BB1C6-BF8F-4481-8AB2-603A1C8A906A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9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9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12/03/1443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4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0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5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5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3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JPG"/><Relationship Id="rId7" Type="http://schemas.openxmlformats.org/officeDocument/2006/relationships/image" Target="../media/image2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microsoft.com/office/2007/relationships/media" Target="../media/media7.WAV"/><Relationship Id="rId7" Type="http://schemas.openxmlformats.org/officeDocument/2006/relationships/image" Target="../media/image3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9.xml"/><Relationship Id="rId10" Type="http://schemas.openxmlformats.org/officeDocument/2006/relationships/audio" Target="../media/audio1.wav"/><Relationship Id="rId4" Type="http://schemas.openxmlformats.org/officeDocument/2006/relationships/audio" Target="../media/media7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.WAV"/><Relationship Id="rId7" Type="http://schemas.openxmlformats.org/officeDocument/2006/relationships/image" Target="../media/image3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9.xml"/><Relationship Id="rId10" Type="http://schemas.openxmlformats.org/officeDocument/2006/relationships/audio" Target="../media/audio1.wav"/><Relationship Id="rId4" Type="http://schemas.openxmlformats.org/officeDocument/2006/relationships/audio" Target="../media/media9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11.WAV"/><Relationship Id="rId7" Type="http://schemas.openxmlformats.org/officeDocument/2006/relationships/image" Target="../media/image32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9.xml"/><Relationship Id="rId10" Type="http://schemas.openxmlformats.org/officeDocument/2006/relationships/audio" Target="../media/audio1.wav"/><Relationship Id="rId4" Type="http://schemas.openxmlformats.org/officeDocument/2006/relationships/audio" Target="../media/media11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13.WAV"/><Relationship Id="rId7" Type="http://schemas.openxmlformats.org/officeDocument/2006/relationships/image" Target="../media/image32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9.xml"/><Relationship Id="rId10" Type="http://schemas.openxmlformats.org/officeDocument/2006/relationships/audio" Target="../media/audio1.wav"/><Relationship Id="rId4" Type="http://schemas.openxmlformats.org/officeDocument/2006/relationships/audio" Target="../media/media13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38.emf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38.emf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5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مَدْرَسَةُ دودي الْجَديدَةُ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الصّوتي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حرف الدّال  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د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108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B81A8-762F-4D79-AB25-F3BA5A9907DB}"/>
              </a:ext>
            </a:extLst>
          </p:cNvPr>
          <p:cNvSpPr/>
          <p:nvPr/>
        </p:nvSpPr>
        <p:spPr>
          <a:xfrm>
            <a:off x="1619672" y="815284"/>
            <a:ext cx="6613108" cy="1821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تكليف الطلبة بعد الاستماع للمقطع وربط الكلمات الوارد به بحرف الدّال ، كتابة الكلمات التي سمعها و تحتوي حرف الدّال على السبورة التفاعلية أو الواقعية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65F309-837F-42EA-8368-E7E3D7EC7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52936"/>
            <a:ext cx="6557549" cy="31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1026-WA0018">
            <a:hlinkClick r:id="" action="ppaction://media"/>
            <a:extLst>
              <a:ext uri="{FF2B5EF4-FFF2-40B4-BE49-F238E27FC236}">
                <a16:creationId xmlns:a16="http://schemas.microsoft.com/office/drawing/2014/main" id="{DED0E6C8-1FFD-495A-BB7E-A9F0D7799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0" y="260648"/>
            <a:ext cx="8280920" cy="619268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6569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155453" y="28422"/>
            <a:ext cx="845810" cy="79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2123728" y="650854"/>
            <a:ext cx="6076508" cy="32987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r>
              <a:rPr lang="ar-AE" sz="1600" b="1" kern="0" spc="2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أكتب أكبر عدد من الكلمات يحتوي حرف الدّال سمعته في التسجيل المرئي : </a:t>
            </a:r>
            <a:endParaRPr lang="en-US" sz="2800" b="1" kern="0" spc="2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FF08C-B9C5-4092-B2F4-DD2E7321C061}"/>
              </a:ext>
            </a:extLst>
          </p:cNvPr>
          <p:cNvSpPr/>
          <p:nvPr/>
        </p:nvSpPr>
        <p:spPr>
          <a:xfrm>
            <a:off x="3100617" y="2418106"/>
            <a:ext cx="628340" cy="21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AE" sz="1013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3FA5C-E43B-4518-B3A1-88A0C947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764" y="619117"/>
            <a:ext cx="845810" cy="86723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47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</a:t>
            </a:r>
            <a:endParaRPr kumimoji="0" lang="ar-AE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057839" y="3138151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حرف الدّال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4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2359E4E5-8BD5-44CF-9C12-B960B573B4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064896" cy="612068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EB2DEC9-AB72-4353-8C43-A4E2EE68732E}"/>
              </a:ext>
            </a:extLst>
          </p:cNvPr>
          <p:cNvSpPr/>
          <p:nvPr/>
        </p:nvSpPr>
        <p:spPr>
          <a:xfrm>
            <a:off x="5724128" y="4365104"/>
            <a:ext cx="2088232" cy="175448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77D72B-E5AB-48B5-851D-02F83D28BD6D}"/>
              </a:ext>
            </a:extLst>
          </p:cNvPr>
          <p:cNvSpPr/>
          <p:nvPr/>
        </p:nvSpPr>
        <p:spPr>
          <a:xfrm>
            <a:off x="1547664" y="3739679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النّص القرائي ( مَدْرَسَةُ دودي الْجَديدَةُ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0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8" y="836713"/>
            <a:ext cx="7188184" cy="4967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70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5" b="65207"/>
          <a:stretch/>
        </p:blipFill>
        <p:spPr>
          <a:xfrm>
            <a:off x="1475656" y="937872"/>
            <a:ext cx="5970356" cy="172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74978-F6E6-4F05-A9FC-F6E0B0F471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26344" t="8897" r="49220" b="54349"/>
          <a:stretch/>
        </p:blipFill>
        <p:spPr>
          <a:xfrm>
            <a:off x="1187624" y="2354251"/>
            <a:ext cx="6768752" cy="36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" t="29425" b="37930"/>
          <a:stretch/>
        </p:blipFill>
        <p:spPr>
          <a:xfrm>
            <a:off x="771613" y="993773"/>
            <a:ext cx="7737706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41156-FD6A-4ECE-9969-4EE0F5C37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8526" t="10656" r="50512" b="50974"/>
          <a:stretch/>
        </p:blipFill>
        <p:spPr>
          <a:xfrm>
            <a:off x="1475656" y="2967141"/>
            <a:ext cx="6408712" cy="30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67057" r="-1" b="298"/>
          <a:stretch/>
        </p:blipFill>
        <p:spPr>
          <a:xfrm>
            <a:off x="1098707" y="1340768"/>
            <a:ext cx="7232975" cy="1800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92A89-5CEE-4E63-B2F4-9CBCBDDA1C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8888" t="8874" r="48799" b="46197"/>
          <a:stretch/>
        </p:blipFill>
        <p:spPr>
          <a:xfrm>
            <a:off x="1646433" y="3320987"/>
            <a:ext cx="622818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8678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أشكال الحرف في مواقعه المختلفة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الدّال  ( د 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1D01B-B483-41FE-8C6E-D224C3F9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6B3D7-E2DB-4F9B-8951-2FED3E52D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/>
          <a:stretch/>
        </p:blipFill>
        <p:spPr>
          <a:xfrm>
            <a:off x="1426028" y="857251"/>
            <a:ext cx="6291944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0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3635896" y="188640"/>
            <a:ext cx="1512168" cy="15841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</a:p>
        </p:txBody>
      </p:sp>
      <p:cxnSp>
        <p:nvCxnSpPr>
          <p:cNvPr id="6" name="رابط بشكل مرفق 5"/>
          <p:cNvCxnSpPr>
            <a:stCxn id="4" idx="2"/>
          </p:cNvCxnSpPr>
          <p:nvPr/>
        </p:nvCxnSpPr>
        <p:spPr>
          <a:xfrm rot="16200000" flipH="1">
            <a:off x="5922150" y="242646"/>
            <a:ext cx="648072" cy="3708412"/>
          </a:xfrm>
          <a:prstGeom prst="bentConnector2">
            <a:avLst/>
          </a:prstGeom>
          <a:ln w="508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8100392" y="2420888"/>
            <a:ext cx="0" cy="100811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940152" y="2420888"/>
            <a:ext cx="0" cy="93610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>
            <a:off x="2483768" y="2420888"/>
            <a:ext cx="1872208" cy="0"/>
          </a:xfrm>
          <a:prstGeom prst="straightConnector1">
            <a:avLst/>
          </a:prstGeom>
          <a:ln w="508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3635896" y="2420888"/>
            <a:ext cx="0" cy="93610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مستدير الزوايا 20"/>
          <p:cNvSpPr/>
          <p:nvPr/>
        </p:nvSpPr>
        <p:spPr>
          <a:xfrm>
            <a:off x="7308304" y="3501008"/>
            <a:ext cx="1296144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220072" y="3429000"/>
            <a:ext cx="1296144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ــد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987824" y="3429000"/>
            <a:ext cx="1296144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7812360" y="476672"/>
            <a:ext cx="1152128" cy="1296143"/>
          </a:xfrm>
          <a:prstGeom prst="roundRect">
            <a:avLst>
              <a:gd name="adj" fmla="val 354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دَ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660232" y="476673"/>
            <a:ext cx="1152128" cy="1296143"/>
          </a:xfrm>
          <a:prstGeom prst="roundRect">
            <a:avLst>
              <a:gd name="adj" fmla="val 354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دِ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508104" y="476672"/>
            <a:ext cx="1152128" cy="1296143"/>
          </a:xfrm>
          <a:prstGeom prst="roundRect">
            <a:avLst>
              <a:gd name="adj" fmla="val 354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دُ</a:t>
            </a: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1331640" y="476673"/>
            <a:ext cx="1152128" cy="1296143"/>
          </a:xfrm>
          <a:prstGeom prst="roundRect">
            <a:avLst>
              <a:gd name="adj" fmla="val 354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دْ</a:t>
            </a:r>
          </a:p>
        </p:txBody>
      </p:sp>
      <p:sp>
        <p:nvSpPr>
          <p:cNvPr id="9" name="متوازي أضلاع 8"/>
          <p:cNvSpPr/>
          <p:nvPr/>
        </p:nvSpPr>
        <p:spPr>
          <a:xfrm>
            <a:off x="6876256" y="5157192"/>
            <a:ext cx="2088232" cy="936104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فْتر</a:t>
            </a:r>
          </a:p>
        </p:txBody>
      </p:sp>
      <p:sp>
        <p:nvSpPr>
          <p:cNvPr id="25" name="متوازي أضلاع 24"/>
          <p:cNvSpPr/>
          <p:nvPr/>
        </p:nvSpPr>
        <p:spPr>
          <a:xfrm>
            <a:off x="4644008" y="5157192"/>
            <a:ext cx="2088232" cy="936104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أسَ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</a:t>
            </a:r>
          </a:p>
        </p:txBody>
      </p:sp>
      <p:sp>
        <p:nvSpPr>
          <p:cNvPr id="27" name="متوازي أضلاع 26"/>
          <p:cNvSpPr/>
          <p:nvPr/>
        </p:nvSpPr>
        <p:spPr>
          <a:xfrm>
            <a:off x="2555776" y="5157192"/>
            <a:ext cx="2088232" cy="936104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ar-AE" sz="3600" b="1" dirty="0">
                <a:solidFill>
                  <a:schemeClr val="tx1"/>
                </a:solidFill>
              </a:rPr>
              <a:t>راش</a:t>
            </a:r>
            <a:r>
              <a:rPr lang="ar-AE" sz="3600" b="1" dirty="0">
                <a:solidFill>
                  <a:srgbClr val="FF0000"/>
                </a:solidFill>
              </a:rPr>
              <a:t>د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29" name="رابط كسهم مستقيم 28"/>
          <p:cNvCxnSpPr/>
          <p:nvPr/>
        </p:nvCxnSpPr>
        <p:spPr>
          <a:xfrm>
            <a:off x="8028384" y="4437112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>
            <a:off x="5868144" y="4365104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>
            <a:off x="3563888" y="4365104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4" grpId="0" animBg="1"/>
      <p:bldP spid="2" grpId="0" animBg="1"/>
      <p:bldP spid="15" grpId="0" animBg="1"/>
      <p:bldP spid="17" grpId="0" animBg="1"/>
      <p:bldP spid="23" grpId="0" animBg="1"/>
      <p:bldP spid="9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357" y="600330"/>
            <a:ext cx="554461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دَ</a:t>
            </a:r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جاجة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ُ</a:t>
            </a:r>
            <a:endParaRPr kumimoji="0" lang="en-US" sz="17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0600" y="3170546"/>
            <a:ext cx="1224136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</a:rPr>
              <a:t>دَ</a:t>
            </a:r>
            <a:endParaRPr kumimoji="0" lang="en-US" sz="14925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410" y="5359375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يُمَيِّزُ 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الطالب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الحرف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وصوته </a:t>
            </a:r>
            <a:endParaRPr kumimoji="0" lang="ar-SA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53">
            <a:extLst>
              <a:ext uri="{FF2B5EF4-FFF2-40B4-BE49-F238E27FC236}">
                <a16:creationId xmlns:a16="http://schemas.microsoft.com/office/drawing/2014/main" id="{50F38D75-F196-47F9-9DBA-232371CE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693512"/>
            <a:ext cx="2024435" cy="170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>
            <a:hlinkClick r:id="" action="ppaction://media"/>
            <a:extLst>
              <a:ext uri="{FF2B5EF4-FFF2-40B4-BE49-F238E27FC236}">
                <a16:creationId xmlns:a16="http://schemas.microsoft.com/office/drawing/2014/main" id="{E14332D5-1526-4792-8570-5DE46D45C62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7" y="2267206"/>
            <a:ext cx="440259" cy="4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>
            <a:hlinkClick r:id="" action="ppaction://media"/>
            <a:extLst>
              <a:ext uri="{FF2B5EF4-FFF2-40B4-BE49-F238E27FC236}">
                <a16:creationId xmlns:a16="http://schemas.microsoft.com/office/drawing/2014/main" id="{FE9594D1-E5A2-415C-9C7B-B0613C47BBA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554465" cy="5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2760" y="908720"/>
            <a:ext cx="41783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1"/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دِ</a:t>
            </a:r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رْهَمُ</a:t>
            </a:r>
            <a:endParaRPr lang="en-US" sz="17900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3102347"/>
            <a:ext cx="1301238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342900"/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دِ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773" y="5731776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 defTabSz="342900" rtl="1">
              <a:buFont typeface="Wingdings" panose="05000000000000000000" pitchFamily="2" charset="2"/>
              <a:buChar char="q"/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>
            <a:hlinkClick r:id="" action="ppaction://media"/>
            <a:extLst>
              <a:ext uri="{FF2B5EF4-FFF2-40B4-BE49-F238E27FC236}">
                <a16:creationId xmlns:a16="http://schemas.microsoft.com/office/drawing/2014/main" id="{2CC52C8A-AC6E-4194-8D8E-9CFDB3B2F5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65" y="1099276"/>
            <a:ext cx="448816" cy="4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>
            <a:hlinkClick r:id="" action="ppaction://media"/>
            <a:extLst>
              <a:ext uri="{FF2B5EF4-FFF2-40B4-BE49-F238E27FC236}">
                <a16:creationId xmlns:a16="http://schemas.microsoft.com/office/drawing/2014/main" id="{9D243E3C-A3F9-4543-826B-951166CDCD3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73" y="4490135"/>
            <a:ext cx="493581" cy="4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3F5D186-AD59-4476-815A-61EA36DF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1679364" cy="127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5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000223"/>
            <a:ext cx="54006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وَرْ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</a:t>
            </a:r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َةُ</a:t>
            </a:r>
            <a:endParaRPr lang="en-US" sz="17900" b="1" dirty="0">
              <a:solidFill>
                <a:srgbClr val="00B050"/>
              </a:solidFill>
              <a:latin typeface="Garamond" panose="0202040403030101080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624" y="3216562"/>
            <a:ext cx="171017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دَ</a:t>
            </a:r>
            <a:endParaRPr lang="en-US" sz="14925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3575" y="5403204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 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 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CC068B-BF34-45F7-886A-07535C7E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0202" y="1412776"/>
            <a:ext cx="1746970" cy="19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hlinkClick r:id="" action="ppaction://media"/>
            <a:extLst>
              <a:ext uri="{FF2B5EF4-FFF2-40B4-BE49-F238E27FC236}">
                <a16:creationId xmlns:a16="http://schemas.microsoft.com/office/drawing/2014/main" id="{70779232-5E63-48D4-9F0A-8995177925C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47823"/>
            <a:ext cx="448816" cy="4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>
            <a:hlinkClick r:id="" action="ppaction://media"/>
            <a:extLst>
              <a:ext uri="{FF2B5EF4-FFF2-40B4-BE49-F238E27FC236}">
                <a16:creationId xmlns:a16="http://schemas.microsoft.com/office/drawing/2014/main" id="{CDB34342-33F9-40D0-BF0E-A0642663B7D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99556"/>
            <a:ext cx="484655" cy="4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3410" y="774818"/>
            <a:ext cx="475252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ماج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ِدُ</a:t>
            </a:r>
            <a:endParaRPr lang="en-US" sz="17900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3362142"/>
            <a:ext cx="174304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دُ</a:t>
            </a:r>
            <a:endParaRPr lang="en-US" sz="17900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410" y="5359375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6473F4-8235-41BE-8C64-F30366AF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6565" y="1267076"/>
            <a:ext cx="1445376" cy="206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hlinkClick r:id="" action="ppaction://media"/>
            <a:extLst>
              <a:ext uri="{FF2B5EF4-FFF2-40B4-BE49-F238E27FC236}">
                <a16:creationId xmlns:a16="http://schemas.microsoft.com/office/drawing/2014/main" id="{FFEFE8AF-6C0B-4645-B0DD-D670DA46C0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45" y="1275710"/>
            <a:ext cx="569114" cy="5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hlinkClick r:id="" action="ppaction://media"/>
            <a:extLst>
              <a:ext uri="{FF2B5EF4-FFF2-40B4-BE49-F238E27FC236}">
                <a16:creationId xmlns:a16="http://schemas.microsoft.com/office/drawing/2014/main" id="{63881A53-7D46-4CA9-A4B8-A2B101ACCE2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53" y="4728620"/>
            <a:ext cx="569114" cy="5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22189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الصّوتي – التّجريد الشّفوي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أنشطة 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كتاب الطّالب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1D01B-B483-41FE-8C6E-D224C3F9D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E1F79-8B96-4694-9A78-9ABF73BB0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t="7628" b="55757"/>
          <a:stretch/>
        </p:blipFill>
        <p:spPr>
          <a:xfrm>
            <a:off x="899592" y="1988840"/>
            <a:ext cx="7344816" cy="41044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B32D6A-BFE0-406A-8CE1-1387DD96FEB4}"/>
              </a:ext>
            </a:extLst>
          </p:cNvPr>
          <p:cNvSpPr/>
          <p:nvPr/>
        </p:nvSpPr>
        <p:spPr>
          <a:xfrm>
            <a:off x="1979712" y="980728"/>
            <a:ext cx="6109052" cy="5471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الصور وأحدد التي يبدأ اسمها بصوت الحرف ( د ) 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9F3DE-8202-4405-A585-B67524BA8268}"/>
              </a:ext>
            </a:extLst>
          </p:cNvPr>
          <p:cNvSpPr/>
          <p:nvPr/>
        </p:nvSpPr>
        <p:spPr>
          <a:xfrm>
            <a:off x="5796136" y="2060848"/>
            <a:ext cx="2448272" cy="259228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AFC91-A395-4CB0-AE71-B7A097795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780" y="4725144"/>
            <a:ext cx="586733" cy="720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4326F-1ED3-4077-ACC3-DEDB93AF3263}"/>
              </a:ext>
            </a:extLst>
          </p:cNvPr>
          <p:cNvSpPr/>
          <p:nvPr/>
        </p:nvSpPr>
        <p:spPr>
          <a:xfrm>
            <a:off x="1259632" y="2254188"/>
            <a:ext cx="2332678" cy="2254931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21327-9F04-44CE-9F57-F0464F9C0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883" y="4671323"/>
            <a:ext cx="58673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358A61-86EC-489B-AD93-3F0422576351}"/>
              </a:ext>
            </a:extLst>
          </p:cNvPr>
          <p:cNvSpPr/>
          <p:nvPr/>
        </p:nvSpPr>
        <p:spPr>
          <a:xfrm>
            <a:off x="1907704" y="669221"/>
            <a:ext cx="6122399" cy="5471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</a:t>
            </a:r>
            <a:r>
              <a:rPr kumimoji="0" lang="ar-A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الصوروأحدد</a:t>
            </a: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التي ينتهي اسمها بصوت الحرف ( د )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1837E-0F47-49FF-9479-A0E8F4318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40000"/>
          </a:blip>
          <a:srcRect t="54433" b="-2075"/>
          <a:stretch/>
        </p:blipFill>
        <p:spPr>
          <a:xfrm>
            <a:off x="1043609" y="1801968"/>
            <a:ext cx="6986494" cy="4075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635B65-DBBE-42DE-B74B-6ADCB02CC41F}"/>
              </a:ext>
            </a:extLst>
          </p:cNvPr>
          <p:cNvSpPr/>
          <p:nvPr/>
        </p:nvSpPr>
        <p:spPr>
          <a:xfrm>
            <a:off x="1619671" y="2037580"/>
            <a:ext cx="1728193" cy="283158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18429-5D68-4C2F-83DB-03C630E8D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177" y="5088337"/>
            <a:ext cx="597180" cy="7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331640" y="245978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808581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25283A-6C61-4CBF-8812-38486DD4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2780"/>
            <a:ext cx="3694534" cy="2791894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64406A-73D1-4C68-B780-6F5896416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9594"/>
            <a:ext cx="3704087" cy="251198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50ADE-B683-4306-8949-6BED41D8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6" y="696423"/>
            <a:ext cx="3694534" cy="2791894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406086-9A48-420B-9AA9-B6A0F574F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3" y="3620323"/>
            <a:ext cx="3704087" cy="2541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936F5-0124-4A06-B719-870BB08A3B24}"/>
              </a:ext>
            </a:extLst>
          </p:cNvPr>
          <p:cNvSpPr txBox="1"/>
          <p:nvPr/>
        </p:nvSpPr>
        <p:spPr>
          <a:xfrm>
            <a:off x="5724128" y="911136"/>
            <a:ext cx="225437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المبدعون الصغار</a:t>
            </a:r>
          </a:p>
          <a:p>
            <a:pPr algn="ctr" rtl="1"/>
            <a:r>
              <a:rPr lang="ar-AE" sz="2800" b="1" dirty="0">
                <a:solidFill>
                  <a:schemeClr val="accent3">
                    <a:lumMod val="50000"/>
                  </a:schemeClr>
                </a:solidFill>
              </a:rPr>
              <a:t>أكتب كلمات تبدأ وتنتهي بالدّال </a:t>
            </a:r>
          </a:p>
          <a:p>
            <a:pPr algn="ctr" rtl="1"/>
            <a:endParaRPr lang="ar-A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5A3E5-D6FF-4A77-98E0-27B3C6CAB964}"/>
              </a:ext>
            </a:extLst>
          </p:cNvPr>
          <p:cNvSpPr txBox="1"/>
          <p:nvPr/>
        </p:nvSpPr>
        <p:spPr>
          <a:xfrm>
            <a:off x="1619672" y="870910"/>
            <a:ext cx="2737132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المفكرون الصغار</a:t>
            </a:r>
          </a:p>
          <a:p>
            <a:pPr algn="ctr" rtl="1"/>
            <a:r>
              <a:rPr lang="ar-AE" sz="2800" b="1" dirty="0">
                <a:solidFill>
                  <a:schemeClr val="accent3">
                    <a:lumMod val="50000"/>
                  </a:schemeClr>
                </a:solidFill>
              </a:rPr>
              <a:t>أكتب كلمات متشابهة بالإيقاع الصوتي تبدأ بحرف الدّال</a:t>
            </a:r>
          </a:p>
          <a:p>
            <a:pPr algn="ctr" rtl="1"/>
            <a:endParaRPr lang="ar-A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4B76B-F320-4030-9A53-77DA4317AC98}"/>
              </a:ext>
            </a:extLst>
          </p:cNvPr>
          <p:cNvSpPr txBox="1"/>
          <p:nvPr/>
        </p:nvSpPr>
        <p:spPr>
          <a:xfrm>
            <a:off x="5482749" y="3767565"/>
            <a:ext cx="27371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أذكياء الجوري</a:t>
            </a:r>
          </a:p>
          <a:p>
            <a:pPr algn="ctr" rtl="1"/>
            <a:r>
              <a:rPr lang="ar-AE" sz="2800" b="1" dirty="0">
                <a:solidFill>
                  <a:schemeClr val="accent3">
                    <a:lumMod val="50000"/>
                  </a:schemeClr>
                </a:solidFill>
              </a:rPr>
              <a:t>أكتب أسماء حيوانات تحتوي حرف الدّال</a:t>
            </a:r>
          </a:p>
          <a:p>
            <a:pPr algn="ctr" rtl="1"/>
            <a:endParaRPr lang="ar-A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7BBEF-5319-4F81-B4F4-9610013D6135}"/>
              </a:ext>
            </a:extLst>
          </p:cNvPr>
          <p:cNvSpPr txBox="1"/>
          <p:nvPr/>
        </p:nvSpPr>
        <p:spPr>
          <a:xfrm>
            <a:off x="1619672" y="3767565"/>
            <a:ext cx="27371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أبطال الجوري</a:t>
            </a:r>
          </a:p>
          <a:p>
            <a:pPr algn="ctr" rtl="1"/>
            <a:r>
              <a:rPr lang="ar-AE" sz="2800" b="1" dirty="0">
                <a:solidFill>
                  <a:schemeClr val="accent3">
                    <a:lumMod val="50000"/>
                  </a:schemeClr>
                </a:solidFill>
              </a:rPr>
              <a:t>أكتب 3 كلمات تحتوي حرف الدّال</a:t>
            </a:r>
          </a:p>
          <a:p>
            <a:pPr algn="ctr" rtl="1"/>
            <a:endParaRPr lang="ar-A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0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posing, photo, computer, bunch&#10;&#10;Description automatically generated">
            <a:extLst>
              <a:ext uri="{FF2B5EF4-FFF2-40B4-BE49-F238E27FC236}">
                <a16:creationId xmlns:a16="http://schemas.microsoft.com/office/drawing/2014/main" id="{4CACE487-8EFA-422E-BCFE-E43CD1B37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48872" cy="576064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256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1016" y="2276628"/>
            <a:ext cx="5143432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مدرسة دودي الجديدة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683568" y="4348717"/>
            <a:ext cx="5143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أكتب </a:t>
            </a:r>
            <a:r>
              <a:rPr lang="ar-AE" sz="3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كلمات كتابة صحيحة تبدأ بحرف </a:t>
            </a:r>
            <a:r>
              <a:rPr lang="ar-AE" sz="32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الدّال</a:t>
            </a:r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و </a:t>
            </a:r>
            <a:r>
              <a:rPr lang="ar-AE" sz="3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كلمات تنتهي بحرف </a:t>
            </a:r>
            <a:r>
              <a:rPr lang="ar-AE" sz="32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الدّال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على دفتر اللغة العربية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FCBA1-7B66-45AA-99E1-59A89CF94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744" y="3933056"/>
            <a:ext cx="2386549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أشكال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الدّال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في مواقعه المختلفة من الكلمة 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أميز سمعيا صوت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الدّال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4067944" y="522920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E62EA6-4324-4F59-8E9B-521217E4EAD7}"/>
              </a:ext>
            </a:extLst>
          </p:cNvPr>
          <p:cNvSpPr txBox="1">
            <a:spLocks/>
          </p:cNvSpPr>
          <p:nvPr/>
        </p:nvSpPr>
        <p:spPr>
          <a:xfrm>
            <a:off x="2604077" y="3140968"/>
            <a:ext cx="5076564" cy="10061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حُروفي وكلماتي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20000" t="-12000" r="-1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2509047" y="774375"/>
            <a:ext cx="3130904" cy="55983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الحروف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875849" y="4696283"/>
            <a:ext cx="6277205" cy="663708"/>
          </a:xfrm>
          <a:prstGeom prst="rect">
            <a:avLst/>
          </a:prstGeom>
          <a:solidFill>
            <a:srgbClr val="FF69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حَ - دُ - أَ – ثُ - تِ – جَ – دِ – إِ - خُ</a:t>
            </a:r>
            <a:endParaRPr kumimoji="0" lang="ar-AE" sz="10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434537" y="3960283"/>
            <a:ext cx="5279924" cy="66370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خا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تا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حا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جا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دا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با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</a:t>
            </a:r>
            <a:endParaRPr kumimoji="0" lang="ar-AE" sz="10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761286" y="3268247"/>
            <a:ext cx="4546479" cy="60016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تو – أو – خو – حو – دو - جو</a:t>
            </a:r>
            <a:endParaRPr kumimoji="0" lang="ar-AE" sz="8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141378" y="1820999"/>
            <a:ext cx="3786294" cy="1299533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2D0D41-49D8-4AAB-B225-8C31F9E3C4A0}"/>
              </a:ext>
            </a:extLst>
          </p:cNvPr>
          <p:cNvSpPr txBox="1"/>
          <p:nvPr/>
        </p:nvSpPr>
        <p:spPr>
          <a:xfrm>
            <a:off x="2642852" y="2533669"/>
            <a:ext cx="2743200" cy="5598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خي</a:t>
            </a:r>
            <a:r>
              <a:rPr kumimoji="0" lang="ar-AE" sz="3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دي – تي - </a:t>
            </a:r>
            <a:r>
              <a:rPr kumimoji="0" lang="ar-AE" sz="3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ثي</a:t>
            </a:r>
            <a:endParaRPr kumimoji="0" lang="ar-AE" sz="3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750EBA02-1A7E-4E4B-B597-9C41A076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376" y="1543756"/>
            <a:ext cx="1528825" cy="859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4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0000" mute="1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17000" t="-8000" r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2730351" y="857250"/>
            <a:ext cx="3130904" cy="559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الكلمات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1304059" y="4712163"/>
            <a:ext cx="6182942" cy="784830"/>
          </a:xfrm>
          <a:prstGeom prst="rect">
            <a:avLst/>
          </a:prstGeom>
          <a:solidFill>
            <a:srgbClr val="FF69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دَرَسَ –  دَرَجَ –   أَدَبُ</a:t>
            </a:r>
            <a:endParaRPr kumimoji="0" lang="ar-A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626781" y="3857919"/>
            <a:ext cx="5518298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جادَ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ـ   </a:t>
            </a: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ساعَدَ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ـ   </a:t>
            </a: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داخَ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937784" y="3158122"/>
            <a:ext cx="4888318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ديكٌ</a:t>
            </a:r>
            <a:r>
              <a:rPr kumimoji="0" lang="ar-A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ـ 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دودي</a:t>
            </a:r>
            <a:r>
              <a:rPr kumimoji="0" lang="ar-A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ـ  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مَدْرَسَةً</a:t>
            </a: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356268" y="1688011"/>
            <a:ext cx="4051347" cy="139412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761D43-D0AF-4ECB-83E6-15DBB769CE62}"/>
              </a:ext>
            </a:extLst>
          </p:cNvPr>
          <p:cNvSpPr txBox="1"/>
          <p:nvPr/>
        </p:nvSpPr>
        <p:spPr>
          <a:xfrm>
            <a:off x="3760785" y="2280743"/>
            <a:ext cx="1242314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دَجاجَةٌ</a:t>
            </a: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EAB1EB6D-A2FD-4715-A47C-0453ACF9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2589" y="1525110"/>
            <a:ext cx="1528825" cy="859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292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0000" mute="1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9000" t="-9000" r="-1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7530CDB-19D5-4E4D-9A09-6C92973A53D0}"/>
              </a:ext>
            </a:extLst>
          </p:cNvPr>
          <p:cNvGrpSpPr/>
          <p:nvPr/>
        </p:nvGrpSpPr>
        <p:grpSpPr>
          <a:xfrm>
            <a:off x="797441" y="1593639"/>
            <a:ext cx="7639494" cy="2787179"/>
            <a:chOff x="1674318" y="-3313"/>
            <a:chExt cx="8363708" cy="46430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D0C4E-199F-4EAA-9CB6-4FC183DA4394}"/>
                </a:ext>
              </a:extLst>
            </p:cNvPr>
            <p:cNvSpPr/>
            <p:nvPr/>
          </p:nvSpPr>
          <p:spPr>
            <a:xfrm>
              <a:off x="1674318" y="-3313"/>
              <a:ext cx="8363708" cy="4643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2F1F36-476E-456A-823A-E42B5370F5A7}"/>
                </a:ext>
              </a:extLst>
            </p:cNvPr>
            <p:cNvSpPr/>
            <p:nvPr/>
          </p:nvSpPr>
          <p:spPr>
            <a:xfrm>
              <a:off x="1797935" y="99997"/>
              <a:ext cx="8100901" cy="432849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" descr="تجمع مصممي الفلاتر – Telegram">
            <a:extLst>
              <a:ext uri="{FF2B5EF4-FFF2-40B4-BE49-F238E27FC236}">
                <a16:creationId xmlns:a16="http://schemas.microsoft.com/office/drawing/2014/main" id="{BD91C575-5EE5-4450-BC88-C58E45D6E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5"/>
          <a:stretch/>
        </p:blipFill>
        <p:spPr bwMode="auto">
          <a:xfrm>
            <a:off x="3516112" y="3473631"/>
            <a:ext cx="1993780" cy="2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Download free 3D printer files Hyperboloid Pencil Holder ・ Cults">
            <a:extLst>
              <a:ext uri="{FF2B5EF4-FFF2-40B4-BE49-F238E27FC236}">
                <a16:creationId xmlns:a16="http://schemas.microsoft.com/office/drawing/2014/main" id="{E0FF0370-7BC1-45FC-B81A-D8F75B64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875" l="10000" r="90000">
                        <a14:foregroundMark x1="43333" y1="10417" x2="43333" y2="10417"/>
                        <a14:foregroundMark x1="53542" y1="9375" x2="53542" y2="9375"/>
                        <a14:foregroundMark x1="31250" y1="7917" x2="31250" y2="7917"/>
                        <a14:foregroundMark x1="41875" y1="7500" x2="41875" y2="7500"/>
                        <a14:foregroundMark x1="52708" y1="7083" x2="52708" y2="7083"/>
                        <a14:foregroundMark x1="41458" y1="6875" x2="41458" y2="6875"/>
                        <a14:foregroundMark x1="41250" y1="91875" x2="41250" y2="91875"/>
                        <a14:foregroundMark x1="63125" y1="6667" x2="63125" y2="6667"/>
                        <a14:foregroundMark x1="52500" y1="5625" x2="52500" y2="5625"/>
                        <a14:foregroundMark x1="40833" y1="5625" x2="40833" y2="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7343" y="4520273"/>
            <a:ext cx="682073" cy="6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4 paper stack mockup in 3d style Royalty Free Vector Image">
            <a:extLst>
              <a:ext uri="{FF2B5EF4-FFF2-40B4-BE49-F238E27FC236}">
                <a16:creationId xmlns:a16="http://schemas.microsoft.com/office/drawing/2014/main" id="{35492969-6618-4B14-840A-DF454C6E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00" r="93200">
                        <a14:foregroundMark x1="9800" y1="31111" x2="9800" y2="31111"/>
                        <a14:foregroundMark x1="69500" y1="68333" x2="69500" y2="68333"/>
                        <a14:foregroundMark x1="87900" y1="60833" x2="87900" y2="60833"/>
                        <a14:foregroundMark x1="91400" y1="54722" x2="91400" y2="54722"/>
                        <a14:foregroundMark x1="93200" y1="58704" x2="79300" y2="63611"/>
                        <a14:foregroundMark x1="67900" y1="69722" x2="53300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3956" b="19746"/>
          <a:stretch/>
        </p:blipFill>
        <p:spPr bwMode="auto">
          <a:xfrm>
            <a:off x="5721256" y="4634764"/>
            <a:ext cx="1350047" cy="1028700"/>
          </a:xfrm>
          <a:prstGeom prst="rect">
            <a:avLst/>
          </a:prstGeom>
          <a:noFill/>
          <a:effectLst>
            <a:reflection stA="45000" endPos="0" dist="50800" dir="5400000" sy="-100000" algn="bl" rotWithShape="0"/>
            <a:softEdge rad="0"/>
          </a:effectLst>
          <a:scene3d>
            <a:camera prst="orthographicFront">
              <a:rot lat="1200000" lon="0" rev="0"/>
            </a:camera>
            <a:lightRig rig="threePt" dir="t"/>
          </a:scene3d>
          <a:sp3d>
            <a:bevelB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person, table, white, snow&#10;&#10;Description automatically generated">
            <a:extLst>
              <a:ext uri="{FF2B5EF4-FFF2-40B4-BE49-F238E27FC236}">
                <a16:creationId xmlns:a16="http://schemas.microsoft.com/office/drawing/2014/main" id="{49C8B34A-3A11-43F2-976F-2D9D2C7D1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6" b="93086" l="10000" r="90000">
                        <a14:foregroundMark x1="39615" y1="93333" x2="39615" y2="93333"/>
                        <a14:foregroundMark x1="43462" y1="93827" x2="43462" y2="93827"/>
                        <a14:foregroundMark x1="44231" y1="92346" x2="44231" y2="92346"/>
                        <a14:foregroundMark x1="42564" y1="90864" x2="42564" y2="90864"/>
                        <a14:foregroundMark x1="34615" y1="92099" x2="34615" y2="92099"/>
                        <a14:foregroundMark x1="34487" y1="91358" x2="34487" y2="91358"/>
                        <a14:foregroundMark x1="44872" y1="7160" x2="44872" y2="7160"/>
                        <a14:foregroundMark x1="38974" y1="2963" x2="38974" y2="2963"/>
                        <a14:foregroundMark x1="38974" y1="2716" x2="38974" y2="2716"/>
                        <a14:foregroundMark x1="38974" y1="2716" x2="38974" y2="2716"/>
                        <a14:foregroundMark x1="38974" y1="2716" x2="38974" y2="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3" r="21823"/>
          <a:stretch/>
        </p:blipFill>
        <p:spPr>
          <a:xfrm>
            <a:off x="6232110" y="4476807"/>
            <a:ext cx="750174" cy="8131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19D319-4AA3-4957-93F2-D893495F6DFF}"/>
              </a:ext>
            </a:extLst>
          </p:cNvPr>
          <p:cNvSpPr txBox="1"/>
          <p:nvPr/>
        </p:nvSpPr>
        <p:spPr>
          <a:xfrm>
            <a:off x="1131331" y="2057553"/>
            <a:ext cx="676334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عا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عبي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دُ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الْمَ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ْرَسَةِ سَعي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دً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ا، لأنّهُ 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َرَسَ أُنْشو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َةَ الْجُنْ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دِ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يَّ الشُّجاعَ</a:t>
            </a:r>
            <a:endParaRPr kumimoji="0" lang="ar-BH" sz="4050" b="1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 w="0"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5463260" y="1711304"/>
            <a:ext cx="263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1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مربع نص 1">
            <a:extLst>
              <a:ext uri="{FF2B5EF4-FFF2-40B4-BE49-F238E27FC236}">
                <a16:creationId xmlns:a16="http://schemas.microsoft.com/office/drawing/2014/main" id="{19EC2E89-7E52-427A-812B-68ACE5B42D27}"/>
              </a:ext>
            </a:extLst>
          </p:cNvPr>
          <p:cNvSpPr txBox="1"/>
          <p:nvPr/>
        </p:nvSpPr>
        <p:spPr>
          <a:xfrm>
            <a:off x="2919034" y="878219"/>
            <a:ext cx="3130904" cy="55983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الجملة : </a:t>
            </a:r>
          </a:p>
        </p:txBody>
      </p:sp>
      <p:pic>
        <p:nvPicPr>
          <p:cNvPr id="37" name="y2mate.com - 1 Minute Timer_x6ggW8ei0yU_1080pFHR">
            <a:hlinkClick r:id="" action="ppaction://media"/>
            <a:extLst>
              <a:ext uri="{FF2B5EF4-FFF2-40B4-BE49-F238E27FC236}">
                <a16:creationId xmlns:a16="http://schemas.microsoft.com/office/drawing/2014/main" id="{0F3F39E0-EFCE-42DC-97D5-C2FC7AE84D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1" end="1925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5943" y="4635689"/>
            <a:ext cx="1278790" cy="7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851920" y="522920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541959" y="3036959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+ السبورة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FD1131-8A4B-4A8A-BC30-BC85B748CD4E}"/>
              </a:ext>
            </a:extLst>
          </p:cNvPr>
          <p:cNvSpPr txBox="1">
            <a:spLocks/>
          </p:cNvSpPr>
          <p:nvPr/>
        </p:nvSpPr>
        <p:spPr>
          <a:xfrm>
            <a:off x="1790662" y="1493160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1</a:t>
            </a:r>
            <a:endParaRPr kumimoji="0" lang="ar-AE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6309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368</Words>
  <Application>Microsoft Office PowerPoint</Application>
  <PresentationFormat>On-screen Show (4:3)</PresentationFormat>
  <Paragraphs>89</Paragraphs>
  <Slides>35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Calibri Light</vt:lpstr>
      <vt:lpstr>Garamond</vt:lpstr>
      <vt:lpstr>Microsoft Sans Serif</vt:lpstr>
      <vt:lpstr>Times New Roman</vt:lpstr>
      <vt:lpstr>Wingdings</vt:lpstr>
      <vt:lpstr>نسق Office</vt:lpstr>
      <vt:lpstr>1_نسق Office</vt:lpstr>
      <vt:lpstr>Organic</vt:lpstr>
      <vt:lpstr>3_Office Theme</vt:lpstr>
      <vt:lpstr>سمة Office</vt:lpstr>
      <vt:lpstr>3_نسق Office</vt:lpstr>
      <vt:lpstr>2_نسق Office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268</cp:revision>
  <dcterms:created xsi:type="dcterms:W3CDTF">2020-03-23T18:31:31Z</dcterms:created>
  <dcterms:modified xsi:type="dcterms:W3CDTF">2021-10-18T16:10:25Z</dcterms:modified>
</cp:coreProperties>
</file>