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0" r:id="rId2"/>
    <p:sldId id="291" r:id="rId3"/>
    <p:sldId id="349" r:id="rId4"/>
    <p:sldId id="432" r:id="rId5"/>
    <p:sldId id="437" r:id="rId6"/>
    <p:sldId id="433" r:id="rId7"/>
    <p:sldId id="435" r:id="rId8"/>
    <p:sldId id="436" r:id="rId9"/>
    <p:sldId id="439" r:id="rId10"/>
    <p:sldId id="466" r:id="rId11"/>
    <p:sldId id="465" r:id="rId12"/>
    <p:sldId id="467" r:id="rId13"/>
    <p:sldId id="444" r:id="rId14"/>
    <p:sldId id="468" r:id="rId15"/>
    <p:sldId id="470" r:id="rId16"/>
    <p:sldId id="472" r:id="rId17"/>
    <p:sldId id="471" r:id="rId18"/>
    <p:sldId id="473" r:id="rId19"/>
    <p:sldId id="429" r:id="rId20"/>
    <p:sldId id="430" r:id="rId21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C03"/>
    <a:srgbClr val="EC46A5"/>
    <a:srgbClr val="FFCCCC"/>
    <a:srgbClr val="ED3832"/>
    <a:srgbClr val="55C5BB"/>
    <a:srgbClr val="F2883B"/>
    <a:srgbClr val="EA3949"/>
    <a:srgbClr val="70B72F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714"/>
  </p:normalViewPr>
  <p:slideViewPr>
    <p:cSldViewPr snapToGrid="0" snapToObjects="1">
      <p:cViewPr varScale="1">
        <p:scale>
          <a:sx n="103" d="100"/>
          <a:sy n="103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12/25/2021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openxmlformats.org/officeDocument/2006/relationships/image" Target="../media/image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11.jpeg"/><Relationship Id="rId10" Type="http://schemas.openxmlformats.org/officeDocument/2006/relationships/image" Target="../media/image19.jpeg"/><Relationship Id="rId4" Type="http://schemas.openxmlformats.org/officeDocument/2006/relationships/image" Target="../media/image5.gif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jp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g"/><Relationship Id="rId7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9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g"/><Relationship Id="rId7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11" Type="http://schemas.openxmlformats.org/officeDocument/2006/relationships/image" Target="../media/image33.jpeg"/><Relationship Id="rId5" Type="http://schemas.openxmlformats.org/officeDocument/2006/relationships/image" Target="../media/image5.gif"/><Relationship Id="rId10" Type="http://schemas.openxmlformats.org/officeDocument/2006/relationships/image" Target="../media/image32.jpeg"/><Relationship Id="rId4" Type="http://schemas.openxmlformats.org/officeDocument/2006/relationships/image" Target="../media/image4.jpeg"/><Relationship Id="rId9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4.jpeg"/><Relationship Id="rId3" Type="http://schemas.microsoft.com/office/2007/relationships/media" Target="../media/media4.m4a"/><Relationship Id="rId7" Type="http://schemas.openxmlformats.org/officeDocument/2006/relationships/image" Target="../media/image4.jpeg"/><Relationship Id="rId12" Type="http://schemas.openxmlformats.org/officeDocument/2006/relationships/image" Target="../media/image13.jpe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microsoft.com/office/2007/relationships/media" Target="../media/media5.m4a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jpe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416161" y="1097230"/>
            <a:ext cx="6339236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الدراسات الاجتماعية و الأخلاقية 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91147FB-BB85-4DE3-8AE5-5AB2E17ECCC7}"/>
              </a:ext>
            </a:extLst>
          </p:cNvPr>
          <p:cNvSpPr txBox="1"/>
          <p:nvPr/>
        </p:nvSpPr>
        <p:spPr>
          <a:xfrm>
            <a:off x="3417903" y="4224426"/>
            <a:ext cx="3490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(أستمع للنص+أجيب عن الأسئلة)</a:t>
            </a:r>
            <a:endParaRPr lang="en-US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E94CEECC-8E7D-4DA2-94C7-E1A4AB549CB9}"/>
              </a:ext>
            </a:extLst>
          </p:cNvPr>
          <p:cNvSpPr txBox="1"/>
          <p:nvPr/>
        </p:nvSpPr>
        <p:spPr>
          <a:xfrm>
            <a:off x="4545458" y="2098571"/>
            <a:ext cx="2836135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جغرافيـا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547932" y="3189058"/>
            <a:ext cx="5646198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المعالم الطبيعية و البشرية 2 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087871A-6243-4E7E-9240-D82D41668C0A}"/>
              </a:ext>
            </a:extLst>
          </p:cNvPr>
          <p:cNvSpPr txBox="1"/>
          <p:nvPr/>
        </p:nvSpPr>
        <p:spPr>
          <a:xfrm>
            <a:off x="10282315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4</a:t>
            </a:r>
            <a:endParaRPr lang="en-US" dirty="0"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065E88A-6181-4C73-82E0-4D6DB6955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50F683A-7A44-484C-A553-879AC7D29D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05" t="16844" r="21865" b="25781"/>
          <a:stretch/>
        </p:blipFill>
        <p:spPr>
          <a:xfrm>
            <a:off x="8255935" y="3334556"/>
            <a:ext cx="1838207" cy="2283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BAA2D6C-6C8E-4616-9D06-28D0DCB232F2}"/>
              </a:ext>
            </a:extLst>
          </p:cNvPr>
          <p:cNvSpPr/>
          <p:nvPr/>
        </p:nvSpPr>
        <p:spPr>
          <a:xfrm>
            <a:off x="5346866" y="429616"/>
            <a:ext cx="2472708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علم الجغرافيا 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1461A314-1A9A-4F5A-93ED-C4F4182BC7DC}"/>
              </a:ext>
            </a:extLst>
          </p:cNvPr>
          <p:cNvCxnSpPr>
            <a:cxnSpLocks/>
          </p:cNvCxnSpPr>
          <p:nvPr/>
        </p:nvCxnSpPr>
        <p:spPr>
          <a:xfrm>
            <a:off x="6580307" y="1109640"/>
            <a:ext cx="0" cy="81615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كره ارضيه, كره ارضيه png">
            <a:extLst>
              <a:ext uri="{FF2B5EF4-FFF2-40B4-BE49-F238E27FC236}">
                <a16:creationId xmlns:a16="http://schemas.microsoft.com/office/drawing/2014/main" id="{FE05E577-85A6-42E1-BF9F-C92FA381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0000" l="10000" r="90000">
                        <a14:foregroundMark x1="62111" y1="8222" x2="38667" y2="8333"/>
                        <a14:foregroundMark x1="54000" y1="5111" x2="45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20" y="1812639"/>
            <a:ext cx="1824201" cy="1824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0290E20F-A966-4F0D-9AF3-B1434E72BED7}"/>
              </a:ext>
            </a:extLst>
          </p:cNvPr>
          <p:cNvCxnSpPr>
            <a:cxnSpLocks/>
          </p:cNvCxnSpPr>
          <p:nvPr/>
        </p:nvCxnSpPr>
        <p:spPr>
          <a:xfrm flipH="1">
            <a:off x="2276670" y="3754725"/>
            <a:ext cx="8957388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lip Art People مجاني ، تنزيل مجاني قصاصة فنية ، قصاصة فنية مجانية - آخر">
            <a:extLst>
              <a:ext uri="{FF2B5EF4-FFF2-40B4-BE49-F238E27FC236}">
                <a16:creationId xmlns:a16="http://schemas.microsoft.com/office/drawing/2014/main" id="{BC288E20-6C95-49E6-8A83-6176A2447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30" y="4824536"/>
            <a:ext cx="2199983" cy="12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جانا الكريسماس النبات ، تحميل مجانا قصاصة فنية ، حرة قصاصة فنية - آخر">
            <a:extLst>
              <a:ext uri="{FF2B5EF4-FFF2-40B4-BE49-F238E27FC236}">
                <a16:creationId xmlns:a16="http://schemas.microsoft.com/office/drawing/2014/main" id="{0BD99B2D-3B14-4C74-8003-0BE48073F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87" y="4509252"/>
            <a:ext cx="1181052" cy="16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nimals Clipart Images, Stock Photos &amp;amp; Vectors | Shutterstock">
            <a:extLst>
              <a:ext uri="{FF2B5EF4-FFF2-40B4-BE49-F238E27FC236}">
                <a16:creationId xmlns:a16="http://schemas.microsoft.com/office/drawing/2014/main" id="{6905A8DF-98EF-4686-84D8-F86E0DA64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/>
        </p:blipFill>
        <p:spPr bwMode="auto">
          <a:xfrm>
            <a:off x="5671120" y="4906409"/>
            <a:ext cx="1902254" cy="115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ont Waste Water Clipart | i2Clipart - Royalty Free Public Domain Clipart">
            <a:extLst>
              <a:ext uri="{FF2B5EF4-FFF2-40B4-BE49-F238E27FC236}">
                <a16:creationId xmlns:a16="http://schemas.microsoft.com/office/drawing/2014/main" id="{78BE3A67-AC88-411F-934E-C4822D5F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48" y="4784711"/>
            <a:ext cx="1503887" cy="15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تقرير عن عناصر المناخ - مقالة">
            <a:extLst>
              <a:ext uri="{FF2B5EF4-FFF2-40B4-BE49-F238E27FC236}">
                <a16:creationId xmlns:a16="http://schemas.microsoft.com/office/drawing/2014/main" id="{B04A25B8-1D2C-4B48-AA8F-6C2C31A0E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6"/>
          <a:stretch/>
        </p:blipFill>
        <p:spPr bwMode="auto">
          <a:xfrm>
            <a:off x="9808034" y="5236263"/>
            <a:ext cx="1904887" cy="82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72836AE0-EC7D-4E62-A003-151FAD0090AE}"/>
              </a:ext>
            </a:extLst>
          </p:cNvPr>
          <p:cNvCxnSpPr>
            <a:cxnSpLocks/>
          </p:cNvCxnSpPr>
          <p:nvPr/>
        </p:nvCxnSpPr>
        <p:spPr>
          <a:xfrm>
            <a:off x="11176567" y="3754725"/>
            <a:ext cx="0" cy="81615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05962B72-BBD1-4ED5-8551-C84094EACF94}"/>
              </a:ext>
            </a:extLst>
          </p:cNvPr>
          <p:cNvCxnSpPr>
            <a:cxnSpLocks/>
          </p:cNvCxnSpPr>
          <p:nvPr/>
        </p:nvCxnSpPr>
        <p:spPr>
          <a:xfrm>
            <a:off x="8742964" y="3777318"/>
            <a:ext cx="0" cy="81615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4A1A67B4-B41A-4361-84DB-5CC99D3338B8}"/>
              </a:ext>
            </a:extLst>
          </p:cNvPr>
          <p:cNvCxnSpPr>
            <a:cxnSpLocks/>
          </p:cNvCxnSpPr>
          <p:nvPr/>
        </p:nvCxnSpPr>
        <p:spPr>
          <a:xfrm>
            <a:off x="6525388" y="3777318"/>
            <a:ext cx="0" cy="81615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CA89BA60-E8FD-43C8-B8BB-4E9B09BFF9EE}"/>
              </a:ext>
            </a:extLst>
          </p:cNvPr>
          <p:cNvCxnSpPr>
            <a:cxnSpLocks/>
          </p:cNvCxnSpPr>
          <p:nvPr/>
        </p:nvCxnSpPr>
        <p:spPr>
          <a:xfrm>
            <a:off x="4649953" y="3754725"/>
            <a:ext cx="0" cy="81615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035095BF-5D3C-48AA-BFD2-581FB51DC819}"/>
              </a:ext>
            </a:extLst>
          </p:cNvPr>
          <p:cNvCxnSpPr>
            <a:cxnSpLocks/>
          </p:cNvCxnSpPr>
          <p:nvPr/>
        </p:nvCxnSpPr>
        <p:spPr>
          <a:xfrm>
            <a:off x="2348402" y="3777318"/>
            <a:ext cx="0" cy="81615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14AAD2E9-4948-492D-8211-36AC2BA1E042}"/>
              </a:ext>
            </a:extLst>
          </p:cNvPr>
          <p:cNvCxnSpPr>
            <a:cxnSpLocks/>
          </p:cNvCxnSpPr>
          <p:nvPr/>
        </p:nvCxnSpPr>
        <p:spPr>
          <a:xfrm flipH="1">
            <a:off x="6521393" y="3312367"/>
            <a:ext cx="3995" cy="524708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24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1996751" y="494711"/>
            <a:ext cx="963183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 ، و أستمع إلى قراءة معلمي ، ثم أجيب عن الأسئلة 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385E9BD-ADE9-493C-89D8-ADDA98FC8223}"/>
              </a:ext>
            </a:extLst>
          </p:cNvPr>
          <p:cNvSpPr/>
          <p:nvPr/>
        </p:nvSpPr>
        <p:spPr>
          <a:xfrm>
            <a:off x="6563855" y="2792081"/>
            <a:ext cx="5064727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يُقسِّمُ عُلماءُ الجغرافيا الـمعالم التي نراها على كَوْكبِ الأرضِ إلى قسمين : معالم طبيعية ، ومعالم بشرية 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727346E-E83A-4F48-A599-ADDE5DB146CA}"/>
              </a:ext>
            </a:extLst>
          </p:cNvPr>
          <p:cNvSpPr/>
          <p:nvPr/>
        </p:nvSpPr>
        <p:spPr>
          <a:xfrm>
            <a:off x="2071395" y="1691150"/>
            <a:ext cx="9647854" cy="293338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BAA2D6C-6C8E-4616-9D06-28D0DCB232F2}"/>
              </a:ext>
            </a:extLst>
          </p:cNvPr>
          <p:cNvSpPr/>
          <p:nvPr/>
        </p:nvSpPr>
        <p:spPr>
          <a:xfrm>
            <a:off x="6680718" y="4835014"/>
            <a:ext cx="4693394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هي معالم كوكب الأرض ؟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A087836-9FEF-4230-9AC6-393644343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987" y="1749648"/>
            <a:ext cx="4405277" cy="293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1653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4B35188B-9052-4B88-B1B8-C5A46BEEE954}"/>
              </a:ext>
            </a:extLst>
          </p:cNvPr>
          <p:cNvSpPr/>
          <p:nvPr/>
        </p:nvSpPr>
        <p:spPr>
          <a:xfrm>
            <a:off x="8181362" y="1042079"/>
            <a:ext cx="32191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مَعالَمْ طَبيعية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C10DF435-068A-425B-82BA-E2581B1ACD2C}"/>
              </a:ext>
            </a:extLst>
          </p:cNvPr>
          <p:cNvSpPr/>
          <p:nvPr/>
        </p:nvSpPr>
        <p:spPr>
          <a:xfrm>
            <a:off x="3188950" y="1042079"/>
            <a:ext cx="2853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مَعالَمْ بَشَرية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pic>
        <p:nvPicPr>
          <p:cNvPr id="16" name="Picture 4" descr="الساحل, المحتوى المجاني, الشاطئ صورة بابوا نيو غينيا">
            <a:extLst>
              <a:ext uri="{FF2B5EF4-FFF2-40B4-BE49-F238E27FC236}">
                <a16:creationId xmlns:a16="http://schemas.microsoft.com/office/drawing/2014/main" id="{172E4AD1-1D4B-44AE-8830-395292857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5361" r="7389" b="6950"/>
          <a:stretch/>
        </p:blipFill>
        <p:spPr bwMode="auto">
          <a:xfrm>
            <a:off x="8647148" y="2846160"/>
            <a:ext cx="2753365" cy="17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برج خليفة كرتون - NASLE4.COM">
            <a:extLst>
              <a:ext uri="{FF2B5EF4-FFF2-40B4-BE49-F238E27FC236}">
                <a16:creationId xmlns:a16="http://schemas.microsoft.com/office/drawing/2014/main" id="{46921F52-9AA1-4203-AFC6-5CAFB782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44" y="2015408"/>
            <a:ext cx="1630033" cy="31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A64DE3A7-86CF-4D37-9BED-F143A4E2D089}"/>
              </a:ext>
            </a:extLst>
          </p:cNvPr>
          <p:cNvCxnSpPr>
            <a:cxnSpLocks/>
          </p:cNvCxnSpPr>
          <p:nvPr/>
        </p:nvCxnSpPr>
        <p:spPr>
          <a:xfrm>
            <a:off x="7095324" y="769272"/>
            <a:ext cx="79917" cy="57248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11+ Street Clip Art - Preview : Street Clipart | HDClipartAll">
            <a:extLst>
              <a:ext uri="{FF2B5EF4-FFF2-40B4-BE49-F238E27FC236}">
                <a16:creationId xmlns:a16="http://schemas.microsoft.com/office/drawing/2014/main" id="{8A99FCBE-ED04-4F63-9A76-217D2DB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16" y="2328340"/>
            <a:ext cx="257175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درسة المدحتية الابتدائية للبنين - على كافة معلمين ومعلمات.. وتلاميذ  مدرستنا في الصف السادس الابتدائي الحضور للمدرسه يوم الاحد صباحا مع جلب  جنسية التلميذ وجنسية ولي أمر التلميذ واربعة صور . يكون">
            <a:extLst>
              <a:ext uri="{FF2B5EF4-FFF2-40B4-BE49-F238E27FC236}">
                <a16:creationId xmlns:a16="http://schemas.microsoft.com/office/drawing/2014/main" id="{1606452B-36F2-412D-A8F8-8D90A8E1C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/>
          <a:stretch/>
        </p:blipFill>
        <p:spPr bwMode="auto">
          <a:xfrm>
            <a:off x="3996562" y="4409292"/>
            <a:ext cx="2962275" cy="140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05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7554897" y="618134"/>
            <a:ext cx="4073685" cy="6369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الـمعالم الطبيعية </a:t>
            </a:r>
            <a:endParaRPr lang="en-US" sz="5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CB40BC3-1627-4A0C-A687-F6E262F2B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4" t="27108" r="9449" b="64518"/>
          <a:stretch/>
        </p:blipFill>
        <p:spPr>
          <a:xfrm>
            <a:off x="2284097" y="3623182"/>
            <a:ext cx="8797773" cy="2298224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A74379-CF57-4C5A-B208-B5E06EC45544}"/>
              </a:ext>
            </a:extLst>
          </p:cNvPr>
          <p:cNvSpPr/>
          <p:nvPr/>
        </p:nvSpPr>
        <p:spPr>
          <a:xfrm>
            <a:off x="1606858" y="2150908"/>
            <a:ext cx="1015225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الأماكن الْمَوْجودةُ عَلى الأَرْضِ بِشَكْلٍ طَبيعيٍّ ، فَهِيَ لَيْسَتُ مِنْ صُنْعِ الإِنْسانِ و َ لَيْسَ للإنْسانِ دَوْرٌ في تَكوينِها ؛ كالْجِبالِ ، وَ الْبُحَيْراتِ ، وَ الصَّحْراءِ ، </a:t>
            </a:r>
          </a:p>
          <a:p>
            <a:pPr algn="r" rtl="1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 الْغاباتِ ، وَ الْأَنْهارِ .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319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2136621-652C-4D5D-9D31-27CA5D422D0E}"/>
              </a:ext>
            </a:extLst>
          </p:cNvPr>
          <p:cNvSpPr/>
          <p:nvPr/>
        </p:nvSpPr>
        <p:spPr>
          <a:xfrm>
            <a:off x="5628443" y="1867960"/>
            <a:ext cx="5745669" cy="663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01. ما معنى الـمعالم الطبيعية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F945CDC-5ABC-42A7-A0D9-8E9B41C56167}"/>
              </a:ext>
            </a:extLst>
          </p:cNvPr>
          <p:cNvSpPr/>
          <p:nvPr/>
        </p:nvSpPr>
        <p:spPr>
          <a:xfrm>
            <a:off x="1562471" y="2884503"/>
            <a:ext cx="9941648" cy="663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02.أذكر أمثلة على الـمعالم الطبيعية الـموجودة في الإمارات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988CA4C-0EC7-40E2-B96B-E2F01F2958E0}"/>
              </a:ext>
            </a:extLst>
          </p:cNvPr>
          <p:cNvSpPr txBox="1"/>
          <p:nvPr/>
        </p:nvSpPr>
        <p:spPr>
          <a:xfrm>
            <a:off x="7530483" y="459054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أجيب عن الأسئلة </a:t>
            </a:r>
            <a:endParaRPr lang="en-US" sz="5400" dirty="0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076B8BC-2FFB-4935-9141-B93A8EA3DB3B}"/>
              </a:ext>
            </a:extLst>
          </p:cNvPr>
          <p:cNvSpPr/>
          <p:nvPr/>
        </p:nvSpPr>
        <p:spPr>
          <a:xfrm>
            <a:off x="1686757" y="3990110"/>
            <a:ext cx="9687355" cy="663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03.ضع جملة "الـمعالم الطبيعية " في جملة من إنشائك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5704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7554897" y="618134"/>
            <a:ext cx="4073685" cy="6369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الـمعالم البشرية  </a:t>
            </a:r>
            <a:endParaRPr lang="en-US" sz="5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A74379-CF57-4C5A-B208-B5E06EC45544}"/>
              </a:ext>
            </a:extLst>
          </p:cNvPr>
          <p:cNvSpPr/>
          <p:nvPr/>
        </p:nvSpPr>
        <p:spPr>
          <a:xfrm>
            <a:off x="1320216" y="2150908"/>
            <a:ext cx="10438895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الأماكن التي بَناها الإنسانُ وَ شَيَّدَها ، مَثْلُ الطَّرُقِ ، وَ الْـمَساكِن ، وَ الْجُسورِ، و الْـمُدُنِ الْحَديثَةِ ، وَ الـْمَتاحِفِ ، وَ الْـمَكْتَـبات .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2D13C669-E9E5-4E42-81ED-68FCD00FE6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01" t="45952" r="12044" b="45245"/>
          <a:stretch/>
        </p:blipFill>
        <p:spPr>
          <a:xfrm>
            <a:off x="1923236" y="3379935"/>
            <a:ext cx="9658904" cy="245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47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2136621-652C-4D5D-9D31-27CA5D422D0E}"/>
              </a:ext>
            </a:extLst>
          </p:cNvPr>
          <p:cNvSpPr/>
          <p:nvPr/>
        </p:nvSpPr>
        <p:spPr>
          <a:xfrm>
            <a:off x="5726097" y="1233390"/>
            <a:ext cx="5960047" cy="663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01.ما معنى  الـمعالم البشريـة 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7F945CDC-5ABC-42A7-A0D9-8E9B41C56167}"/>
              </a:ext>
            </a:extLst>
          </p:cNvPr>
          <p:cNvSpPr/>
          <p:nvPr/>
        </p:nvSpPr>
        <p:spPr>
          <a:xfrm>
            <a:off x="1651247" y="4960827"/>
            <a:ext cx="9852871" cy="663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03.أذكر أمثلة على الـمعالم البشرية  الـموجودة في الإمارات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988CA4C-0EC7-40E2-B96B-E2F01F2958E0}"/>
              </a:ext>
            </a:extLst>
          </p:cNvPr>
          <p:cNvSpPr txBox="1"/>
          <p:nvPr/>
        </p:nvSpPr>
        <p:spPr>
          <a:xfrm>
            <a:off x="7657685" y="201085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أجيب عن الأسئلة </a:t>
            </a:r>
            <a:endParaRPr lang="en-US" sz="5400" dirty="0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076B8BC-2FFB-4935-9141-B93A8EA3DB3B}"/>
              </a:ext>
            </a:extLst>
          </p:cNvPr>
          <p:cNvSpPr/>
          <p:nvPr/>
        </p:nvSpPr>
        <p:spPr>
          <a:xfrm>
            <a:off x="1741966" y="5834516"/>
            <a:ext cx="9671432" cy="6636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04.ضع جملة "الـمعالم البشرية " في جملة من إنشائك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2FDB6A2B-BD67-4CC4-9C1B-5CB56C8A07C5}"/>
              </a:ext>
            </a:extLst>
          </p:cNvPr>
          <p:cNvSpPr/>
          <p:nvPr/>
        </p:nvSpPr>
        <p:spPr>
          <a:xfrm>
            <a:off x="2130641" y="1948490"/>
            <a:ext cx="9568786" cy="28880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02.مرادف "شَيَّد " في جملة بناها الإنسان و شيدها</a:t>
            </a:r>
          </a:p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هدم البنيان</a:t>
            </a:r>
          </a:p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بناه و رفعه</a:t>
            </a:r>
          </a:p>
          <a:p>
            <a:pPr algn="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أهمل البنيان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1655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A74379-CF57-4C5A-B208-B5E06EC45544}"/>
              </a:ext>
            </a:extLst>
          </p:cNvPr>
          <p:cNvSpPr/>
          <p:nvPr/>
        </p:nvSpPr>
        <p:spPr>
          <a:xfrm>
            <a:off x="1487055" y="2424847"/>
            <a:ext cx="1015225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تَتَحَكَّم عَوامِلُ كَثيرةٌ في تَوْزيعِ الـْمعالِمِ الطّبيعية و البشرِيَّةِ ، لكن الْغالبَ أنَّ الْمُدُنَ الصناعِيَّةَ و التَّجارِيَّةَ تَكْثُرُ فيها الـمعالم البشريَّةُ ، أمَا الأَرْيافُ و الْمناطِقُ  الْجَبليَّةُ و الأماكن البعيدةُ عَنِ الـمُجَمَّعاتِ السَّكنيِّةِ فَتَغْلِبُ عَلَيْها الْـمعالِمُ الطبيعيةُ ، </a:t>
            </a:r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فَكَّرْ في الإمارةِ التي تعيشُ فيها ، و حاول أن تتذكر بعضَ مَعالِمِها الطبيعية ، و أهم معالـمها البشرية .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7968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7A74379-CF57-4C5A-B208-B5E06EC45544}"/>
              </a:ext>
            </a:extLst>
          </p:cNvPr>
          <p:cNvSpPr/>
          <p:nvPr/>
        </p:nvSpPr>
        <p:spPr>
          <a:xfrm>
            <a:off x="7551717" y="3315674"/>
            <a:ext cx="4217576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الْمُدُنَ الصناعِيَّةَ و التَّجارِيَّةَ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E4C26E4-4098-4C49-8A84-C78A7E342069}"/>
              </a:ext>
            </a:extLst>
          </p:cNvPr>
          <p:cNvSpPr/>
          <p:nvPr/>
        </p:nvSpPr>
        <p:spPr>
          <a:xfrm>
            <a:off x="7586309" y="6162156"/>
            <a:ext cx="4148392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الأَرْيافُ و الْمناطِقُ  الْجَبليَّةُ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بتكلفة 10 مليارات جنيه.. إنشاء 3 مدن صناعية جديدة و17 مجمعا للصناعات  الصغيرة بـ 15 محافظة في 7 سنوات - جريدة المال">
            <a:extLst>
              <a:ext uri="{FF2B5EF4-FFF2-40B4-BE49-F238E27FC236}">
                <a16:creationId xmlns:a16="http://schemas.microsoft.com/office/drawing/2014/main" id="{7AF4CB6E-3FD9-46EA-A8C7-7CCA8F24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712" y="982682"/>
            <a:ext cx="3369259" cy="210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وكالة أنباء الإمارات - جبال الإمارات .. كنز سياحي يعاد اكتشافه">
            <a:extLst>
              <a:ext uri="{FF2B5EF4-FFF2-40B4-BE49-F238E27FC236}">
                <a16:creationId xmlns:a16="http://schemas.microsoft.com/office/drawing/2014/main" id="{AD5E2E74-70C9-4346-B942-519C8FEC3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45" y="4030026"/>
            <a:ext cx="3653331" cy="21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C6A466B-1B65-4866-8B74-10378F3861E4}"/>
              </a:ext>
            </a:extLst>
          </p:cNvPr>
          <p:cNvSpPr txBox="1"/>
          <p:nvPr/>
        </p:nvSpPr>
        <p:spPr>
          <a:xfrm>
            <a:off x="3764132" y="118163"/>
            <a:ext cx="107604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 بين الصور ة و الجملة المناسبة لها </a:t>
            </a:r>
            <a:endParaRPr lang="en-US" sz="5400" dirty="0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230F49E1-6ED7-4B54-BEC6-7D2C0C75B416}"/>
              </a:ext>
            </a:extLst>
          </p:cNvPr>
          <p:cNvSpPr/>
          <p:nvPr/>
        </p:nvSpPr>
        <p:spPr>
          <a:xfrm>
            <a:off x="1897925" y="1727125"/>
            <a:ext cx="35365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المَعْالَمْ الطَبيعية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CA7BFF60-D8CB-45A0-A4A8-D19F572C5D76}"/>
              </a:ext>
            </a:extLst>
          </p:cNvPr>
          <p:cNvSpPr/>
          <p:nvPr/>
        </p:nvSpPr>
        <p:spPr>
          <a:xfrm>
            <a:off x="1887657" y="4030026"/>
            <a:ext cx="3220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المَعْالَمْ البَشَرية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cxnSp>
        <p:nvCxnSpPr>
          <p:cNvPr id="4" name="رابط كسهم مستقيم 3">
            <a:extLst>
              <a:ext uri="{FF2B5EF4-FFF2-40B4-BE49-F238E27FC236}">
                <a16:creationId xmlns:a16="http://schemas.microsoft.com/office/drawing/2014/main" id="{A7142CFC-A261-427C-8E21-BD85A52866FF}"/>
              </a:ext>
            </a:extLst>
          </p:cNvPr>
          <p:cNvCxnSpPr/>
          <p:nvPr/>
        </p:nvCxnSpPr>
        <p:spPr>
          <a:xfrm flipH="1">
            <a:off x="5108410" y="2060054"/>
            <a:ext cx="2832302" cy="23876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CDA89B04-0523-4CAC-9025-77355ABC4391}"/>
              </a:ext>
            </a:extLst>
          </p:cNvPr>
          <p:cNvCxnSpPr>
            <a:cxnSpLocks/>
            <a:stCxn id="1028" idx="1"/>
          </p:cNvCxnSpPr>
          <p:nvPr/>
        </p:nvCxnSpPr>
        <p:spPr>
          <a:xfrm flipH="1" flipV="1">
            <a:off x="5523722" y="2060054"/>
            <a:ext cx="2355723" cy="30224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3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7728796" y="512939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غلق الحصـة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4000500" y="1268960"/>
            <a:ext cx="6593629" cy="825024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ماذا تعلمنا من درس اليوم ؟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7170" name="Picture 2" descr="تعرف على شخصيات expo 2020 دبي المميزة ونبذة عن كل منها | ماي بيوت">
            <a:extLst>
              <a:ext uri="{FF2B5EF4-FFF2-40B4-BE49-F238E27FC236}">
                <a16:creationId xmlns:a16="http://schemas.microsoft.com/office/drawing/2014/main" id="{8459A5F3-72AF-4A3D-A77D-D89951B16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3" t="-3750" r="29245" b="6078"/>
          <a:stretch/>
        </p:blipFill>
        <p:spPr bwMode="auto">
          <a:xfrm>
            <a:off x="2831519" y="2370704"/>
            <a:ext cx="4161452" cy="3515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rder Design for projects on paper 💖 تزيين الدفاتر المدرسية من الداخل 💖  تسطير الكرا… | Colorful borders design, Bullet journal ideas pages, Page  borders design">
            <a:extLst>
              <a:ext uri="{FF2B5EF4-FFF2-40B4-BE49-F238E27FC236}">
                <a16:creationId xmlns:a16="http://schemas.microsoft.com/office/drawing/2014/main" id="{E825809A-2F0F-4807-A642-7648216F6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4" t="15219" r="5601" b="3876"/>
          <a:stretch/>
        </p:blipFill>
        <p:spPr bwMode="auto">
          <a:xfrm>
            <a:off x="6992971" y="2285682"/>
            <a:ext cx="4190844" cy="3600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amaan project(مشروع تمعن) - A thousand language and a language ألف لغة و  لغة">
            <a:extLst>
              <a:ext uri="{FF2B5EF4-FFF2-40B4-BE49-F238E27FC236}">
                <a16:creationId xmlns:a16="http://schemas.microsoft.com/office/drawing/2014/main" id="{2AC78994-8C71-460F-8D3A-DE6C1C3B58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687" y="3872668"/>
            <a:ext cx="1143994" cy="18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40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89" y="1328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47" y="1268960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21663" y="791309"/>
            <a:ext cx="21555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254263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4" y="-112078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7A89-0EDB-47E9-918A-B1E045E7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589" y="132895"/>
            <a:ext cx="9010650" cy="6725105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85116E40-9A36-41E6-8DD1-0B343A27B544}"/>
              </a:ext>
            </a:extLst>
          </p:cNvPr>
          <p:cNvSpPr/>
          <p:nvPr/>
        </p:nvSpPr>
        <p:spPr>
          <a:xfrm>
            <a:off x="8117450" y="459473"/>
            <a:ext cx="3088433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التقويم الختامي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79DD130-47EF-492E-8919-24DEEACBC418}"/>
              </a:ext>
            </a:extLst>
          </p:cNvPr>
          <p:cNvSpPr/>
          <p:nvPr/>
        </p:nvSpPr>
        <p:spPr>
          <a:xfrm>
            <a:off x="2841728" y="1236304"/>
            <a:ext cx="8364155" cy="12713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4400" b="1" dirty="0">
                <a:solidFill>
                  <a:srgbClr val="FF0000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صنف الصور التالية إلى معلم طبيعي و معلم بشري </a:t>
            </a:r>
            <a:endParaRPr lang="en-US" sz="44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pic>
        <p:nvPicPr>
          <p:cNvPr id="10" name="Picture 6" descr="برج خليفة كرتون - NASLE4.COM">
            <a:extLst>
              <a:ext uri="{FF2B5EF4-FFF2-40B4-BE49-F238E27FC236}">
                <a16:creationId xmlns:a16="http://schemas.microsoft.com/office/drawing/2014/main" id="{9BEC9B95-8CD8-4101-936F-D8CEA260A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59" y="2548311"/>
            <a:ext cx="1630033" cy="31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1+ Street Clip Art - Preview : Street Clipart | HDClipartAll">
            <a:extLst>
              <a:ext uri="{FF2B5EF4-FFF2-40B4-BE49-F238E27FC236}">
                <a16:creationId xmlns:a16="http://schemas.microsoft.com/office/drawing/2014/main" id="{FF4D7C15-5DBB-4863-83E3-817F85D50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200" y="2507619"/>
            <a:ext cx="2962275" cy="170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مدرسة المدحتية الابتدائية للبنين - على كافة معلمين ومعلمات.. وتلاميذ  مدرستنا في الصف السادس الابتدائي الحضور للمدرسه يوم الاحد صباحا مع جلب  جنسية التلميذ وجنسية ولي أمر التلميذ واربعة صور . يكون">
            <a:extLst>
              <a:ext uri="{FF2B5EF4-FFF2-40B4-BE49-F238E27FC236}">
                <a16:creationId xmlns:a16="http://schemas.microsoft.com/office/drawing/2014/main" id="{B54ADC65-4193-4482-8B11-5178FCBE0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/>
          <a:stretch/>
        </p:blipFill>
        <p:spPr bwMode="auto">
          <a:xfrm>
            <a:off x="7919200" y="4410551"/>
            <a:ext cx="2962275" cy="1922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جبل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086D53B5-D9CD-435D-9A49-40893F93E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1"/>
          <a:stretch/>
        </p:blipFill>
        <p:spPr bwMode="auto">
          <a:xfrm>
            <a:off x="4911650" y="2465235"/>
            <a:ext cx="2638402" cy="1704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Sea Background Cliparts, Download Free Sea Background Cliparts png  images, Free ClipArts on Clipart Library">
            <a:extLst>
              <a:ext uri="{FF2B5EF4-FFF2-40B4-BE49-F238E27FC236}">
                <a16:creationId xmlns:a16="http://schemas.microsoft.com/office/drawing/2014/main" id="{D0E5EE22-7CB5-46ED-9989-023A74962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50" y="4410551"/>
            <a:ext cx="2638402" cy="1922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464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D13B879-5059-4564-9F27-7CA840E3BE64}"/>
              </a:ext>
            </a:extLst>
          </p:cNvPr>
          <p:cNvSpPr/>
          <p:nvPr/>
        </p:nvSpPr>
        <p:spPr>
          <a:xfrm>
            <a:off x="2329210" y="749267"/>
            <a:ext cx="9362047" cy="58941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90E97545-4374-46C6-AA5C-D2FB6B58D682}"/>
              </a:ext>
            </a:extLst>
          </p:cNvPr>
          <p:cNvSpPr/>
          <p:nvPr/>
        </p:nvSpPr>
        <p:spPr>
          <a:xfrm>
            <a:off x="5279150" y="1063004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بسم الله الرحمن الرحيم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3DD5879A-8E60-4BA4-9E6F-AB45CD444BBC}"/>
              </a:ext>
            </a:extLst>
          </p:cNvPr>
          <p:cNvSpPr/>
          <p:nvPr/>
        </p:nvSpPr>
        <p:spPr>
          <a:xfrm>
            <a:off x="8820001" y="1955556"/>
            <a:ext cx="2781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اليـوم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0A318FF-A5BC-49C4-8DCF-DF960CA42AA7}"/>
              </a:ext>
            </a:extLst>
          </p:cNvPr>
          <p:cNvSpPr/>
          <p:nvPr/>
        </p:nvSpPr>
        <p:spPr>
          <a:xfrm>
            <a:off x="8727027" y="2666743"/>
            <a:ext cx="2874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التاريخ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6F0B6D78-8684-4A03-A169-C80161440BB3}"/>
              </a:ext>
            </a:extLst>
          </p:cNvPr>
          <p:cNvSpPr/>
          <p:nvPr/>
        </p:nvSpPr>
        <p:spPr>
          <a:xfrm>
            <a:off x="8128008" y="3449665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الحضور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4AB93BF-FF8D-4AFF-916D-A5C8A619C762}"/>
              </a:ext>
            </a:extLst>
          </p:cNvPr>
          <p:cNvSpPr/>
          <p:nvPr/>
        </p:nvSpPr>
        <p:spPr>
          <a:xfrm>
            <a:off x="8153656" y="424610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عدد الغياب : 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7C8AFF-D9AA-43E5-A123-63CF0656DBD3}"/>
              </a:ext>
            </a:extLst>
          </p:cNvPr>
          <p:cNvSpPr/>
          <p:nvPr/>
        </p:nvSpPr>
        <p:spPr>
          <a:xfrm>
            <a:off x="8092742" y="5013191"/>
            <a:ext cx="3491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المادة : ........................</a:t>
            </a:r>
            <a:endParaRPr lang="ar-SA" sz="2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937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B1253263-5F2B-4770-AA30-3342B363BCFB}"/>
              </a:ext>
            </a:extLst>
          </p:cNvPr>
          <p:cNvSpPr/>
          <p:nvPr/>
        </p:nvSpPr>
        <p:spPr>
          <a:xfrm>
            <a:off x="8506110" y="459258"/>
            <a:ext cx="3137398" cy="769441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أتسلى و أتعلم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F95AC6D-5BB6-46FD-9C9B-6D10EE37B991}"/>
              </a:ext>
            </a:extLst>
          </p:cNvPr>
          <p:cNvSpPr/>
          <p:nvPr/>
        </p:nvSpPr>
        <p:spPr>
          <a:xfrm>
            <a:off x="2127380" y="1471951"/>
            <a:ext cx="9756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استمع ثم اضغط على الصورة الدالة على الكلمات المسموعة :   </a:t>
            </a:r>
            <a:endParaRPr lang="ar-SA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2" descr="كره ارضيه, كره ارضيه png">
            <a:extLst>
              <a:ext uri="{FF2B5EF4-FFF2-40B4-BE49-F238E27FC236}">
                <a16:creationId xmlns:a16="http://schemas.microsoft.com/office/drawing/2014/main" id="{B05658A5-DD8F-40FF-8B3F-1D99138E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0000" l="10000" r="90000">
                        <a14:foregroundMark x1="62111" y1="8222" x2="38667" y2="8333"/>
                        <a14:foregroundMark x1="54000" y1="5111" x2="45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7" y="2623495"/>
            <a:ext cx="2946227" cy="29462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الساحل, المحتوى المجاني, الشاطئ صورة بابوا نيو غينيا">
            <a:extLst>
              <a:ext uri="{FF2B5EF4-FFF2-40B4-BE49-F238E27FC236}">
                <a16:creationId xmlns:a16="http://schemas.microsoft.com/office/drawing/2014/main" id="{2EBCA812-03C9-425A-B31F-459CDD1FB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5361" r="7389" b="6950"/>
          <a:stretch/>
        </p:blipFill>
        <p:spPr bwMode="auto">
          <a:xfrm>
            <a:off x="5229494" y="3131817"/>
            <a:ext cx="3088124" cy="20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برج خليفة كرتون - NASLE4.COM">
            <a:extLst>
              <a:ext uri="{FF2B5EF4-FFF2-40B4-BE49-F238E27FC236}">
                <a16:creationId xmlns:a16="http://schemas.microsoft.com/office/drawing/2014/main" id="{AFAC094B-7CB6-4947-8BA2-BF56B0100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05" y="2745681"/>
            <a:ext cx="1828216" cy="356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كره ارضيه, كره ارضيه png">
            <a:extLst>
              <a:ext uri="{FF2B5EF4-FFF2-40B4-BE49-F238E27FC236}">
                <a16:creationId xmlns:a16="http://schemas.microsoft.com/office/drawing/2014/main" id="{34F01874-19A1-4034-B5E8-46C45555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0000" l="10000" r="90000">
                        <a14:foregroundMark x1="62111" y1="8222" x2="38667" y2="8333"/>
                        <a14:foregroundMark x1="54000" y1="5111" x2="45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474" y="2487414"/>
            <a:ext cx="3088124" cy="3088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الساحل, المحتوى المجاني, الشاطئ صورة بابوا نيو غينيا">
            <a:extLst>
              <a:ext uri="{FF2B5EF4-FFF2-40B4-BE49-F238E27FC236}">
                <a16:creationId xmlns:a16="http://schemas.microsoft.com/office/drawing/2014/main" id="{5A3A9F79-710C-47A2-BCFF-C3A0F16116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5361" r="7389" b="6950"/>
          <a:stretch/>
        </p:blipFill>
        <p:spPr bwMode="auto">
          <a:xfrm>
            <a:off x="5229494" y="3131817"/>
            <a:ext cx="3088124" cy="20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برج خليفة كرتون - NASLE4.COM">
            <a:extLst>
              <a:ext uri="{FF2B5EF4-FFF2-40B4-BE49-F238E27FC236}">
                <a16:creationId xmlns:a16="http://schemas.microsoft.com/office/drawing/2014/main" id="{3C276B2A-0264-4BD8-9C89-2CC4676B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42" y="2745680"/>
            <a:ext cx="1828216" cy="356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-2021-12-24-14-29-45">
            <a:hlinkClick r:id="" action="ppaction://media"/>
            <a:extLst>
              <a:ext uri="{FF2B5EF4-FFF2-40B4-BE49-F238E27FC236}">
                <a16:creationId xmlns:a16="http://schemas.microsoft.com/office/drawing/2014/main" id="{DE1172BE-DF03-45DC-B63A-C7834DF1E9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69286" y="619099"/>
            <a:ext cx="609600" cy="609600"/>
          </a:xfrm>
          <a:prstGeom prst="rect">
            <a:avLst/>
          </a:prstGeom>
        </p:spPr>
      </p:pic>
      <p:pic>
        <p:nvPicPr>
          <p:cNvPr id="4" name="AUDIO-2021-12-24-14-29-52">
            <a:hlinkClick r:id="" action="ppaction://media"/>
            <a:extLst>
              <a:ext uri="{FF2B5EF4-FFF2-40B4-BE49-F238E27FC236}">
                <a16:creationId xmlns:a16="http://schemas.microsoft.com/office/drawing/2014/main" id="{8B4E5C2C-6C6A-4B07-874F-993B317FA4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50454" y="610461"/>
            <a:ext cx="609600" cy="609600"/>
          </a:xfrm>
          <a:prstGeom prst="rect">
            <a:avLst/>
          </a:prstGeom>
        </p:spPr>
      </p:pic>
      <p:pic>
        <p:nvPicPr>
          <p:cNvPr id="5" name="AUDIO-2021-12-24-14-32-18">
            <a:hlinkClick r:id="" action="ppaction://media"/>
            <a:extLst>
              <a:ext uri="{FF2B5EF4-FFF2-40B4-BE49-F238E27FC236}">
                <a16:creationId xmlns:a16="http://schemas.microsoft.com/office/drawing/2014/main" id="{5212E201-DE99-4FFC-98A9-A97C1BF49F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056" y="563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462A2886-C7BA-4668-9FE3-289D233AC698}"/>
              </a:ext>
            </a:extLst>
          </p:cNvPr>
          <p:cNvSpPr/>
          <p:nvPr/>
        </p:nvSpPr>
        <p:spPr>
          <a:xfrm>
            <a:off x="9169030" y="1228700"/>
            <a:ext cx="2026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2800" dirty="0">
                <a:cs typeface="PT Bold Heading" panose="02010400000000000000" pitchFamily="2" charset="-78"/>
              </a:rPr>
              <a:t>عنوان الدرس </a:t>
            </a:r>
            <a:endParaRPr lang="ar-SA" sz="2800" dirty="0">
              <a:cs typeface="PT Bold Heading" panose="020104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B0F0DF5-BE5F-44D8-BB66-A74EC6F142FA}"/>
              </a:ext>
            </a:extLst>
          </p:cNvPr>
          <p:cNvSpPr/>
          <p:nvPr/>
        </p:nvSpPr>
        <p:spPr>
          <a:xfrm>
            <a:off x="2426916" y="2157463"/>
            <a:ext cx="8662949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9600" dirty="0">
                <a:cs typeface="PT Bold Heading" panose="02010400000000000000" pitchFamily="2" charset="-78"/>
              </a:rPr>
              <a:t>الـمعالم الطبيعية </a:t>
            </a:r>
          </a:p>
          <a:p>
            <a:pPr algn="ctr" rtl="1"/>
            <a:r>
              <a:rPr lang="ar-AE" sz="9600" dirty="0">
                <a:cs typeface="PT Bold Heading" panose="02010400000000000000" pitchFamily="2" charset="-78"/>
              </a:rPr>
              <a:t>والبشرية</a:t>
            </a:r>
            <a:endParaRPr lang="ar-SA" sz="96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81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998173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998173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265382" y="273028"/>
            <a:ext cx="10752939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FD98E08-0939-458A-B157-BF802994CB41}"/>
              </a:ext>
            </a:extLst>
          </p:cNvPr>
          <p:cNvSpPr txBox="1"/>
          <p:nvPr/>
        </p:nvSpPr>
        <p:spPr>
          <a:xfrm>
            <a:off x="1819563" y="2060054"/>
            <a:ext cx="98736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ي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حَدِّدُ الْمَعالِمَ الطَّبيعِيَّةَ الرَّئيسَةَ لِسَطْحِ الْأَرْضِ 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مُحيطاتٌ، قارّاتٌ، جُزُرٌ، جِبالٌ، بِحارٌ، سُهولٌ، صَحْراءُ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) .</a:t>
            </a:r>
          </a:p>
          <a:p>
            <a:pPr algn="r" rtl="1"/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يُحَدِّدُ الْمَعالِمَ الْبَشَرِيَّةَ في مِنْطَقَتِهِ 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بِناياتٌ، طُرُقٌ، مُدُنٌ، مَزارِعُ، جُسورٌ، أَنْفاقٌ</a:t>
            </a:r>
            <a:r>
              <a:rPr lang="ar-AE" sz="3200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rtl="1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FA2B74C2-0495-46C6-93F8-BC0AA94C022D}"/>
              </a:ext>
            </a:extLst>
          </p:cNvPr>
          <p:cNvSpPr/>
          <p:nvPr/>
        </p:nvSpPr>
        <p:spPr>
          <a:xfrm>
            <a:off x="8555767" y="843979"/>
            <a:ext cx="2972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التعلم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7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50356C51-84BA-4DE7-A5FA-5A30D48B97F7}"/>
              </a:ext>
            </a:extLst>
          </p:cNvPr>
          <p:cNvSpPr/>
          <p:nvPr/>
        </p:nvSpPr>
        <p:spPr>
          <a:xfrm>
            <a:off x="7964260" y="843979"/>
            <a:ext cx="3563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كلمات مفتاحيـة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7405FF7-9F0C-429F-9B1E-A7FD5700E91A}"/>
              </a:ext>
            </a:extLst>
          </p:cNvPr>
          <p:cNvSpPr/>
          <p:nvPr/>
        </p:nvSpPr>
        <p:spPr>
          <a:xfrm>
            <a:off x="8749477" y="2060054"/>
            <a:ext cx="32688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جُغْرافـي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32B9698-B69F-4739-9F5B-685F676F93A2}"/>
              </a:ext>
            </a:extLst>
          </p:cNvPr>
          <p:cNvSpPr/>
          <p:nvPr/>
        </p:nvSpPr>
        <p:spPr>
          <a:xfrm>
            <a:off x="5385965" y="2184371"/>
            <a:ext cx="30364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طَبيعي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D7CE6700-542E-462C-B2EF-C2A6A18CF0D4}"/>
              </a:ext>
            </a:extLst>
          </p:cNvPr>
          <p:cNvSpPr/>
          <p:nvPr/>
        </p:nvSpPr>
        <p:spPr>
          <a:xfrm>
            <a:off x="1995354" y="2253475"/>
            <a:ext cx="26885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cs typeface="PT Bold Heading" panose="02010400000000000000" pitchFamily="2" charset="-78"/>
              </a:rPr>
              <a:t>مَعْلَمْ بَشَري</a:t>
            </a:r>
            <a:endParaRPr lang="ar-SA" sz="4400" dirty="0">
              <a:cs typeface="PT Bold Heading" panose="02010400000000000000" pitchFamily="2" charset="-78"/>
            </a:endParaRP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6FA395DC-943E-47AC-AF7C-67D815075910}"/>
              </a:ext>
            </a:extLst>
          </p:cNvPr>
          <p:cNvCxnSpPr/>
          <p:nvPr/>
        </p:nvCxnSpPr>
        <p:spPr>
          <a:xfrm>
            <a:off x="8582638" y="2060054"/>
            <a:ext cx="6574" cy="26597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0416F727-95D4-48E5-9E92-207472FD81C7}"/>
              </a:ext>
            </a:extLst>
          </p:cNvPr>
          <p:cNvCxnSpPr/>
          <p:nvPr/>
        </p:nvCxnSpPr>
        <p:spPr>
          <a:xfrm>
            <a:off x="5006491" y="2020149"/>
            <a:ext cx="6574" cy="26597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كره ارضيه, كره ارضيه png">
            <a:extLst>
              <a:ext uri="{FF2B5EF4-FFF2-40B4-BE49-F238E27FC236}">
                <a16:creationId xmlns:a16="http://schemas.microsoft.com/office/drawing/2014/main" id="{950A23EE-910A-4C78-9A78-491F630D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0000" l="10000" r="90000">
                        <a14:foregroundMark x1="62111" y1="8222" x2="38667" y2="8333"/>
                        <a14:foregroundMark x1="54000" y1="5111" x2="45333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474" y="2942872"/>
            <a:ext cx="2626850" cy="2626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الساحل, المحتوى المجاني, الشاطئ صورة بابوا نيو غينيا">
            <a:extLst>
              <a:ext uri="{FF2B5EF4-FFF2-40B4-BE49-F238E27FC236}">
                <a16:creationId xmlns:a16="http://schemas.microsoft.com/office/drawing/2014/main" id="{74A0A411-B40B-4481-9D15-A90B7455E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5361" r="7389" b="6950"/>
          <a:stretch/>
        </p:blipFill>
        <p:spPr bwMode="auto">
          <a:xfrm>
            <a:off x="5564252" y="3350013"/>
            <a:ext cx="2753365" cy="17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برج خليفة كرتون - NASLE4.COM">
            <a:extLst>
              <a:ext uri="{FF2B5EF4-FFF2-40B4-BE49-F238E27FC236}">
                <a16:creationId xmlns:a16="http://schemas.microsoft.com/office/drawing/2014/main" id="{327D9B44-5208-4611-8E55-93ECAA41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87" y="3131817"/>
            <a:ext cx="1630033" cy="31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5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4" y="1322247"/>
            <a:ext cx="1212682" cy="73780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25313" y="982682"/>
            <a:ext cx="1294903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05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4" y="2231353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3" y="27302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7FE00-0A78-4186-851C-44CD33E67F37}"/>
              </a:ext>
            </a:extLst>
          </p:cNvPr>
          <p:cNvSpPr/>
          <p:nvPr/>
        </p:nvSpPr>
        <p:spPr>
          <a:xfrm>
            <a:off x="1487055" y="273028"/>
            <a:ext cx="10531266" cy="645104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4" descr="ما هي خصائص كوكب الارض | المرسال">
            <a:extLst>
              <a:ext uri="{FF2B5EF4-FFF2-40B4-BE49-F238E27FC236}">
                <a16:creationId xmlns:a16="http://schemas.microsoft.com/office/drawing/2014/main" id="{4961C31A-639B-450F-8D75-B57066B8E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" y="3216339"/>
            <a:ext cx="1212682" cy="8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9E342782-2603-41E3-B2B6-429ADA3753C5}"/>
              </a:ext>
            </a:extLst>
          </p:cNvPr>
          <p:cNvSpPr/>
          <p:nvPr/>
        </p:nvSpPr>
        <p:spPr>
          <a:xfrm>
            <a:off x="1996751" y="494711"/>
            <a:ext cx="963183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انظر إلى الصور ، و أستمع إلى قراءة معلمي ، ثم أجيب عن الأسئلة 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6C9F2CF-6253-4F54-B138-3FBB5AF05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395" y="1691150"/>
            <a:ext cx="4344327" cy="2933382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385E9BD-ADE9-493C-89D8-ADDA98FC8223}"/>
              </a:ext>
            </a:extLst>
          </p:cNvPr>
          <p:cNvSpPr/>
          <p:nvPr/>
        </p:nvSpPr>
        <p:spPr>
          <a:xfrm>
            <a:off x="6563855" y="2792081"/>
            <a:ext cx="5064727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عِلمُ الجغرافيا هُوَ العِلْمُ الذي يَدْرِسُ الأرضَ ، و كل ما هوَ موجودٌ عليها دِراسةُ الأرضِ تعني دِراسةَ اليابسةِ       و الـماءِ و الحيوانات ِ ، و النباتاتِ         و الـمناخِ و الإنسانِ أيضًا .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727346E-E83A-4F48-A599-ADDE5DB146CA}"/>
              </a:ext>
            </a:extLst>
          </p:cNvPr>
          <p:cNvSpPr/>
          <p:nvPr/>
        </p:nvSpPr>
        <p:spPr>
          <a:xfrm>
            <a:off x="2071395" y="1691150"/>
            <a:ext cx="9647854" cy="293338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BAA2D6C-6C8E-4616-9D06-28D0DCB232F2}"/>
              </a:ext>
            </a:extLst>
          </p:cNvPr>
          <p:cNvSpPr/>
          <p:nvPr/>
        </p:nvSpPr>
        <p:spPr>
          <a:xfrm>
            <a:off x="6680718" y="4835014"/>
            <a:ext cx="4693394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ما هو العلم الذي يدرس الأرض ؟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8A8F37D-E4DA-42C3-BF3D-29B085A001A5}"/>
              </a:ext>
            </a:extLst>
          </p:cNvPr>
          <p:cNvSpPr/>
          <p:nvPr/>
        </p:nvSpPr>
        <p:spPr>
          <a:xfrm>
            <a:off x="6749521" y="5709168"/>
            <a:ext cx="4693394" cy="66367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ea typeface="Microsoft JhengHei UI" panose="020B0604030504040204" pitchFamily="34" charset="-120"/>
                <a:cs typeface="Sakkal Majalla" panose="02000000000000000000" pitchFamily="2" charset="-78"/>
              </a:rPr>
              <a:t>وضح ما معنى دراسة الأرض ؟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ea typeface="Microsoft JhengHei UI" panose="020B0604030504040204" pitchFamily="34" charset="-12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7539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535</Words>
  <Application>Microsoft Office PowerPoint</Application>
  <PresentationFormat>شاشة عريضة</PresentationFormat>
  <Paragraphs>83</Paragraphs>
  <Slides>20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Arabic Typesetting</vt:lpstr>
      <vt:lpstr>Arial</vt:lpstr>
      <vt:lpstr>Calibri</vt:lpstr>
      <vt:lpstr>Calibri Light</vt:lpstr>
      <vt:lpstr>Sakkal Majalla</vt:lpstr>
      <vt:lpstr>Segoe UI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196</cp:revision>
  <dcterms:created xsi:type="dcterms:W3CDTF">2020-08-22T21:07:06Z</dcterms:created>
  <dcterms:modified xsi:type="dcterms:W3CDTF">2021-12-25T04:13:50Z</dcterms:modified>
</cp:coreProperties>
</file>