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  <p:sldMasterId id="2147483715" r:id="rId3"/>
  </p:sldMasterIdLst>
  <p:notesMasterIdLst>
    <p:notesMasterId r:id="rId34"/>
  </p:notesMasterIdLst>
  <p:handoutMasterIdLst>
    <p:handoutMasterId r:id="rId35"/>
  </p:handoutMasterIdLst>
  <p:sldIdLst>
    <p:sldId id="437" r:id="rId4"/>
    <p:sldId id="475" r:id="rId5"/>
    <p:sldId id="299" r:id="rId6"/>
    <p:sldId id="268" r:id="rId7"/>
    <p:sldId id="447" r:id="rId8"/>
    <p:sldId id="478" r:id="rId9"/>
    <p:sldId id="491" r:id="rId10"/>
    <p:sldId id="483" r:id="rId11"/>
    <p:sldId id="263" r:id="rId12"/>
    <p:sldId id="496" r:id="rId13"/>
    <p:sldId id="492" r:id="rId14"/>
    <p:sldId id="257" r:id="rId15"/>
    <p:sldId id="493" r:id="rId16"/>
    <p:sldId id="262" r:id="rId17"/>
    <p:sldId id="494" r:id="rId18"/>
    <p:sldId id="270" r:id="rId19"/>
    <p:sldId id="495" r:id="rId20"/>
    <p:sldId id="276" r:id="rId21"/>
    <p:sldId id="280" r:id="rId22"/>
    <p:sldId id="284" r:id="rId23"/>
    <p:sldId id="479" r:id="rId24"/>
    <p:sldId id="477" r:id="rId25"/>
    <p:sldId id="504" r:id="rId26"/>
    <p:sldId id="497" r:id="rId27"/>
    <p:sldId id="498" r:id="rId28"/>
    <p:sldId id="499" r:id="rId29"/>
    <p:sldId id="500" r:id="rId30"/>
    <p:sldId id="501" r:id="rId31"/>
    <p:sldId id="502" r:id="rId32"/>
    <p:sldId id="454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0239" autoAdjust="0"/>
  </p:normalViewPr>
  <p:slideViewPr>
    <p:cSldViewPr snapToGrid="0">
      <p:cViewPr varScale="1">
        <p:scale>
          <a:sx n="72" d="100"/>
          <a:sy n="72" d="100"/>
        </p:scale>
        <p:origin x="62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 /><Relationship Id="rId13" Type="http://schemas.openxmlformats.org/officeDocument/2006/relationships/slide" Target="slides/slide10.xml" /><Relationship Id="rId18" Type="http://schemas.openxmlformats.org/officeDocument/2006/relationships/slide" Target="slides/slide15.xml" /><Relationship Id="rId26" Type="http://schemas.openxmlformats.org/officeDocument/2006/relationships/slide" Target="slides/slide23.xml" /><Relationship Id="rId39" Type="http://schemas.openxmlformats.org/officeDocument/2006/relationships/tableStyles" Target="tableStyles.xml" /><Relationship Id="rId3" Type="http://schemas.openxmlformats.org/officeDocument/2006/relationships/slideMaster" Target="slideMasters/slideMaster3.xml" /><Relationship Id="rId21" Type="http://schemas.openxmlformats.org/officeDocument/2006/relationships/slide" Target="slides/slide18.xml" /><Relationship Id="rId34" Type="http://schemas.openxmlformats.org/officeDocument/2006/relationships/notesMaster" Target="notesMasters/notesMaster1.xml" /><Relationship Id="rId7" Type="http://schemas.openxmlformats.org/officeDocument/2006/relationships/slide" Target="slides/slide4.xml" /><Relationship Id="rId12" Type="http://schemas.openxmlformats.org/officeDocument/2006/relationships/slide" Target="slides/slide9.xml" /><Relationship Id="rId17" Type="http://schemas.openxmlformats.org/officeDocument/2006/relationships/slide" Target="slides/slide14.xml" /><Relationship Id="rId25" Type="http://schemas.openxmlformats.org/officeDocument/2006/relationships/slide" Target="slides/slide22.xml" /><Relationship Id="rId33" Type="http://schemas.openxmlformats.org/officeDocument/2006/relationships/slide" Target="slides/slide30.xml" /><Relationship Id="rId38" Type="http://schemas.openxmlformats.org/officeDocument/2006/relationships/theme" Target="theme/theme1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3.xml" /><Relationship Id="rId20" Type="http://schemas.openxmlformats.org/officeDocument/2006/relationships/slide" Target="slides/slide17.xml" /><Relationship Id="rId29" Type="http://schemas.openxmlformats.org/officeDocument/2006/relationships/slide" Target="slides/slide26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3.xml" /><Relationship Id="rId11" Type="http://schemas.openxmlformats.org/officeDocument/2006/relationships/slide" Target="slides/slide8.xml" /><Relationship Id="rId24" Type="http://schemas.openxmlformats.org/officeDocument/2006/relationships/slide" Target="slides/slide21.xml" /><Relationship Id="rId32" Type="http://schemas.openxmlformats.org/officeDocument/2006/relationships/slide" Target="slides/slide29.xml" /><Relationship Id="rId37" Type="http://schemas.openxmlformats.org/officeDocument/2006/relationships/viewProps" Target="viewProps.xml" /><Relationship Id="rId5" Type="http://schemas.openxmlformats.org/officeDocument/2006/relationships/slide" Target="slides/slide2.xml" /><Relationship Id="rId15" Type="http://schemas.openxmlformats.org/officeDocument/2006/relationships/slide" Target="slides/slide12.xml" /><Relationship Id="rId23" Type="http://schemas.openxmlformats.org/officeDocument/2006/relationships/slide" Target="slides/slide20.xml" /><Relationship Id="rId28" Type="http://schemas.openxmlformats.org/officeDocument/2006/relationships/slide" Target="slides/slide25.xml" /><Relationship Id="rId36" Type="http://schemas.openxmlformats.org/officeDocument/2006/relationships/presProps" Target="presProps.xml" /><Relationship Id="rId10" Type="http://schemas.openxmlformats.org/officeDocument/2006/relationships/slide" Target="slides/slide7.xml" /><Relationship Id="rId19" Type="http://schemas.openxmlformats.org/officeDocument/2006/relationships/slide" Target="slides/slide16.xml" /><Relationship Id="rId31" Type="http://schemas.openxmlformats.org/officeDocument/2006/relationships/slide" Target="slides/slide28.xml" /><Relationship Id="rId4" Type="http://schemas.openxmlformats.org/officeDocument/2006/relationships/slide" Target="slides/slide1.xml" /><Relationship Id="rId9" Type="http://schemas.openxmlformats.org/officeDocument/2006/relationships/slide" Target="slides/slide6.xml" /><Relationship Id="rId14" Type="http://schemas.openxmlformats.org/officeDocument/2006/relationships/slide" Target="slides/slide11.xml" /><Relationship Id="rId22" Type="http://schemas.openxmlformats.org/officeDocument/2006/relationships/slide" Target="slides/slide19.xml" /><Relationship Id="rId27" Type="http://schemas.openxmlformats.org/officeDocument/2006/relationships/slide" Target="slides/slide24.xml" /><Relationship Id="rId30" Type="http://schemas.openxmlformats.org/officeDocument/2006/relationships/slide" Target="slides/slide27.xml" /><Relationship Id="rId35" Type="http://schemas.openxmlformats.org/officeDocument/2006/relationships/handoutMaster" Target="handoutMasters/handoutMaster1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33CD9D-FCA6-4788-8324-C4F7E7F3E3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EA460B-3DEE-4E15-9F26-CE8BFC749F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07953-F35A-4B97-A9BC-69DF934E7C2B}" type="datetimeFigureOut">
              <a:rPr lang="en-US" smtClean="0"/>
              <a:t>1/3/2022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0A0613-6F97-45C3-A8F9-457EBE1BD8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14F302-B16A-4957-9D39-F1668D0A1A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A3BA6-4959-4E48-AE6D-D0A9E68558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85123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88220-03B5-4B6A-939E-B67164A959B4}" type="datetimeFigureOut">
              <a:rPr lang="en-US" smtClean="0"/>
              <a:t>1/3/2022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20221-5758-41E5-BC0A-478CB22D78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11720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2BF8-6413-49F3-AC00-E914B382CF16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r>
              <a:rPr lang="ar-JO"/>
              <a:t>درس سورة المزمل - الصف الثالث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650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C021-33F5-4CC7-B350-C6BC1D9AAB7C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سورة المزمل - الصف الثالث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128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E11B-440F-4E2B-9167-4F5D4729D2E4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سورة المزمل - الصف الثالث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960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33B1-0FFE-4E1B-AC5C-FB85B9318760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r>
              <a:rPr lang="ar-JO"/>
              <a:t>درس سورة المزمل - الصف الثالث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656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39340-419F-40F5-BA8E-694A953FE427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سورة المزمل - الصف الثالث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530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7E9D-6D58-411D-B336-A1A5E62A2D49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سورة المزمل - الصف الثالث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801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5471D-8F57-4D8A-992C-C65CA5E84EC9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سورة المزمل - الصف الثالث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536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440FF-F4F9-4BA7-8064-518B02A952C5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سورة المزمل - الصف الثالث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022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2EED8-5BFE-4A4D-AE70-1AC0C3BF5151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سورة المزمل - الصف الثالث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988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82D6-FD03-4E62-914B-00B5A10BAF6F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سورة المزمل - الصف الثالث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996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5E12E-D204-4955-A63B-9F891C503025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سورة المزمل - الصف الثالث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649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A093-2778-4664-A09D-90A1D9274E85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سورة المزمل - الصف الثالث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346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E2FF3B6-6CB8-4195-91CF-7F3E9B978C4D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r>
              <a:rPr lang="ar-JO"/>
              <a:t>درس سورة المزمل - الصف الثالث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305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5F01C-A25D-4D19-BC8D-D2FD6F26C428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سورة المزمل - الصف الثالث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611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25910-04D8-4F1B-B1E3-CF1D4A5B9DB9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سورة المزمل - الصف الثالث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34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BAF2A08-8104-43F8-B300-49DF22C04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271B-00D7-4E91-9796-85384803EDF3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r>
              <a:rPr lang="ar-JO"/>
              <a:t>درس الصادق الأمين - الصف الثاني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1873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4BC95-FA1F-4382-859E-77325250FC77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الصادق الأمين - الصف الثاني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4229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F3112-D1A7-48C1-B547-1B713144F226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الصادق الأمين - الصف الثاني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13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2D68-2781-4E85-A5B3-BF928411D520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الصادق الأمين - الصف الثاني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5713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F3C4-3686-4036-97F5-4B573FC5310F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الصادق الأمين - الصف الثاني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721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0598-0695-4515-BE31-BDACEC8603DE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الصادق الأمين - الصف الثاني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889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D0ECD-19D5-4B19-AA03-1482F383B95F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سورة المزمل - الصف الثالث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3925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E337-F604-4FD8-BECC-3CFA9939D881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الصادق الأمين - الصف الثاني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8659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CC07-B664-45DE-B4C2-08820C3C0C75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الصادق الأمين - الصف الثاني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162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28124BFA-84A6-4664-AA8B-37172262FDBE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r>
              <a:rPr lang="ar-JO"/>
              <a:t>درس الصادق الأمين - الصف الثاني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824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9AC97-9E53-4DC8-B738-CDE1F69A23F7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الصادق الأمين - الصف الثاني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775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C7D1F-74BF-4DB0-A493-01E0C156386C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الصادق الأمين - الصف الثاني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063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E9508-52F7-4173-ADB5-62BCC629C2EC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سورة المزمل - الصف الثالث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270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08EA-B49B-4F0C-8B40-67C26BB8FD3D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سورة المزمل - الصف الثالث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144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FF9-51EF-4CA6-BD94-D2AFBC76F05A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سورة المزمل - الصف الثالث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735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DF43-C654-42B0-AB66-4B070C5BF0D5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سورة المزمل - الصف الثالث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755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38006-1599-4679-A012-686898F9D24B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سورة المزمل - الصف الثالث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308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1DBC0FB-39A7-4AD4-B855-E89169773340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r>
              <a:rPr lang="ar-JO"/>
              <a:t>درس سورة المزمل - الصف الثالث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974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13" Type="http://schemas.openxmlformats.org/officeDocument/2006/relationships/theme" Target="../theme/theme2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slideLayout" Target="../slideLayouts/slideLayout23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Relationship Id="rId14" Type="http://schemas.openxmlformats.org/officeDocument/2006/relationships/image" Target="../media/image1.jpg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 /><Relationship Id="rId13" Type="http://schemas.openxmlformats.org/officeDocument/2006/relationships/image" Target="../media/image1.jpg" /><Relationship Id="rId3" Type="http://schemas.openxmlformats.org/officeDocument/2006/relationships/slideLayout" Target="../slideLayouts/slideLayout26.xml" /><Relationship Id="rId7" Type="http://schemas.openxmlformats.org/officeDocument/2006/relationships/slideLayout" Target="../slideLayouts/slideLayout30.xml" /><Relationship Id="rId12" Type="http://schemas.openxmlformats.org/officeDocument/2006/relationships/theme" Target="../theme/theme3.xml" /><Relationship Id="rId2" Type="http://schemas.openxmlformats.org/officeDocument/2006/relationships/slideLayout" Target="../slideLayouts/slideLayout25.xml" /><Relationship Id="rId1" Type="http://schemas.openxmlformats.org/officeDocument/2006/relationships/slideLayout" Target="../slideLayouts/slideLayout24.xml" /><Relationship Id="rId6" Type="http://schemas.openxmlformats.org/officeDocument/2006/relationships/slideLayout" Target="../slideLayouts/slideLayout29.xml" /><Relationship Id="rId11" Type="http://schemas.openxmlformats.org/officeDocument/2006/relationships/slideLayout" Target="../slideLayouts/slideLayout34.xml" /><Relationship Id="rId5" Type="http://schemas.openxmlformats.org/officeDocument/2006/relationships/slideLayout" Target="../slideLayouts/slideLayout28.xml" /><Relationship Id="rId10" Type="http://schemas.openxmlformats.org/officeDocument/2006/relationships/slideLayout" Target="../slideLayouts/slideLayout33.xml" /><Relationship Id="rId4" Type="http://schemas.openxmlformats.org/officeDocument/2006/relationships/slideLayout" Target="../slideLayouts/slideLayout27.xml" /><Relationship Id="rId9" Type="http://schemas.openxmlformats.org/officeDocument/2006/relationships/slideLayout" Target="../slideLayouts/slideLayout3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01C96-BCCA-45A7-9E08-E2C6B87C8F26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JO"/>
              <a:t>درس سورة المزمل - الصف الثالث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77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9397D-EFD9-4313-B7A5-BB750A80FDC5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JO"/>
              <a:t>درس سورة المزمل - الصف الثالث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28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5C21B-0639-40BF-A339-F3508FED5954}" type="datetime1">
              <a:rPr lang="en-US" smtClean="0"/>
              <a:t>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JO"/>
              <a:t>درس الصادق الأمين - الصف الثاني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87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 /><Relationship Id="rId13" Type="http://schemas.openxmlformats.org/officeDocument/2006/relationships/image" Target="../media/image11.png" /><Relationship Id="rId18" Type="http://schemas.openxmlformats.org/officeDocument/2006/relationships/image" Target="../media/image15.png" /><Relationship Id="rId3" Type="http://schemas.microsoft.com/office/2007/relationships/hdphoto" Target="../media/hdphoto1.wdp" /><Relationship Id="rId21" Type="http://schemas.openxmlformats.org/officeDocument/2006/relationships/image" Target="../media/image17.png" /><Relationship Id="rId7" Type="http://schemas.openxmlformats.org/officeDocument/2006/relationships/hyperlink" Target="http://www.pngall.com/ac-png" TargetMode="External" /><Relationship Id="rId12" Type="http://schemas.openxmlformats.org/officeDocument/2006/relationships/image" Target="../media/image10.png" /><Relationship Id="rId17" Type="http://schemas.openxmlformats.org/officeDocument/2006/relationships/image" Target="../media/image14.png" /><Relationship Id="rId2" Type="http://schemas.openxmlformats.org/officeDocument/2006/relationships/image" Target="../media/image3.png" /><Relationship Id="rId16" Type="http://schemas.openxmlformats.org/officeDocument/2006/relationships/image" Target="../media/image13.png" /><Relationship Id="rId20" Type="http://schemas.openxmlformats.org/officeDocument/2006/relationships/image" Target="../media/image16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png" /><Relationship Id="rId11" Type="http://schemas.openxmlformats.org/officeDocument/2006/relationships/image" Target="../media/image9.png" /><Relationship Id="rId5" Type="http://schemas.openxmlformats.org/officeDocument/2006/relationships/hyperlink" Target="http://commons.wikimedia.org/wiki/file:whiteboard_with_markers.jpg" TargetMode="External" /><Relationship Id="rId15" Type="http://schemas.openxmlformats.org/officeDocument/2006/relationships/image" Target="../media/image12.png" /><Relationship Id="rId10" Type="http://schemas.openxmlformats.org/officeDocument/2006/relationships/image" Target="../media/image8.png" /><Relationship Id="rId19" Type="http://schemas.openxmlformats.org/officeDocument/2006/relationships/hyperlink" Target="https://pixabay.com/en/transparent-transparent-background-1096410/" TargetMode="External" /><Relationship Id="rId4" Type="http://schemas.openxmlformats.org/officeDocument/2006/relationships/image" Target="../media/image4.jpg" /><Relationship Id="rId9" Type="http://schemas.openxmlformats.org/officeDocument/2006/relationships/image" Target="../media/image7.png" /><Relationship Id="rId14" Type="http://schemas.openxmlformats.org/officeDocument/2006/relationships/hyperlink" Target="https://www.youtube.com/watch?v=GTgLTlchv6c" TargetMode="External" /><Relationship Id="rId22" Type="http://schemas.openxmlformats.org/officeDocument/2006/relationships/image" Target="../media/image18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5.wdp" /><Relationship Id="rId4" Type="http://schemas.openxmlformats.org/officeDocument/2006/relationships/image" Target="../media/image40.pn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 /><Relationship Id="rId13" Type="http://schemas.openxmlformats.org/officeDocument/2006/relationships/slide" Target="slide12.xml" /><Relationship Id="rId3" Type="http://schemas.openxmlformats.org/officeDocument/2006/relationships/image" Target="../media/image42.png" /><Relationship Id="rId7" Type="http://schemas.openxmlformats.org/officeDocument/2006/relationships/image" Target="../media/image46.png" /><Relationship Id="rId12" Type="http://schemas.openxmlformats.org/officeDocument/2006/relationships/image" Target="../media/image51.png" /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5.png" /><Relationship Id="rId11" Type="http://schemas.openxmlformats.org/officeDocument/2006/relationships/image" Target="../media/image50.png" /><Relationship Id="rId5" Type="http://schemas.openxmlformats.org/officeDocument/2006/relationships/image" Target="../media/image44.png" /><Relationship Id="rId10" Type="http://schemas.openxmlformats.org/officeDocument/2006/relationships/image" Target="../media/image49.png" /><Relationship Id="rId4" Type="http://schemas.openxmlformats.org/officeDocument/2006/relationships/image" Target="../media/image43.png" /><Relationship Id="rId9" Type="http://schemas.openxmlformats.org/officeDocument/2006/relationships/image" Target="../media/image48.pn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9.xml" /><Relationship Id="rId13" Type="http://schemas.openxmlformats.org/officeDocument/2006/relationships/image" Target="../media/image56.png" /><Relationship Id="rId18" Type="http://schemas.openxmlformats.org/officeDocument/2006/relationships/image" Target="../media/image59.png" /><Relationship Id="rId3" Type="http://schemas.openxmlformats.org/officeDocument/2006/relationships/slideLayout" Target="../slideLayouts/slideLayout25.xml" /><Relationship Id="rId7" Type="http://schemas.openxmlformats.org/officeDocument/2006/relationships/image" Target="../media/image53.png" /><Relationship Id="rId12" Type="http://schemas.openxmlformats.org/officeDocument/2006/relationships/slide" Target="slide18.xml" /><Relationship Id="rId17" Type="http://schemas.openxmlformats.org/officeDocument/2006/relationships/image" Target="../media/image58.png" /><Relationship Id="rId2" Type="http://schemas.openxmlformats.org/officeDocument/2006/relationships/audio" Target="../media/media4.WAV" /><Relationship Id="rId16" Type="http://schemas.openxmlformats.org/officeDocument/2006/relationships/slide" Target="slide20.xml" /><Relationship Id="rId20" Type="http://schemas.openxmlformats.org/officeDocument/2006/relationships/image" Target="../media/image60.png" /><Relationship Id="rId1" Type="http://schemas.microsoft.com/office/2007/relationships/media" Target="../media/media4.WAV" /><Relationship Id="rId6" Type="http://schemas.openxmlformats.org/officeDocument/2006/relationships/slide" Target="slide16.xml" /><Relationship Id="rId11" Type="http://schemas.openxmlformats.org/officeDocument/2006/relationships/image" Target="../media/image55.png" /><Relationship Id="rId5" Type="http://schemas.openxmlformats.org/officeDocument/2006/relationships/image" Target="../media/image52.png" /><Relationship Id="rId15" Type="http://schemas.openxmlformats.org/officeDocument/2006/relationships/image" Target="../media/image57.png" /><Relationship Id="rId10" Type="http://schemas.openxmlformats.org/officeDocument/2006/relationships/slide" Target="slide17.xml" /><Relationship Id="rId19" Type="http://schemas.openxmlformats.org/officeDocument/2006/relationships/slide" Target="slide15.xml" /><Relationship Id="rId4" Type="http://schemas.openxmlformats.org/officeDocument/2006/relationships/slide" Target="slide14.xml" /><Relationship Id="rId9" Type="http://schemas.openxmlformats.org/officeDocument/2006/relationships/image" Target="../media/image54.png" /><Relationship Id="rId14" Type="http://schemas.openxmlformats.org/officeDocument/2006/relationships/slide" Target="slide13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5.xml" /><Relationship Id="rId5" Type="http://schemas.openxmlformats.org/officeDocument/2006/relationships/image" Target="../media/image61.png" /><Relationship Id="rId4" Type="http://schemas.openxmlformats.org/officeDocument/2006/relationships/slide" Target="slide1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5.xml" /><Relationship Id="rId5" Type="http://schemas.openxmlformats.org/officeDocument/2006/relationships/image" Target="../media/image61.png" /><Relationship Id="rId4" Type="http://schemas.openxmlformats.org/officeDocument/2006/relationships/slide" Target="slide1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5.xml" /><Relationship Id="rId5" Type="http://schemas.openxmlformats.org/officeDocument/2006/relationships/image" Target="../media/image61.png" /><Relationship Id="rId4" Type="http://schemas.openxmlformats.org/officeDocument/2006/relationships/slide" Target="slide1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5.xml" /><Relationship Id="rId5" Type="http://schemas.openxmlformats.org/officeDocument/2006/relationships/image" Target="../media/image61.png" /><Relationship Id="rId4" Type="http://schemas.openxmlformats.org/officeDocument/2006/relationships/slide" Target="slide1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5.xml" /><Relationship Id="rId5" Type="http://schemas.openxmlformats.org/officeDocument/2006/relationships/image" Target="../media/image61.png" /><Relationship Id="rId4" Type="http://schemas.openxmlformats.org/officeDocument/2006/relationships/slide" Target="slide1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5.xml" /><Relationship Id="rId5" Type="http://schemas.openxmlformats.org/officeDocument/2006/relationships/image" Target="../media/image61.png" /><Relationship Id="rId4" Type="http://schemas.openxmlformats.org/officeDocument/2006/relationships/slide" Target="slide1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5.xml" /><Relationship Id="rId5" Type="http://schemas.openxmlformats.org/officeDocument/2006/relationships/image" Target="../media/image61.png" /><Relationship Id="rId4" Type="http://schemas.openxmlformats.org/officeDocument/2006/relationships/slide" Target="slide12.xm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 /><Relationship Id="rId13" Type="http://schemas.openxmlformats.org/officeDocument/2006/relationships/image" Target="../media/image11.png" /><Relationship Id="rId18" Type="http://schemas.openxmlformats.org/officeDocument/2006/relationships/image" Target="../media/image15.png" /><Relationship Id="rId3" Type="http://schemas.microsoft.com/office/2007/relationships/hdphoto" Target="../media/hdphoto1.wdp" /><Relationship Id="rId21" Type="http://schemas.openxmlformats.org/officeDocument/2006/relationships/image" Target="../media/image18.png" /><Relationship Id="rId7" Type="http://schemas.openxmlformats.org/officeDocument/2006/relationships/hyperlink" Target="http://www.pngall.com/ac-png" TargetMode="External" /><Relationship Id="rId12" Type="http://schemas.openxmlformats.org/officeDocument/2006/relationships/image" Target="../media/image10.png" /><Relationship Id="rId17" Type="http://schemas.openxmlformats.org/officeDocument/2006/relationships/image" Target="../media/image14.png" /><Relationship Id="rId2" Type="http://schemas.openxmlformats.org/officeDocument/2006/relationships/image" Target="../media/image3.png" /><Relationship Id="rId16" Type="http://schemas.openxmlformats.org/officeDocument/2006/relationships/image" Target="../media/image13.png" /><Relationship Id="rId20" Type="http://schemas.openxmlformats.org/officeDocument/2006/relationships/image" Target="../media/image19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png" /><Relationship Id="rId11" Type="http://schemas.openxmlformats.org/officeDocument/2006/relationships/image" Target="../media/image9.png" /><Relationship Id="rId5" Type="http://schemas.openxmlformats.org/officeDocument/2006/relationships/hyperlink" Target="http://commons.wikimedia.org/wiki/file:whiteboard_with_markers.jpg" TargetMode="External" /><Relationship Id="rId15" Type="http://schemas.openxmlformats.org/officeDocument/2006/relationships/image" Target="../media/image12.png" /><Relationship Id="rId10" Type="http://schemas.openxmlformats.org/officeDocument/2006/relationships/image" Target="../media/image8.png" /><Relationship Id="rId19" Type="http://schemas.openxmlformats.org/officeDocument/2006/relationships/hyperlink" Target="https://pixabay.com/en/transparent-transparent-background-1096410/" TargetMode="External" /><Relationship Id="rId4" Type="http://schemas.openxmlformats.org/officeDocument/2006/relationships/image" Target="../media/image4.jpg" /><Relationship Id="rId9" Type="http://schemas.openxmlformats.org/officeDocument/2006/relationships/image" Target="../media/image7.png" /><Relationship Id="rId14" Type="http://schemas.openxmlformats.org/officeDocument/2006/relationships/hyperlink" Target="https://www.youtube.com/watch?v=GTgLTlchv6c" TargetMode="Externa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5.xml" /><Relationship Id="rId5" Type="http://schemas.openxmlformats.org/officeDocument/2006/relationships/image" Target="../media/image61.png" /><Relationship Id="rId4" Type="http://schemas.openxmlformats.org/officeDocument/2006/relationships/slide" Target="slide1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Relationship Id="rId4" Type="http://schemas.microsoft.com/office/2007/relationships/hdphoto" Target="../media/hdphoto6.wdp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 /><Relationship Id="rId1" Type="http://schemas.openxmlformats.org/officeDocument/2006/relationships/slideLayout" Target="../slideLayouts/slideLayout1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5.mp4" /><Relationship Id="rId1" Type="http://schemas.microsoft.com/office/2007/relationships/media" Target="../media/media5.mp4" /><Relationship Id="rId5" Type="http://schemas.openxmlformats.org/officeDocument/2006/relationships/image" Target="../media/image64.png" /><Relationship Id="rId4" Type="http://schemas.openxmlformats.org/officeDocument/2006/relationships/image" Target="../media/image28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6.png" /><Relationship Id="rId4" Type="http://schemas.microsoft.com/office/2007/relationships/hdphoto" Target="../media/hdphoto7.wdp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8.png" /><Relationship Id="rId4" Type="http://schemas.microsoft.com/office/2007/relationships/hdphoto" Target="../media/hdphoto8.wdp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8.pn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Relationship Id="rId4" Type="http://schemas.microsoft.com/office/2007/relationships/hdphoto" Target="../media/hdphoto9.wdp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Relationship Id="rId4" Type="http://schemas.microsoft.com/office/2007/relationships/hdphoto" Target="../media/hdphoto10.wdp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7" Type="http://schemas.openxmlformats.org/officeDocument/2006/relationships/image" Target="../media/image25.png" /><Relationship Id="rId2" Type="http://schemas.openxmlformats.org/officeDocument/2006/relationships/image" Target="../media/image20.jp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4.png" /><Relationship Id="rId5" Type="http://schemas.openxmlformats.org/officeDocument/2006/relationships/image" Target="../media/image23.png" /><Relationship Id="rId4" Type="http://schemas.openxmlformats.org/officeDocument/2006/relationships/image" Target="../media/image22.pn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7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7" Type="http://schemas.openxmlformats.org/officeDocument/2006/relationships/image" Target="../media/image29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image" Target="../media/image28.png" /><Relationship Id="rId5" Type="http://schemas.openxmlformats.org/officeDocument/2006/relationships/image" Target="../media/image27.png" /><Relationship Id="rId4" Type="http://schemas.openxmlformats.org/officeDocument/2006/relationships/image" Target="../media/image26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7" Type="http://schemas.openxmlformats.org/officeDocument/2006/relationships/image" Target="../media/image33.png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13.xml" /><Relationship Id="rId6" Type="http://schemas.microsoft.com/office/2007/relationships/hdphoto" Target="../media/hdphoto3.wdp" /><Relationship Id="rId5" Type="http://schemas.openxmlformats.org/officeDocument/2006/relationships/image" Target="../media/image32.png" /><Relationship Id="rId4" Type="http://schemas.microsoft.com/office/2007/relationships/hdphoto" Target="../media/hdphoto2.wdp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5" Type="http://schemas.openxmlformats.org/officeDocument/2006/relationships/image" Target="../media/image35.png" /><Relationship Id="rId4" Type="http://schemas.openxmlformats.org/officeDocument/2006/relationships/image" Target="../media/image34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4.wdp" /><Relationship Id="rId4" Type="http://schemas.openxmlformats.org/officeDocument/2006/relationships/image" Target="../media/image38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3.mp4" /><Relationship Id="rId1" Type="http://schemas.microsoft.com/office/2007/relationships/media" Target="../media/media3.mp4" /><Relationship Id="rId4" Type="http://schemas.openxmlformats.org/officeDocument/2006/relationships/image" Target="../media/image39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mpty room interior japanese style. 3d rendering">
            <a:extLst>
              <a:ext uri="{FF2B5EF4-FFF2-40B4-BE49-F238E27FC236}">
                <a16:creationId xmlns:a16="http://schemas.microsoft.com/office/drawing/2014/main" id="{20765376-E88F-49CF-8B01-36E424D57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77"/>
            <a:ext cx="12192000" cy="67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AE7C3C-B19F-4B44-9D59-3C79DFA91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544417" y="1213649"/>
            <a:ext cx="4571468" cy="2848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078E89-C3D8-4E50-A7FF-9787623D8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249402" y="898007"/>
            <a:ext cx="1899994" cy="1119809"/>
          </a:xfrm>
          <a:prstGeom prst="rect">
            <a:avLst/>
          </a:prstGeom>
        </p:spPr>
      </p:pic>
      <p:pic>
        <p:nvPicPr>
          <p:cNvPr id="10" name="Google Shape;55;p13">
            <a:extLst>
              <a:ext uri="{FF2B5EF4-FFF2-40B4-BE49-F238E27FC236}">
                <a16:creationId xmlns:a16="http://schemas.microsoft.com/office/drawing/2014/main" id="{E6A87EEA-C4D8-45D2-8965-AE591C65015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51300" y="3917950"/>
            <a:ext cx="1797167" cy="172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9;p13">
            <a:extLst>
              <a:ext uri="{FF2B5EF4-FFF2-40B4-BE49-F238E27FC236}">
                <a16:creationId xmlns:a16="http://schemas.microsoft.com/office/drawing/2014/main" id="{316BA1E9-9729-41FD-8DE1-3559BBB0A0D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49883" y="3336765"/>
            <a:ext cx="823009" cy="10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3;p13">
            <a:extLst>
              <a:ext uri="{FF2B5EF4-FFF2-40B4-BE49-F238E27FC236}">
                <a16:creationId xmlns:a16="http://schemas.microsoft.com/office/drawing/2014/main" id="{A2DA557B-4D89-4DB5-B0DD-2DBB1ED6272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42244" y="4818113"/>
            <a:ext cx="713299" cy="47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57;p13">
            <a:extLst>
              <a:ext uri="{FF2B5EF4-FFF2-40B4-BE49-F238E27FC236}">
                <a16:creationId xmlns:a16="http://schemas.microsoft.com/office/drawing/2014/main" id="{F8B36F88-567D-44C4-AC13-1B953A3939A6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21467022">
            <a:off x="2225745" y="4009563"/>
            <a:ext cx="1789938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8;p13">
            <a:extLst>
              <a:ext uri="{FF2B5EF4-FFF2-40B4-BE49-F238E27FC236}">
                <a16:creationId xmlns:a16="http://schemas.microsoft.com/office/drawing/2014/main" id="{EF197364-6781-44F1-A951-6028AF61ED0D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948090" y="4256549"/>
            <a:ext cx="3106092" cy="280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9;p13">
            <a:extLst>
              <a:ext uri="{FF2B5EF4-FFF2-40B4-BE49-F238E27FC236}">
                <a16:creationId xmlns:a16="http://schemas.microsoft.com/office/drawing/2014/main" id="{4DD00756-796B-4F1D-9FD2-FA9787200D97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726149" y="3975914"/>
            <a:ext cx="2381932" cy="106962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4E5A1EE-C6E2-4AA2-8727-0272DCFECAB2}"/>
              </a:ext>
            </a:extLst>
          </p:cNvPr>
          <p:cNvSpPr/>
          <p:nvPr/>
        </p:nvSpPr>
        <p:spPr>
          <a:xfrm>
            <a:off x="2625972" y="1923818"/>
            <a:ext cx="421627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السلام عليكم  طلابي الأعزاء </a:t>
            </a:r>
          </a:p>
          <a:p>
            <a:pPr algn="ctr"/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طلاب الصف الثالث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Google Shape;65;p13">
            <a:hlinkClick r:id="rId14"/>
            <a:extLst>
              <a:ext uri="{FF2B5EF4-FFF2-40B4-BE49-F238E27FC236}">
                <a16:creationId xmlns:a16="http://schemas.microsoft.com/office/drawing/2014/main" id="{033BBD18-397D-40C4-9580-6CEA27EF1F33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770926" y="1512370"/>
            <a:ext cx="1514870" cy="1253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" name="Google Shape;72;p13">
            <a:extLst>
              <a:ext uri="{FF2B5EF4-FFF2-40B4-BE49-F238E27FC236}">
                <a16:creationId xmlns:a16="http://schemas.microsoft.com/office/drawing/2014/main" id="{C9E0B21F-D019-45D9-8BC2-EC7DE7AD62B7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t="25760" b="21762"/>
          <a:stretch/>
        </p:blipFill>
        <p:spPr>
          <a:xfrm rot="6">
            <a:off x="-69526" y="2383441"/>
            <a:ext cx="1699660" cy="1400751"/>
          </a:xfrm>
          <a:prstGeom prst="rect">
            <a:avLst/>
          </a:prstGeom>
          <a:noFill/>
          <a:ln w="38100" cap="flat" cmpd="dbl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perspectiveContrastingRightFacing"/>
            <a:lightRig rig="threePt" dir="t"/>
          </a:scene3d>
        </p:spPr>
      </p:pic>
      <p:pic>
        <p:nvPicPr>
          <p:cNvPr id="2052" name="Picture 4" descr="White Background clipart - Television, Technology, Monitor, transparent  clip art">
            <a:extLst>
              <a:ext uri="{FF2B5EF4-FFF2-40B4-BE49-F238E27FC236}">
                <a16:creationId xmlns:a16="http://schemas.microsoft.com/office/drawing/2014/main" id="{521EC9B7-9799-4AFC-AA36-33F4AD8E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031" y="2765833"/>
            <a:ext cx="2801002" cy="15201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A0375ABB-D553-4DC5-A8F8-25658582C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51857" y="6176191"/>
            <a:ext cx="811019" cy="503578"/>
          </a:xfrm>
        </p:spPr>
        <p:txBody>
          <a:bodyPr/>
          <a:lstStyle/>
          <a:p>
            <a:fld id="{8B4371D3-BE67-4F96-A6A1-B1782E09C2ED}" type="slidenum">
              <a:rPr lang="en-US" smtClean="0"/>
              <a:t>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164AB-9399-407A-9C88-FF8A3A87BC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205933" y="3725754"/>
            <a:ext cx="2016272" cy="3395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29A81A-EFBF-4E91-968F-9B0E94BF9AF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070455" y="3098102"/>
            <a:ext cx="1344366" cy="764084"/>
          </a:xfrm>
          <a:prstGeom prst="rect">
            <a:avLst/>
          </a:prstGeom>
        </p:spPr>
      </p:pic>
      <p:pic>
        <p:nvPicPr>
          <p:cNvPr id="3" name="Picture 2" descr="hi">
            <a:extLst>
              <a:ext uri="{FF2B5EF4-FFF2-40B4-BE49-F238E27FC236}">
                <a16:creationId xmlns:a16="http://schemas.microsoft.com/office/drawing/2014/main" id="{DB599AEB-AC68-420E-AA56-5D2D27853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95" y="3067050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التربية الإسلامية كتاب الطالب الفصل الثاني (2018-2019) للصف الثالث - ملفاتي">
            <a:extLst>
              <a:ext uri="{FF2B5EF4-FFF2-40B4-BE49-F238E27FC236}">
                <a16:creationId xmlns:a16="http://schemas.microsoft.com/office/drawing/2014/main" id="{081BE1DD-9096-4AF1-AF6B-D9CB3E8AC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246" y="3142663"/>
            <a:ext cx="952166" cy="128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876B284-7E9E-4564-A468-7703ECA9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718" y="351112"/>
            <a:ext cx="5938836" cy="309201"/>
          </a:xfrm>
        </p:spPr>
        <p:txBody>
          <a:bodyPr/>
          <a:lstStyle/>
          <a:p>
            <a:r>
              <a:rPr lang="ar-JO" dirty="0">
                <a:solidFill>
                  <a:srgbClr val="FF0000"/>
                </a:solidFill>
              </a:rPr>
              <a:t>درس سورة المزمل - الصف الثالث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2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0F106F-3092-45A6-8D66-31426D65A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3213"/>
            <a:ext cx="12192000" cy="62485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A6EE0-293B-400E-8CD0-A4BB6C77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2199" y="6235353"/>
            <a:ext cx="811019" cy="50357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371D3-BE67-4F96-A6A1-B1782E09C2ED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0" name="Picture 2" descr="Bitmoji Image">
            <a:extLst>
              <a:ext uri="{FF2B5EF4-FFF2-40B4-BE49-F238E27FC236}">
                <a16:creationId xmlns:a16="http://schemas.microsoft.com/office/drawing/2014/main" id="{823F4EF2-D36E-4442-B758-43EB76627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6466" y="3428999"/>
            <a:ext cx="3431046" cy="32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EB67F4-3016-45CF-AA3D-3274DF85D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6048" y="6429730"/>
            <a:ext cx="5938836" cy="309201"/>
          </a:xfrm>
        </p:spPr>
        <p:txBody>
          <a:bodyPr/>
          <a:lstStyle/>
          <a:p>
            <a:r>
              <a:rPr lang="ar-JO" sz="1400">
                <a:solidFill>
                  <a:srgbClr val="FF0000"/>
                </a:solidFill>
              </a:rPr>
              <a:t>درس سورة المزمل - الصف الثالث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4A2214-62AE-4077-9369-8BBF58CD7C53}"/>
              </a:ext>
            </a:extLst>
          </p:cNvPr>
          <p:cNvSpPr txBox="1"/>
          <p:nvPr/>
        </p:nvSpPr>
        <p:spPr>
          <a:xfrm>
            <a:off x="6541272" y="119069"/>
            <a:ext cx="64869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JO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نية التعلم : </a:t>
            </a:r>
            <a:r>
              <a:rPr lang="ar-A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يظهر الطالب فهماً وحفظا للآيات الكريمة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A16D34-8287-43FD-93BA-51FCD5C92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1657" y="1308049"/>
            <a:ext cx="9533466" cy="36060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2337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ord 9">
            <a:extLst>
              <a:ext uri="{FF2B5EF4-FFF2-40B4-BE49-F238E27FC236}">
                <a16:creationId xmlns:a16="http://schemas.microsoft.com/office/drawing/2014/main" id="{DB8D0B81-E936-443E-9A8D-65510D325508}"/>
              </a:ext>
            </a:extLst>
          </p:cNvPr>
          <p:cNvSpPr/>
          <p:nvPr/>
        </p:nvSpPr>
        <p:spPr>
          <a:xfrm rot="17244299">
            <a:off x="1846315" y="-2417484"/>
            <a:ext cx="9070312" cy="9620583"/>
          </a:xfrm>
          <a:prstGeom prst="chord">
            <a:avLst>
              <a:gd name="adj1" fmla="val 2839681"/>
              <a:gd name="adj2" fmla="val 167089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A5B788DB-49C3-4459-BBC2-96B25B48C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676">
            <a:off x="1562877" y="2709906"/>
            <a:ext cx="1670401" cy="1723461"/>
          </a:xfrm>
          <a:prstGeom prst="rect">
            <a:avLst/>
          </a:prstGeom>
        </p:spPr>
      </p:pic>
      <p:pic>
        <p:nvPicPr>
          <p:cNvPr id="34" name="Picture 33" descr="A picture containing window&#10;&#10;Description automatically generated">
            <a:extLst>
              <a:ext uri="{FF2B5EF4-FFF2-40B4-BE49-F238E27FC236}">
                <a16:creationId xmlns:a16="http://schemas.microsoft.com/office/drawing/2014/main" id="{D59070A0-108F-4586-B3C3-2D39DB395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5803">
            <a:off x="3205859" y="4516860"/>
            <a:ext cx="1594873" cy="1723461"/>
          </a:xfrm>
          <a:prstGeom prst="rect">
            <a:avLst/>
          </a:prstGeom>
        </p:spPr>
      </p:pic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65239B68-6960-4697-8365-6D0E4BE1A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927" y="4939539"/>
            <a:ext cx="1507104" cy="1723461"/>
          </a:xfrm>
          <a:prstGeom prst="rect">
            <a:avLst/>
          </a:prstGeom>
        </p:spPr>
      </p:pic>
      <p:pic>
        <p:nvPicPr>
          <p:cNvPr id="32" name="Picture 31" descr="A picture containing wheel, window&#10;&#10;Description automatically generated">
            <a:extLst>
              <a:ext uri="{FF2B5EF4-FFF2-40B4-BE49-F238E27FC236}">
                <a16:creationId xmlns:a16="http://schemas.microsoft.com/office/drawing/2014/main" id="{C886BB5D-AEB5-431E-AD44-4AD49BFE89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5913">
            <a:off x="2271722" y="3879055"/>
            <a:ext cx="1449274" cy="1723461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id="{487ACD30-D934-4FEB-BC9E-3340E9CFA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68" y="4942559"/>
            <a:ext cx="1479888" cy="1723461"/>
          </a:xfrm>
          <a:prstGeom prst="rect">
            <a:avLst/>
          </a:prstGeom>
        </p:spPr>
      </p:pic>
      <p:pic>
        <p:nvPicPr>
          <p:cNvPr id="42" name="Picture 41" descr="A picture containing room&#10;&#10;Description automatically generated">
            <a:extLst>
              <a:ext uri="{FF2B5EF4-FFF2-40B4-BE49-F238E27FC236}">
                <a16:creationId xmlns:a16="http://schemas.microsoft.com/office/drawing/2014/main" id="{797E3B18-2140-41CA-B816-B9E6936CF0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4136">
            <a:off x="7475323" y="4220473"/>
            <a:ext cx="1519490" cy="1723461"/>
          </a:xfrm>
          <a:prstGeom prst="rect">
            <a:avLst/>
          </a:prstGeom>
        </p:spPr>
      </p:pic>
      <p:pic>
        <p:nvPicPr>
          <p:cNvPr id="46" name="Picture 45" descr="A picture containing window&#10;&#10;Description automatically generated">
            <a:extLst>
              <a:ext uri="{FF2B5EF4-FFF2-40B4-BE49-F238E27FC236}">
                <a16:creationId xmlns:a16="http://schemas.microsoft.com/office/drawing/2014/main" id="{34551FDE-5923-4839-B081-F9404C070E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7298">
            <a:off x="9015770" y="2567270"/>
            <a:ext cx="1546212" cy="1723461"/>
          </a:xfrm>
          <a:prstGeom prst="rect">
            <a:avLst/>
          </a:prstGeom>
        </p:spPr>
      </p:pic>
      <p:pic>
        <p:nvPicPr>
          <p:cNvPr id="40" name="Picture 39" descr="A picture containing room, clock&#10;&#10;Description automatically generated">
            <a:extLst>
              <a:ext uri="{FF2B5EF4-FFF2-40B4-BE49-F238E27FC236}">
                <a16:creationId xmlns:a16="http://schemas.microsoft.com/office/drawing/2014/main" id="{0DD9AA06-EFE8-4661-B4E5-30C7CBA799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7763">
            <a:off x="6481069" y="4721451"/>
            <a:ext cx="1587495" cy="1723461"/>
          </a:xfrm>
          <a:prstGeom prst="rect">
            <a:avLst/>
          </a:prstGeom>
        </p:spPr>
      </p:pic>
      <p:pic>
        <p:nvPicPr>
          <p:cNvPr id="44" name="Picture 43" descr="A picture containing room&#10;&#10;Description automatically generated">
            <a:extLst>
              <a:ext uri="{FF2B5EF4-FFF2-40B4-BE49-F238E27FC236}">
                <a16:creationId xmlns:a16="http://schemas.microsoft.com/office/drawing/2014/main" id="{2192C826-EE1D-43B6-9BB0-677018CF5B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01639">
            <a:off x="8251723" y="3544719"/>
            <a:ext cx="1611720" cy="1723461"/>
          </a:xfrm>
          <a:prstGeom prst="rect">
            <a:avLst/>
          </a:prstGeom>
        </p:spPr>
      </p:pic>
      <p:pic>
        <p:nvPicPr>
          <p:cNvPr id="49" name="Picture 48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B9C9D532-7DB9-438F-BED7-85AD95FDA2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432" y="492435"/>
            <a:ext cx="6596444" cy="1926503"/>
          </a:xfrm>
          <a:prstGeom prst="rect">
            <a:avLst/>
          </a:prstGeom>
        </p:spPr>
      </p:pic>
      <p:pic>
        <p:nvPicPr>
          <p:cNvPr id="52" name="Picture 51" descr="A close up of a logo&#10;&#10;Description automatically generated">
            <a:extLst>
              <a:ext uri="{FF2B5EF4-FFF2-40B4-BE49-F238E27FC236}">
                <a16:creationId xmlns:a16="http://schemas.microsoft.com/office/drawing/2014/main" id="{D88B8CAA-5B35-4EC0-8E33-1729743550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086" y="1717449"/>
            <a:ext cx="3097036" cy="85961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38BB3D98-8EBC-4451-954C-19AD0FB235B4}"/>
              </a:ext>
            </a:extLst>
          </p:cNvPr>
          <p:cNvSpPr txBox="1"/>
          <p:nvPr/>
        </p:nvSpPr>
        <p:spPr>
          <a:xfrm>
            <a:off x="2822712" y="2568194"/>
            <a:ext cx="65465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600" dirty="0"/>
              <a:t>( سورة المزمل)</a:t>
            </a:r>
            <a:endParaRPr lang="en-US" sz="6600" dirty="0"/>
          </a:p>
        </p:txBody>
      </p:sp>
      <p:sp>
        <p:nvSpPr>
          <p:cNvPr id="54" name="Oval 53">
            <a:hlinkClick r:id="rId13" action="ppaction://hlinksldjump"/>
            <a:extLst>
              <a:ext uri="{FF2B5EF4-FFF2-40B4-BE49-F238E27FC236}">
                <a16:creationId xmlns:a16="http://schemas.microsoft.com/office/drawing/2014/main" id="{061D1593-74DA-4B38-9AB7-112E2CF23995}"/>
              </a:ext>
            </a:extLst>
          </p:cNvPr>
          <p:cNvSpPr/>
          <p:nvPr/>
        </p:nvSpPr>
        <p:spPr>
          <a:xfrm>
            <a:off x="5049965" y="3703380"/>
            <a:ext cx="1961322" cy="1205948"/>
          </a:xfrm>
          <a:custGeom>
            <a:avLst/>
            <a:gdLst>
              <a:gd name="connsiteX0" fmla="*/ 0 w 1961322"/>
              <a:gd name="connsiteY0" fmla="*/ 602974 h 1205948"/>
              <a:gd name="connsiteX1" fmla="*/ 980661 w 1961322"/>
              <a:gd name="connsiteY1" fmla="*/ 0 h 1205948"/>
              <a:gd name="connsiteX2" fmla="*/ 1961322 w 1961322"/>
              <a:gd name="connsiteY2" fmla="*/ 602974 h 1205948"/>
              <a:gd name="connsiteX3" fmla="*/ 980661 w 1961322"/>
              <a:gd name="connsiteY3" fmla="*/ 1205948 h 1205948"/>
              <a:gd name="connsiteX4" fmla="*/ 0 w 1961322"/>
              <a:gd name="connsiteY4" fmla="*/ 602974 h 120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322" h="1205948" fill="none" extrusionOk="0">
                <a:moveTo>
                  <a:pt x="0" y="602974"/>
                </a:moveTo>
                <a:cubicBezTo>
                  <a:pt x="97629" y="351549"/>
                  <a:pt x="400511" y="-48339"/>
                  <a:pt x="980661" y="0"/>
                </a:cubicBezTo>
                <a:cubicBezTo>
                  <a:pt x="1460013" y="3909"/>
                  <a:pt x="1958085" y="283040"/>
                  <a:pt x="1961322" y="602974"/>
                </a:cubicBezTo>
                <a:cubicBezTo>
                  <a:pt x="1961387" y="916528"/>
                  <a:pt x="1492865" y="1216009"/>
                  <a:pt x="980661" y="1205948"/>
                </a:cubicBezTo>
                <a:cubicBezTo>
                  <a:pt x="385488" y="1136636"/>
                  <a:pt x="54640" y="905341"/>
                  <a:pt x="0" y="602974"/>
                </a:cubicBezTo>
                <a:close/>
              </a:path>
              <a:path w="1961322" h="1205948" stroke="0" extrusionOk="0">
                <a:moveTo>
                  <a:pt x="0" y="602974"/>
                </a:moveTo>
                <a:cubicBezTo>
                  <a:pt x="-63908" y="152113"/>
                  <a:pt x="466279" y="-12140"/>
                  <a:pt x="980661" y="0"/>
                </a:cubicBezTo>
                <a:cubicBezTo>
                  <a:pt x="1549200" y="57100"/>
                  <a:pt x="1919567" y="289429"/>
                  <a:pt x="1961322" y="602974"/>
                </a:cubicBezTo>
                <a:cubicBezTo>
                  <a:pt x="1935327" y="913430"/>
                  <a:pt x="1551910" y="1194930"/>
                  <a:pt x="980661" y="1205948"/>
                </a:cubicBezTo>
                <a:cubicBezTo>
                  <a:pt x="416562" y="1182503"/>
                  <a:pt x="21506" y="952283"/>
                  <a:pt x="0" y="602974"/>
                </a:cubicBezTo>
                <a:close/>
              </a:path>
            </a:pathLst>
          </a:custGeom>
          <a:solidFill>
            <a:srgbClr val="F0D04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solidFill>
                  <a:schemeClr val="tx1"/>
                </a:solidFill>
              </a:rPr>
              <a:t>ابدأ</a:t>
            </a:r>
            <a:endParaRPr lang="en-US" sz="6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21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window, clock, room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B635394B-74AD-4B27-8378-FCCF9D9FE8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14" y="-164439"/>
            <a:ext cx="2619113" cy="3054111"/>
          </a:xfrm>
          <a:prstGeom prst="rect">
            <a:avLst/>
          </a:prstGeom>
        </p:spPr>
      </p:pic>
      <p:pic>
        <p:nvPicPr>
          <p:cNvPr id="9" name="Picture 8" descr="A picture containing building, window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52C2A4CB-5B3E-431C-81B7-DFA8887DB4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8" y="2889672"/>
            <a:ext cx="2631435" cy="3076953"/>
          </a:xfrm>
          <a:prstGeom prst="rect">
            <a:avLst/>
          </a:prstGeom>
        </p:spPr>
      </p:pic>
      <p:pic>
        <p:nvPicPr>
          <p:cNvPr id="17" name="Picture 16" descr="A picture containing building, window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6CA301F3-F1B7-4803-9027-FF38262DF8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618" y="1037973"/>
            <a:ext cx="2705583" cy="2863280"/>
          </a:xfrm>
          <a:prstGeom prst="rect">
            <a:avLst/>
          </a:prstGeom>
        </p:spPr>
      </p:pic>
      <p:pic>
        <p:nvPicPr>
          <p:cNvPr id="13" name="Picture 12" descr="A picture containing window, room, clock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305EC2B8-7E09-414A-9B83-774B9D39AB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03" y="-14575"/>
            <a:ext cx="2705583" cy="3187898"/>
          </a:xfrm>
          <a:prstGeom prst="rect">
            <a:avLst/>
          </a:prstGeom>
        </p:spPr>
      </p:pic>
      <p:pic>
        <p:nvPicPr>
          <p:cNvPr id="24" name="Picture 23" descr="A picture containing building, window, room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81485BC3-8CEB-4A4D-AC09-3D44A2B283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4" y="3670225"/>
            <a:ext cx="2579641" cy="2914934"/>
          </a:xfrm>
          <a:prstGeom prst="rect">
            <a:avLst/>
          </a:prstGeom>
        </p:spPr>
      </p:pic>
      <p:pic>
        <p:nvPicPr>
          <p:cNvPr id="25" name="Picture 24" descr="A picture containing window, drawing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8BBE746-FB9A-4F56-B95B-79A9437FFF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677" y="2889672"/>
            <a:ext cx="2579641" cy="2723772"/>
          </a:xfrm>
          <a:prstGeom prst="rect">
            <a:avLst/>
          </a:prstGeom>
        </p:spPr>
      </p:pic>
      <p:pic>
        <p:nvPicPr>
          <p:cNvPr id="29" name="Picture 28" descr="A picture containing building, window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0C00FCD5-7334-492C-8A42-CB2B6E1AD3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09" y="922023"/>
            <a:ext cx="2579641" cy="2747618"/>
          </a:xfrm>
          <a:prstGeom prst="rect">
            <a:avLst/>
          </a:prstGeom>
        </p:spPr>
      </p:pic>
      <p:pic>
        <p:nvPicPr>
          <p:cNvPr id="45" name="bubbles.wav">
            <a:hlinkClick r:id="" action="ppaction://media"/>
            <a:extLst>
              <a:ext uri="{FF2B5EF4-FFF2-40B4-BE49-F238E27FC236}">
                <a16:creationId xmlns:a16="http://schemas.microsoft.com/office/drawing/2014/main" id="{7714250F-88E3-44B1-BA18-B9E2D653D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0310192" y="6553200"/>
            <a:ext cx="357809" cy="357809"/>
          </a:xfrm>
          <a:prstGeom prst="rect">
            <a:avLst/>
          </a:prstGeom>
        </p:spPr>
      </p:pic>
      <p:pic>
        <p:nvPicPr>
          <p:cNvPr id="46" name="Picture 45" descr="A picture containing building, window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29A47341-6C0D-4A2A-A636-7EFE5947CE8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417" y="3684677"/>
            <a:ext cx="2705583" cy="295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8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-0.00156 -0.1379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02136 -0.2027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-10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40741E-7 L -0.00469 -0.1407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703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4.16667E-6 -0.1488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5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6806 L 0.00313 -0.15764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-44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0.00174 -0.1159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58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48148E-6 L 0.00989 -0.2516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" y="-1259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9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3333E-6 L 0.00018 -0.2731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68182" showWhenStopped="0">
                <p:cTn id="5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619776-66F7-4162-BBB6-B2126776121A}"/>
              </a:ext>
            </a:extLst>
          </p:cNvPr>
          <p:cNvSpPr/>
          <p:nvPr/>
        </p:nvSpPr>
        <p:spPr>
          <a:xfrm>
            <a:off x="1935480" y="350520"/>
            <a:ext cx="8199120" cy="58064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26FFDA7-2247-4F35-903D-E5F67247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686" y="3161142"/>
            <a:ext cx="3243315" cy="3346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7FE66E-8AB5-408F-ABE4-A49E9617C23A}"/>
              </a:ext>
            </a:extLst>
          </p:cNvPr>
          <p:cNvSpPr txBox="1"/>
          <p:nvPr/>
        </p:nvSpPr>
        <p:spPr>
          <a:xfrm>
            <a:off x="2160104" y="701040"/>
            <a:ext cx="75669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( بم أمر الله تعالى نبيه محمد في الآيات السابقة ؟)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0856FA-E97F-483E-A8F0-0FC2588AC95B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0D04F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الإجابة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DAF32E-37CB-416E-9937-DFC97DE48B17}"/>
              </a:ext>
            </a:extLst>
          </p:cNvPr>
          <p:cNvSpPr/>
          <p:nvPr/>
        </p:nvSpPr>
        <p:spPr>
          <a:xfrm>
            <a:off x="4479234" y="3292897"/>
            <a:ext cx="30480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dirty="0">
                <a:solidFill>
                  <a:prstClr val="black"/>
                </a:solidFill>
                <a:latin typeface="Gill Sans MT" panose="020B0502020104020203"/>
                <a:cs typeface="Arial" panose="020B0604020202020204" pitchFamily="34" charset="0"/>
              </a:rPr>
              <a:t>أن يتوجه لعبادة الله وقيام الليل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1" name="Picture 10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6FF82C88-2A27-4BE5-9562-208AA9D80C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1" y="5421963"/>
            <a:ext cx="1859441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0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619776-66F7-4162-BBB6-B2126776121A}"/>
              </a:ext>
            </a:extLst>
          </p:cNvPr>
          <p:cNvSpPr/>
          <p:nvPr/>
        </p:nvSpPr>
        <p:spPr>
          <a:xfrm>
            <a:off x="1935480" y="350520"/>
            <a:ext cx="8199120" cy="58064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7FE66E-8AB5-408F-ABE4-A49E9617C23A}"/>
              </a:ext>
            </a:extLst>
          </p:cNvPr>
          <p:cNvSpPr txBox="1"/>
          <p:nvPr/>
        </p:nvSpPr>
        <p:spPr>
          <a:xfrm>
            <a:off x="1731065" y="1206155"/>
            <a:ext cx="87298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( ما المهمة التي يريد الله تعالى من نبيه الاستعداد لها؟)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0856FA-E97F-483E-A8F0-0FC2588AC95B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0D04F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الإجابة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DAF32E-37CB-416E-9937-DFC97DE48B17}"/>
              </a:ext>
            </a:extLst>
          </p:cNvPr>
          <p:cNvSpPr/>
          <p:nvPr/>
        </p:nvSpPr>
        <p:spPr>
          <a:xfrm>
            <a:off x="4479234" y="3292898"/>
            <a:ext cx="30480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مهمة النبوة والرسالة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0" name="Picture 9" descr="A picture containing wheel, window&#10;&#10;Description automatically generated">
            <a:extLst>
              <a:ext uri="{FF2B5EF4-FFF2-40B4-BE49-F238E27FC236}">
                <a16:creationId xmlns:a16="http://schemas.microsoft.com/office/drawing/2014/main" id="{BC9EC29C-77E2-4A79-8807-8FC542276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73" y="2824577"/>
            <a:ext cx="3274898" cy="3894473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B605BFE2-1765-4370-8D9D-844327513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1" y="5421963"/>
            <a:ext cx="1859441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4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619776-66F7-4162-BBB6-B2126776121A}"/>
              </a:ext>
            </a:extLst>
          </p:cNvPr>
          <p:cNvSpPr/>
          <p:nvPr/>
        </p:nvSpPr>
        <p:spPr>
          <a:xfrm>
            <a:off x="2057399" y="387538"/>
            <a:ext cx="8199120" cy="58064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7FE66E-8AB5-408F-ABE4-A49E9617C23A}"/>
              </a:ext>
            </a:extLst>
          </p:cNvPr>
          <p:cNvSpPr txBox="1"/>
          <p:nvPr/>
        </p:nvSpPr>
        <p:spPr>
          <a:xfrm>
            <a:off x="2424072" y="1194012"/>
            <a:ext cx="74657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( لماذا كانت قراءة القرآن في الليل أكثر تأثيرا في القلب؟ 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0856FA-E97F-483E-A8F0-0FC2588AC95B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0D04F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الإجابة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DAF32E-37CB-416E-9937-DFC97DE48B17}"/>
              </a:ext>
            </a:extLst>
          </p:cNvPr>
          <p:cNvSpPr/>
          <p:nvPr/>
        </p:nvSpPr>
        <p:spPr>
          <a:xfrm>
            <a:off x="4479234" y="3292898"/>
            <a:ext cx="30480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لأنها أكثر نفعا وبركة</a:t>
            </a:r>
            <a:r>
              <a:rPr kumimoji="0" lang="ar-AE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1" name="Picture 10" descr="A picture containing window&#10;&#10;Description automatically generated">
            <a:extLst>
              <a:ext uri="{FF2B5EF4-FFF2-40B4-BE49-F238E27FC236}">
                <a16:creationId xmlns:a16="http://schemas.microsoft.com/office/drawing/2014/main" id="{638C0EAD-8E14-479F-AC1D-D59BECC7B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037" y="2907081"/>
            <a:ext cx="3297516" cy="3563381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85BA5E1D-04E4-4D08-B915-8295D1E0B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1" y="5421963"/>
            <a:ext cx="1859441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6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619776-66F7-4162-BBB6-B2126776121A}"/>
              </a:ext>
            </a:extLst>
          </p:cNvPr>
          <p:cNvSpPr/>
          <p:nvPr/>
        </p:nvSpPr>
        <p:spPr>
          <a:xfrm>
            <a:off x="1935480" y="350520"/>
            <a:ext cx="8199120" cy="58064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7FE66E-8AB5-408F-ABE4-A49E9617C23A}"/>
              </a:ext>
            </a:extLst>
          </p:cNvPr>
          <p:cNvSpPr txBox="1"/>
          <p:nvPr/>
        </p:nvSpPr>
        <p:spPr>
          <a:xfrm>
            <a:off x="2445026" y="604309"/>
            <a:ext cx="7301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( معنى جملة :   قم الليل ؟ 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0856FA-E97F-483E-A8F0-0FC2588AC95B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0D04F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الإجابة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DAF32E-37CB-416E-9937-DFC97DE48B17}"/>
              </a:ext>
            </a:extLst>
          </p:cNvPr>
          <p:cNvSpPr/>
          <p:nvPr/>
        </p:nvSpPr>
        <p:spPr>
          <a:xfrm>
            <a:off x="4479234" y="3292897"/>
            <a:ext cx="30480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قم للصلاة في الليل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E93FFEC-B1C2-48CE-A3E0-1D531662C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74" y="2912881"/>
            <a:ext cx="3207027" cy="3667422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B6D18934-6B66-4733-B119-C08AB9E5EC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1" y="5421963"/>
            <a:ext cx="1859441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7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619776-66F7-4162-BBB6-B2126776121A}"/>
              </a:ext>
            </a:extLst>
          </p:cNvPr>
          <p:cNvSpPr/>
          <p:nvPr/>
        </p:nvSpPr>
        <p:spPr>
          <a:xfrm>
            <a:off x="1935480" y="350520"/>
            <a:ext cx="8199120" cy="58064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7FE66E-8AB5-408F-ABE4-A49E9617C23A}"/>
              </a:ext>
            </a:extLst>
          </p:cNvPr>
          <p:cNvSpPr txBox="1"/>
          <p:nvPr/>
        </p:nvSpPr>
        <p:spPr>
          <a:xfrm>
            <a:off x="2677602" y="621697"/>
            <a:ext cx="68367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(معنى : و رتل القرآن ؟ 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0856FA-E97F-483E-A8F0-0FC2588AC95B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0D04F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الإجابة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DAF32E-37CB-416E-9937-DFC97DE48B17}"/>
              </a:ext>
            </a:extLst>
          </p:cNvPr>
          <p:cNvSpPr/>
          <p:nvPr/>
        </p:nvSpPr>
        <p:spPr>
          <a:xfrm>
            <a:off x="4479234" y="3292897"/>
            <a:ext cx="30480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اقرأ</a:t>
            </a:r>
            <a:r>
              <a:rPr kumimoji="0" lang="ar-AE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 القرآن بتمهل وهدوء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0" name="Picture 9" descr="A picture containing room, clock&#10;&#10;Description automatically generated">
            <a:extLst>
              <a:ext uri="{FF2B5EF4-FFF2-40B4-BE49-F238E27FC236}">
                <a16:creationId xmlns:a16="http://schemas.microsoft.com/office/drawing/2014/main" id="{A6DC1AA7-4D26-4162-B413-EF0972896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3716">
            <a:off x="7237962" y="2572383"/>
            <a:ext cx="3550863" cy="3854988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44611648-2CFA-4F85-B3C9-EB073F95D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1" y="5421963"/>
            <a:ext cx="1859441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5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619776-66F7-4162-BBB6-B2126776121A}"/>
              </a:ext>
            </a:extLst>
          </p:cNvPr>
          <p:cNvSpPr/>
          <p:nvPr/>
        </p:nvSpPr>
        <p:spPr>
          <a:xfrm>
            <a:off x="1935480" y="350520"/>
            <a:ext cx="8199120" cy="58064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7FE66E-8AB5-408F-ABE4-A49E9617C23A}"/>
              </a:ext>
            </a:extLst>
          </p:cNvPr>
          <p:cNvSpPr txBox="1"/>
          <p:nvPr/>
        </p:nvSpPr>
        <p:spPr>
          <a:xfrm>
            <a:off x="2415209" y="616022"/>
            <a:ext cx="71097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( من هي التي قامت بتهدئة الرسول  عندما ذهب اليها وقال زملوني ؟ 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0856FA-E97F-483E-A8F0-0FC2588AC95B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0D04F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الإجابة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DAF32E-37CB-416E-9937-DFC97DE48B17}"/>
              </a:ext>
            </a:extLst>
          </p:cNvPr>
          <p:cNvSpPr/>
          <p:nvPr/>
        </p:nvSpPr>
        <p:spPr>
          <a:xfrm>
            <a:off x="4479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السيدة خديجة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1" name="Picture 10" descr="A picture containing room&#10;&#10;Description automatically generated">
            <a:extLst>
              <a:ext uri="{FF2B5EF4-FFF2-40B4-BE49-F238E27FC236}">
                <a16:creationId xmlns:a16="http://schemas.microsoft.com/office/drawing/2014/main" id="{F026BA40-7FF2-4687-81C5-C0B65C34D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072" y="2739680"/>
            <a:ext cx="3508413" cy="3979370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AE4F4A6B-E358-468A-9B02-41C8CA5AC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1" y="5421963"/>
            <a:ext cx="1859441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9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619776-66F7-4162-BBB6-B2126776121A}"/>
              </a:ext>
            </a:extLst>
          </p:cNvPr>
          <p:cNvSpPr/>
          <p:nvPr/>
        </p:nvSpPr>
        <p:spPr>
          <a:xfrm>
            <a:off x="1935480" y="350520"/>
            <a:ext cx="8199120" cy="58064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7FE66E-8AB5-408F-ABE4-A49E9617C23A}"/>
              </a:ext>
            </a:extLst>
          </p:cNvPr>
          <p:cNvSpPr txBox="1"/>
          <p:nvPr/>
        </p:nvSpPr>
        <p:spPr>
          <a:xfrm>
            <a:off x="3054626" y="1217118"/>
            <a:ext cx="6082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( ما جزاء من يقوم الليل ؟  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0856FA-E97F-483E-A8F0-0FC2588AC95B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0D04F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الإجابة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DAF32E-37CB-416E-9937-DFC97DE48B17}"/>
              </a:ext>
            </a:extLst>
          </p:cNvPr>
          <p:cNvSpPr/>
          <p:nvPr/>
        </p:nvSpPr>
        <p:spPr>
          <a:xfrm>
            <a:off x="4479234" y="3292897"/>
            <a:ext cx="30480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الأجر والثواب العظيم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0" name="Picture 9" descr="A picture containing room&#10;&#10;Description automatically generated">
            <a:extLst>
              <a:ext uri="{FF2B5EF4-FFF2-40B4-BE49-F238E27FC236}">
                <a16:creationId xmlns:a16="http://schemas.microsoft.com/office/drawing/2014/main" id="{429D14CD-8346-4B98-A43C-9E8FF496F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9691">
            <a:off x="7096036" y="2762730"/>
            <a:ext cx="3627410" cy="3878899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75111F11-01D1-43C0-A2F3-04FA285AC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1" y="5421963"/>
            <a:ext cx="1859441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6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mpty room interior japanese style. 3d rendering">
            <a:extLst>
              <a:ext uri="{FF2B5EF4-FFF2-40B4-BE49-F238E27FC236}">
                <a16:creationId xmlns:a16="http://schemas.microsoft.com/office/drawing/2014/main" id="{20765376-E88F-49CF-8B01-36E424D57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77"/>
            <a:ext cx="12192000" cy="67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AE7C3C-B19F-4B44-9D59-3C79DFA91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544417" y="1253567"/>
            <a:ext cx="5011126" cy="2848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078E89-C3D8-4E50-A7FF-9787623D8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249402" y="898007"/>
            <a:ext cx="1899994" cy="1119809"/>
          </a:xfrm>
          <a:prstGeom prst="rect">
            <a:avLst/>
          </a:prstGeom>
        </p:spPr>
      </p:pic>
      <p:pic>
        <p:nvPicPr>
          <p:cNvPr id="10" name="Google Shape;55;p13">
            <a:extLst>
              <a:ext uri="{FF2B5EF4-FFF2-40B4-BE49-F238E27FC236}">
                <a16:creationId xmlns:a16="http://schemas.microsoft.com/office/drawing/2014/main" id="{E6A87EEA-C4D8-45D2-8965-AE591C65015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51300" y="3917950"/>
            <a:ext cx="1797167" cy="172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9;p13">
            <a:extLst>
              <a:ext uri="{FF2B5EF4-FFF2-40B4-BE49-F238E27FC236}">
                <a16:creationId xmlns:a16="http://schemas.microsoft.com/office/drawing/2014/main" id="{316BA1E9-9729-41FD-8DE1-3559BBB0A0D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49883" y="3336765"/>
            <a:ext cx="823009" cy="10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3;p13">
            <a:extLst>
              <a:ext uri="{FF2B5EF4-FFF2-40B4-BE49-F238E27FC236}">
                <a16:creationId xmlns:a16="http://schemas.microsoft.com/office/drawing/2014/main" id="{A2DA557B-4D89-4DB5-B0DD-2DBB1ED6272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42244" y="4818113"/>
            <a:ext cx="713299" cy="47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57;p13">
            <a:extLst>
              <a:ext uri="{FF2B5EF4-FFF2-40B4-BE49-F238E27FC236}">
                <a16:creationId xmlns:a16="http://schemas.microsoft.com/office/drawing/2014/main" id="{F8B36F88-567D-44C4-AC13-1B953A3939A6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21467022">
            <a:off x="2501404" y="4127744"/>
            <a:ext cx="1789938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8;p13">
            <a:extLst>
              <a:ext uri="{FF2B5EF4-FFF2-40B4-BE49-F238E27FC236}">
                <a16:creationId xmlns:a16="http://schemas.microsoft.com/office/drawing/2014/main" id="{EF197364-6781-44F1-A951-6028AF61ED0D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948090" y="4256549"/>
            <a:ext cx="3106092" cy="280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9;p13">
            <a:extLst>
              <a:ext uri="{FF2B5EF4-FFF2-40B4-BE49-F238E27FC236}">
                <a16:creationId xmlns:a16="http://schemas.microsoft.com/office/drawing/2014/main" id="{4DD00756-796B-4F1D-9FD2-FA9787200D97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859478" y="3975914"/>
            <a:ext cx="2381932" cy="10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65;p13">
            <a:hlinkClick r:id="rId14"/>
            <a:extLst>
              <a:ext uri="{FF2B5EF4-FFF2-40B4-BE49-F238E27FC236}">
                <a16:creationId xmlns:a16="http://schemas.microsoft.com/office/drawing/2014/main" id="{033BBD18-397D-40C4-9580-6CEA27EF1F33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770926" y="1512370"/>
            <a:ext cx="1514870" cy="1253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" name="Google Shape;72;p13">
            <a:extLst>
              <a:ext uri="{FF2B5EF4-FFF2-40B4-BE49-F238E27FC236}">
                <a16:creationId xmlns:a16="http://schemas.microsoft.com/office/drawing/2014/main" id="{C9E0B21F-D019-45D9-8BC2-EC7DE7AD62B7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t="25760" b="21762"/>
          <a:stretch/>
        </p:blipFill>
        <p:spPr>
          <a:xfrm rot="6">
            <a:off x="-8329" y="2013946"/>
            <a:ext cx="1699660" cy="1400751"/>
          </a:xfrm>
          <a:prstGeom prst="rect">
            <a:avLst/>
          </a:prstGeom>
          <a:noFill/>
          <a:ln w="38100" cap="flat" cmpd="dbl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perspectiveContrastingRightFacing"/>
            <a:lightRig rig="threePt" dir="t"/>
          </a:scene3d>
        </p:spPr>
      </p:pic>
      <p:pic>
        <p:nvPicPr>
          <p:cNvPr id="2052" name="Picture 4" descr="White Background clipart - Television, Technology, Monitor, transparent  clip art">
            <a:extLst>
              <a:ext uri="{FF2B5EF4-FFF2-40B4-BE49-F238E27FC236}">
                <a16:creationId xmlns:a16="http://schemas.microsoft.com/office/drawing/2014/main" id="{521EC9B7-9799-4AFC-AA36-33F4AD8E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031" y="2765833"/>
            <a:ext cx="2801002" cy="15201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A0375ABB-D553-4DC5-A8F8-25658582C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51857" y="6176191"/>
            <a:ext cx="811019" cy="503578"/>
          </a:xfrm>
        </p:spPr>
        <p:txBody>
          <a:bodyPr/>
          <a:lstStyle/>
          <a:p>
            <a:fld id="{8B4371D3-BE67-4F96-A6A1-B1782E09C2ED}" type="slidenum">
              <a:rPr lang="en-US" smtClean="0"/>
              <a:t>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164AB-9399-407A-9C88-FF8A3A87BC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237360" y="3785484"/>
            <a:ext cx="2016272" cy="3395827"/>
          </a:xfrm>
          <a:prstGeom prst="rect">
            <a:avLst/>
          </a:prstGeom>
        </p:spPr>
      </p:pic>
      <p:pic>
        <p:nvPicPr>
          <p:cNvPr id="24" name="Picture 2" descr="Bitmoji Image">
            <a:extLst>
              <a:ext uri="{FF2B5EF4-FFF2-40B4-BE49-F238E27FC236}">
                <a16:creationId xmlns:a16="http://schemas.microsoft.com/office/drawing/2014/main" id="{764D2BB6-46B6-4ECE-9C64-46AA29D58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5" y="2587334"/>
            <a:ext cx="4300992" cy="430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57D62C3-D14E-468E-82B5-09C7E6B03D07}"/>
              </a:ext>
            </a:extLst>
          </p:cNvPr>
          <p:cNvSpPr/>
          <p:nvPr/>
        </p:nvSpPr>
        <p:spPr>
          <a:xfrm>
            <a:off x="4100906" y="1444380"/>
            <a:ext cx="2259873" cy="326476"/>
          </a:xfrm>
          <a:prstGeom prst="rect">
            <a:avLst/>
          </a:prstGeom>
          <a:solidFill>
            <a:sysClr val="window" lastClr="FFFFFF"/>
          </a:solidFill>
          <a:ln w="15875" cap="rnd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</a:rPr>
              <a:t>المادة: التربية الإسلامية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948E74A-631A-4917-97C4-68F12023B712}"/>
              </a:ext>
            </a:extLst>
          </p:cNvPr>
          <p:cNvSpPr/>
          <p:nvPr/>
        </p:nvSpPr>
        <p:spPr>
          <a:xfrm>
            <a:off x="5703794" y="2007271"/>
            <a:ext cx="17748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عنوان الدرس</a:t>
            </a:r>
            <a:endParaRPr lang="ar-JO" sz="2800" dirty="0"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607BC0A-BD45-4C78-B9AC-FDFB91A94F00}"/>
              </a:ext>
            </a:extLst>
          </p:cNvPr>
          <p:cNvSpPr/>
          <p:nvPr/>
        </p:nvSpPr>
        <p:spPr>
          <a:xfrm>
            <a:off x="2797590" y="1961669"/>
            <a:ext cx="35054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3200" b="1" dirty="0">
                <a:latin typeface="Times New Roman" panose="02020603050405020304" pitchFamily="18" charset="0"/>
              </a:rPr>
              <a:t>: سورة المزمل 1-9 </a:t>
            </a:r>
            <a:endParaRPr lang="ar-JO" sz="3200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4A54B55-679F-4674-A1C5-FFF9E8CE3607}"/>
              </a:ext>
            </a:extLst>
          </p:cNvPr>
          <p:cNvSpPr/>
          <p:nvPr/>
        </p:nvSpPr>
        <p:spPr>
          <a:xfrm>
            <a:off x="2544417" y="2573609"/>
            <a:ext cx="4736211" cy="74830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نية التعلم : </a:t>
            </a:r>
            <a:r>
              <a:rPr lang="ar-A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يظهر الطالب فهماً وحفظا للآيات الكريمة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1" name="Picture 2" descr="التربية الإسلامية كتاب الطالب الفصل الثاني (2018-2019) للصف الثالث - ملفاتي">
            <a:extLst>
              <a:ext uri="{FF2B5EF4-FFF2-40B4-BE49-F238E27FC236}">
                <a16:creationId xmlns:a16="http://schemas.microsoft.com/office/drawing/2014/main" id="{085D92DE-68AB-4057-8452-9059F3AB4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246" y="3142663"/>
            <a:ext cx="952166" cy="128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4DA9D4-640E-48A6-B407-24EE80B0C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6543" y="6498884"/>
            <a:ext cx="5938836" cy="309201"/>
          </a:xfrm>
        </p:spPr>
        <p:txBody>
          <a:bodyPr/>
          <a:lstStyle/>
          <a:p>
            <a:r>
              <a:rPr lang="ar-JO"/>
              <a:t>درس سورة المزمل - الصف الثالث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494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619776-66F7-4162-BBB6-B2126776121A}"/>
              </a:ext>
            </a:extLst>
          </p:cNvPr>
          <p:cNvSpPr/>
          <p:nvPr/>
        </p:nvSpPr>
        <p:spPr>
          <a:xfrm>
            <a:off x="1935480" y="350520"/>
            <a:ext cx="8199120" cy="58064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7FE66E-8AB5-408F-ABE4-A49E9617C23A}"/>
              </a:ext>
            </a:extLst>
          </p:cNvPr>
          <p:cNvSpPr txBox="1"/>
          <p:nvPr/>
        </p:nvSpPr>
        <p:spPr>
          <a:xfrm>
            <a:off x="3352799" y="1313382"/>
            <a:ext cx="52346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( هل هناك مدة محدةة ل قيام الليل ؟)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0856FA-E97F-483E-A8F0-0FC2588AC95B}"/>
              </a:ext>
            </a:extLst>
          </p:cNvPr>
          <p:cNvSpPr/>
          <p:nvPr/>
        </p:nvSpPr>
        <p:spPr>
          <a:xfrm>
            <a:off x="5214731" y="332317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0D04F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الإجابة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DAF32E-37CB-416E-9937-DFC97DE48B17}"/>
              </a:ext>
            </a:extLst>
          </p:cNvPr>
          <p:cNvSpPr/>
          <p:nvPr/>
        </p:nvSpPr>
        <p:spPr>
          <a:xfrm>
            <a:off x="4479234" y="2677345"/>
            <a:ext cx="3048000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لا ، يمكن للإنسان ان يقوم الليل كله او نصفه او ربعه 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1" name="Picture 10" descr="A picture containing window&#10;&#10;Description automatically generated">
            <a:extLst>
              <a:ext uri="{FF2B5EF4-FFF2-40B4-BE49-F238E27FC236}">
                <a16:creationId xmlns:a16="http://schemas.microsoft.com/office/drawing/2014/main" id="{3E0CA682-0E85-45B0-8FEC-4D6467CC2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57" y="2753462"/>
            <a:ext cx="3367937" cy="3754018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A82BA8E6-D25B-4A4E-B0E1-BACAFB684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1" y="5421963"/>
            <a:ext cx="1859441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0F106F-3092-45A6-8D66-31426D65A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485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A6EE0-293B-400E-8CD0-A4BB6C77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2199" y="6235353"/>
            <a:ext cx="811019" cy="50357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371D3-BE67-4F96-A6A1-B1782E09C2ED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EB67F4-3016-45CF-AA3D-3274DF85D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6048" y="6429730"/>
            <a:ext cx="5938836" cy="309201"/>
          </a:xfrm>
        </p:spPr>
        <p:txBody>
          <a:bodyPr/>
          <a:lstStyle/>
          <a:p>
            <a:r>
              <a:rPr lang="ar-JO" sz="1400">
                <a:solidFill>
                  <a:srgbClr val="FF0000"/>
                </a:solidFill>
              </a:rPr>
              <a:t>درس سورة المزمل - الصف الثالث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ACB214-87BD-4175-A43E-AC57AE5852EE}"/>
              </a:ext>
            </a:extLst>
          </p:cNvPr>
          <p:cNvSpPr txBox="1"/>
          <p:nvPr/>
        </p:nvSpPr>
        <p:spPr>
          <a:xfrm>
            <a:off x="6553200" y="119069"/>
            <a:ext cx="61887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JO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نية التعلم : </a:t>
            </a:r>
            <a:r>
              <a:rPr lang="ar-A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يظهر الطالب فهماً وحفظا للآيات الكريمة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EA08F6-EC2A-44A7-ACEC-1FD6452F3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671" y="779517"/>
            <a:ext cx="10864658" cy="5298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E96F59-5B21-4C43-BD37-6B307AEA4E40}"/>
              </a:ext>
            </a:extLst>
          </p:cNvPr>
          <p:cNvCxnSpPr/>
          <p:nvPr/>
        </p:nvCxnSpPr>
        <p:spPr>
          <a:xfrm flipH="1">
            <a:off x="4704522" y="2796209"/>
            <a:ext cx="2500362" cy="13838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4D8526B-6FA2-4D4C-B994-E65B477E9ADE}"/>
              </a:ext>
            </a:extLst>
          </p:cNvPr>
          <p:cNvCxnSpPr/>
          <p:nvPr/>
        </p:nvCxnSpPr>
        <p:spPr>
          <a:xfrm flipH="1">
            <a:off x="4717774" y="4081670"/>
            <a:ext cx="2716696" cy="155008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B873662-CB52-4622-A2B2-A8E63231897F}"/>
              </a:ext>
            </a:extLst>
          </p:cNvPr>
          <p:cNvCxnSpPr/>
          <p:nvPr/>
        </p:nvCxnSpPr>
        <p:spPr>
          <a:xfrm flipH="1" flipV="1">
            <a:off x="4598504" y="2928730"/>
            <a:ext cx="2743200" cy="245975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67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درس خديجة رضي الله عنها مع الاجابات تربية إسلامية صف أول">
            <a:extLst>
              <a:ext uri="{FF2B5EF4-FFF2-40B4-BE49-F238E27FC236}">
                <a16:creationId xmlns:a16="http://schemas.microsoft.com/office/drawing/2014/main" id="{4816B980-6A94-4487-81CF-13131AD6B7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21EAFF-F818-49BC-AF7F-28A5591EC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7112" y="6096682"/>
            <a:ext cx="811019" cy="503578"/>
          </a:xfrm>
        </p:spPr>
        <p:txBody>
          <a:bodyPr/>
          <a:lstStyle/>
          <a:p>
            <a:fld id="{8B4371D3-BE67-4F96-A6A1-B1782E09C2ED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72804A-DCA6-444F-8868-B01E22CEECDC}"/>
              </a:ext>
            </a:extLst>
          </p:cNvPr>
          <p:cNvSpPr txBox="1"/>
          <p:nvPr/>
        </p:nvSpPr>
        <p:spPr>
          <a:xfrm>
            <a:off x="2050683" y="273"/>
            <a:ext cx="61887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JO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نية التعلم : </a:t>
            </a:r>
            <a:r>
              <a:rPr lang="ar-A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يظهر الطالب معرفة بأحكام العبادات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8" name="Picture 4" descr="Using Nearpod to Deliver Synchronous Learning Experiences – The Art of  Online Teaching">
            <a:extLst>
              <a:ext uri="{FF2B5EF4-FFF2-40B4-BE49-F238E27FC236}">
                <a16:creationId xmlns:a16="http://schemas.microsoft.com/office/drawing/2014/main" id="{D0D54248-7FB4-4B4F-AB57-85671B465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950"/>
            <a:ext cx="12192000" cy="38481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B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8B84FB9-5166-40C6-96D9-D1F374003E1B}"/>
              </a:ext>
            </a:extLst>
          </p:cNvPr>
          <p:cNvSpPr txBox="1">
            <a:spLocks/>
          </p:cNvSpPr>
          <p:nvPr/>
        </p:nvSpPr>
        <p:spPr>
          <a:xfrm>
            <a:off x="9279743" y="530707"/>
            <a:ext cx="3790131" cy="1204854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EG" altLang="ko-KR" sz="3600" b="1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rPr>
              <a:t>نشـــــــــــاط </a:t>
            </a:r>
            <a:endParaRPr kumimoji="0" lang="en-US" altLang="ko-KR" sz="3600" b="1" i="0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C243F5-57EB-41B4-98CB-F61B2F0FB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3869" y="6548526"/>
            <a:ext cx="4973915" cy="309201"/>
          </a:xfrm>
        </p:spPr>
        <p:txBody>
          <a:bodyPr/>
          <a:lstStyle/>
          <a:p>
            <a:r>
              <a:rPr lang="ar-JO"/>
              <a:t>درس سورة المزمل - الصف الثالث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40017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درس خديجة رضي الله عنها مع الاجابات تربية إسلامية صف أول">
            <a:extLst>
              <a:ext uri="{FF2B5EF4-FFF2-40B4-BE49-F238E27FC236}">
                <a16:creationId xmlns:a16="http://schemas.microsoft.com/office/drawing/2014/main" id="{4816B980-6A94-4487-81CF-13131AD6B7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FFEBF7-24EB-4E7F-A3CC-24E6537DA1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0" r="59421" b="40219"/>
          <a:stretch/>
        </p:blipFill>
        <p:spPr>
          <a:xfrm>
            <a:off x="4744278" y="-188563"/>
            <a:ext cx="6798365" cy="14342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C8CC24-B694-4B1A-886E-68BA4654CEF0}"/>
              </a:ext>
            </a:extLst>
          </p:cNvPr>
          <p:cNvSpPr txBox="1"/>
          <p:nvPr/>
        </p:nvSpPr>
        <p:spPr>
          <a:xfrm>
            <a:off x="5076676" y="234383"/>
            <a:ext cx="5975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cs typeface="+mj-cs"/>
              </a:rPr>
              <a:t>لماذا نصلي .... ؟ ما أهمية الصلاة  </a:t>
            </a:r>
            <a:endParaRPr lang="en-US" sz="3600" dirty="0"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79B95-3C2D-4710-8CC1-72E5DA1C6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0981" y="6365121"/>
            <a:ext cx="811019" cy="503578"/>
          </a:xfrm>
        </p:spPr>
        <p:txBody>
          <a:bodyPr/>
          <a:lstStyle/>
          <a:p>
            <a:fld id="{8B4371D3-BE67-4F96-A6A1-B1782E09C2ED}" type="slidenum">
              <a:rPr lang="en-US" smtClean="0"/>
              <a:t>23</a:t>
            </a:fld>
            <a:endParaRPr lang="en-US" dirty="0"/>
          </a:p>
        </p:txBody>
      </p:sp>
      <p:pic>
        <p:nvPicPr>
          <p:cNvPr id="10" name="لماذا نصلي ؟ ما هي أهمية الصلاة؟">
            <a:hlinkClick r:id="" action="ppaction://media"/>
            <a:extLst>
              <a:ext uri="{FF2B5EF4-FFF2-40B4-BE49-F238E27FC236}">
                <a16:creationId xmlns:a16="http://schemas.microsoft.com/office/drawing/2014/main" id="{17CC1477-40A6-4592-85BB-6E186377D1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599" y="1303660"/>
            <a:ext cx="11176891" cy="536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21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72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0F106F-3092-45A6-8D66-31426D65A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485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A6EE0-293B-400E-8CD0-A4BB6C77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2199" y="6235353"/>
            <a:ext cx="811019" cy="50357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371D3-BE67-4F96-A6A1-B1782E09C2ED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EB67F4-3016-45CF-AA3D-3274DF85D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6048" y="6429730"/>
            <a:ext cx="5938836" cy="309201"/>
          </a:xfrm>
        </p:spPr>
        <p:txBody>
          <a:bodyPr/>
          <a:lstStyle/>
          <a:p>
            <a:r>
              <a:rPr lang="ar-JO" sz="1400">
                <a:solidFill>
                  <a:srgbClr val="FF0000"/>
                </a:solidFill>
              </a:rPr>
              <a:t>درس سورة المزمل - الصف الثالث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EF5DC-3C76-484F-8210-0D4E6AAFE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573" y="2000879"/>
            <a:ext cx="11476854" cy="42476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9C2B75-9BED-4CD6-8FC5-D4E41C3BB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8574"/>
            <a:ext cx="12192000" cy="19103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EC8A1E-5187-4B53-B028-4DA110F45E9D}"/>
              </a:ext>
            </a:extLst>
          </p:cNvPr>
          <p:cNvSpPr txBox="1"/>
          <p:nvPr/>
        </p:nvSpPr>
        <p:spPr>
          <a:xfrm>
            <a:off x="6553200" y="119069"/>
            <a:ext cx="61887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JO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نية التعلم : </a:t>
            </a:r>
            <a:r>
              <a:rPr lang="ar-A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يظهر الطالب فهماً وحفظا للآيات الكريمة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DC617A-6A7A-4D01-A56B-7A3B151CB85E}"/>
              </a:ext>
            </a:extLst>
          </p:cNvPr>
          <p:cNvSpPr txBox="1"/>
          <p:nvPr/>
        </p:nvSpPr>
        <p:spPr>
          <a:xfrm>
            <a:off x="5237922" y="235539"/>
            <a:ext cx="13152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2400" dirty="0"/>
              <a:t>أتوقع</a:t>
            </a:r>
            <a:r>
              <a:rPr lang="ar-AE" dirty="0"/>
              <a:t> 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D8D78-3282-4664-837A-8C7793A313CF}"/>
              </a:ext>
            </a:extLst>
          </p:cNvPr>
          <p:cNvSpPr txBox="1"/>
          <p:nvPr/>
        </p:nvSpPr>
        <p:spPr>
          <a:xfrm>
            <a:off x="6062753" y="3252391"/>
            <a:ext cx="6308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dirty="0">
                <a:solidFill>
                  <a:srgbClr val="C00000"/>
                </a:solidFill>
              </a:rPr>
              <a:t>الله يحفظه ويحميه      </a:t>
            </a:r>
            <a:endParaRPr lang="en-GB" sz="4400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1262AB-BA10-433F-9BE6-ACA8F4D302D1}"/>
              </a:ext>
            </a:extLst>
          </p:cNvPr>
          <p:cNvSpPr txBox="1"/>
          <p:nvPr/>
        </p:nvSpPr>
        <p:spPr>
          <a:xfrm>
            <a:off x="6374296" y="4117893"/>
            <a:ext cx="63676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التقرب إلى الله           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27795E-7E2E-44E8-86D6-89E86317534F}"/>
              </a:ext>
            </a:extLst>
          </p:cNvPr>
          <p:cNvSpPr txBox="1"/>
          <p:nvPr/>
        </p:nvSpPr>
        <p:spPr>
          <a:xfrm>
            <a:off x="6099314" y="4916052"/>
            <a:ext cx="51839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Arial" panose="020B0604020202020204" pitchFamily="34" charset="0"/>
              </a:rPr>
              <a:t>الأجر  والثواب العظيم     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72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0F106F-3092-45A6-8D66-31426D65A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485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A6EE0-293B-400E-8CD0-A4BB6C77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2199" y="6235353"/>
            <a:ext cx="811019" cy="50357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371D3-BE67-4F96-A6A1-B1782E09C2ED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EB67F4-3016-45CF-AA3D-3274DF85D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6048" y="6429730"/>
            <a:ext cx="5938836" cy="309201"/>
          </a:xfrm>
        </p:spPr>
        <p:txBody>
          <a:bodyPr/>
          <a:lstStyle/>
          <a:p>
            <a:r>
              <a:rPr lang="ar-JO" sz="1400">
                <a:solidFill>
                  <a:srgbClr val="FF0000"/>
                </a:solidFill>
              </a:rPr>
              <a:t>درس سورة المزمل - الصف الثالث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B12337-110C-427C-B01A-C19B8C06D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470" y="2426472"/>
            <a:ext cx="11229059" cy="3633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330CF6-64F4-4DD3-B2B8-76CC65C26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2383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5405ED-586E-4447-B016-48C2756E7FA2}"/>
              </a:ext>
            </a:extLst>
          </p:cNvPr>
          <p:cNvSpPr txBox="1"/>
          <p:nvPr/>
        </p:nvSpPr>
        <p:spPr>
          <a:xfrm>
            <a:off x="6983896" y="132706"/>
            <a:ext cx="64140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JO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نية التعلم : </a:t>
            </a:r>
            <a:r>
              <a:rPr lang="ar-A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يظهر الطالب فهماً وحفظا للآيات الكريمة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4601D6-6D57-4657-8DE0-908E995AAE73}"/>
              </a:ext>
            </a:extLst>
          </p:cNvPr>
          <p:cNvSpPr txBox="1"/>
          <p:nvPr/>
        </p:nvSpPr>
        <p:spPr>
          <a:xfrm>
            <a:off x="6135484" y="3570443"/>
            <a:ext cx="4154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C00000"/>
                </a:solidFill>
              </a:rPr>
              <a:t>جعل الله الليل للراحة والنهار للعمل 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1CE011-FE8E-4ED2-AD96-EB4194030E30}"/>
              </a:ext>
            </a:extLst>
          </p:cNvPr>
          <p:cNvSpPr txBox="1"/>
          <p:nvPr/>
        </p:nvSpPr>
        <p:spPr>
          <a:xfrm>
            <a:off x="5933042" y="4446174"/>
            <a:ext cx="4154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C00000"/>
                </a:solidFill>
              </a:rPr>
              <a:t>لا يكلف الله الناس فوق طاقتهم 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D6E1F4-EAAD-4C3F-A79A-B16381065F58}"/>
              </a:ext>
            </a:extLst>
          </p:cNvPr>
          <p:cNvSpPr txBox="1"/>
          <p:nvPr/>
        </p:nvSpPr>
        <p:spPr>
          <a:xfrm>
            <a:off x="4230806" y="5451895"/>
            <a:ext cx="564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C00000"/>
                </a:solidFill>
              </a:rPr>
              <a:t>أفضل  وقت للعبادة هو في الليل  (قيام الليل) </a:t>
            </a:r>
            <a:endParaRPr lang="en-GB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37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0F106F-3092-45A6-8D66-31426D65A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485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A6EE0-293B-400E-8CD0-A4BB6C77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2199" y="6235353"/>
            <a:ext cx="811019" cy="50357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371D3-BE67-4F96-A6A1-B1782E09C2ED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EB67F4-3016-45CF-AA3D-3274DF85D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6048" y="6429730"/>
            <a:ext cx="5938836" cy="309201"/>
          </a:xfrm>
        </p:spPr>
        <p:txBody>
          <a:bodyPr/>
          <a:lstStyle/>
          <a:p>
            <a:r>
              <a:rPr lang="ar-JO" sz="1400">
                <a:solidFill>
                  <a:srgbClr val="FF0000"/>
                </a:solidFill>
              </a:rPr>
              <a:t>درس سورة المزمل - الصف الثالث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ACB214-87BD-4175-A43E-AC57AE5852EE}"/>
              </a:ext>
            </a:extLst>
          </p:cNvPr>
          <p:cNvSpPr txBox="1"/>
          <p:nvPr/>
        </p:nvSpPr>
        <p:spPr>
          <a:xfrm>
            <a:off x="6553200" y="119069"/>
            <a:ext cx="61887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JO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نية التعلم : </a:t>
            </a:r>
            <a:r>
              <a:rPr lang="ar-A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يظهر الطالب فهماً وحفظا للآيات الكريمة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C0AF81-5E6D-46B7-AB6C-51C6927F6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00343"/>
            <a:ext cx="11277599" cy="54673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EB4ADA-22D3-4DA9-A7C1-3EC34A489898}"/>
              </a:ext>
            </a:extLst>
          </p:cNvPr>
          <p:cNvSpPr txBox="1"/>
          <p:nvPr/>
        </p:nvSpPr>
        <p:spPr>
          <a:xfrm>
            <a:off x="8733183" y="4250432"/>
            <a:ext cx="1245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C00000"/>
                </a:solidFill>
              </a:rPr>
              <a:t>القرآن </a:t>
            </a:r>
            <a:endParaRPr lang="en-GB" sz="2800" b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7CE06B-8858-4A7D-BAEF-EC8D52F0DF7A}"/>
              </a:ext>
            </a:extLst>
          </p:cNvPr>
          <p:cNvSpPr txBox="1"/>
          <p:nvPr/>
        </p:nvSpPr>
        <p:spPr>
          <a:xfrm>
            <a:off x="2060714" y="3620954"/>
            <a:ext cx="1245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C00000"/>
                </a:solidFill>
              </a:rPr>
              <a:t>بعبادة  </a:t>
            </a:r>
            <a:endParaRPr lang="en-GB" sz="2800" b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4BAFCC-6E08-4ED3-A056-2534458EF331}"/>
              </a:ext>
            </a:extLst>
          </p:cNvPr>
          <p:cNvSpPr txBox="1"/>
          <p:nvPr/>
        </p:nvSpPr>
        <p:spPr>
          <a:xfrm>
            <a:off x="3154018" y="4773652"/>
            <a:ext cx="1245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C00000"/>
                </a:solidFill>
              </a:rPr>
              <a:t>المالك  </a:t>
            </a:r>
            <a:endParaRPr lang="en-GB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2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0F106F-3092-45A6-8D66-31426D65A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485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A6EE0-293B-400E-8CD0-A4BB6C77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2199" y="6235353"/>
            <a:ext cx="811019" cy="50357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371D3-BE67-4F96-A6A1-B1782E09C2ED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EB67F4-3016-45CF-AA3D-3274DF85D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6048" y="6429730"/>
            <a:ext cx="5938836" cy="309201"/>
          </a:xfrm>
        </p:spPr>
        <p:txBody>
          <a:bodyPr/>
          <a:lstStyle/>
          <a:p>
            <a:r>
              <a:rPr lang="ar-JO" sz="1400">
                <a:solidFill>
                  <a:srgbClr val="FF0000"/>
                </a:solidFill>
              </a:rPr>
              <a:t>درس سورة المزمل - الصف الثالث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ACB214-87BD-4175-A43E-AC57AE5852EE}"/>
              </a:ext>
            </a:extLst>
          </p:cNvPr>
          <p:cNvSpPr txBox="1"/>
          <p:nvPr/>
        </p:nvSpPr>
        <p:spPr>
          <a:xfrm>
            <a:off x="6553200" y="119069"/>
            <a:ext cx="61887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JO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نية التعلم : </a:t>
            </a:r>
            <a:r>
              <a:rPr lang="ar-A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يظهر الطالب فهماً وحفظا للآيات الكريمة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مستطيل 6">
            <a:extLst>
              <a:ext uri="{FF2B5EF4-FFF2-40B4-BE49-F238E27FC236}">
                <a16:creationId xmlns:a16="http://schemas.microsoft.com/office/drawing/2014/main" id="{F3B9BBA8-B5E5-43E1-A430-FC12458E75EF}"/>
              </a:ext>
            </a:extLst>
          </p:cNvPr>
          <p:cNvSpPr/>
          <p:nvPr/>
        </p:nvSpPr>
        <p:spPr>
          <a:xfrm>
            <a:off x="1808845" y="2507388"/>
            <a:ext cx="3591070" cy="3546801"/>
          </a:xfrm>
          <a:custGeom>
            <a:avLst/>
            <a:gdLst>
              <a:gd name="connsiteX0" fmla="*/ 0 w 3591070"/>
              <a:gd name="connsiteY0" fmla="*/ 0 h 3546801"/>
              <a:gd name="connsiteX1" fmla="*/ 634422 w 3591070"/>
              <a:gd name="connsiteY1" fmla="*/ 0 h 3546801"/>
              <a:gd name="connsiteX2" fmla="*/ 1197023 w 3591070"/>
              <a:gd name="connsiteY2" fmla="*/ 0 h 3546801"/>
              <a:gd name="connsiteX3" fmla="*/ 1831446 w 3591070"/>
              <a:gd name="connsiteY3" fmla="*/ 0 h 3546801"/>
              <a:gd name="connsiteX4" fmla="*/ 2429957 w 3591070"/>
              <a:gd name="connsiteY4" fmla="*/ 0 h 3546801"/>
              <a:gd name="connsiteX5" fmla="*/ 3591070 w 3591070"/>
              <a:gd name="connsiteY5" fmla="*/ 0 h 3546801"/>
              <a:gd name="connsiteX6" fmla="*/ 3591070 w 3591070"/>
              <a:gd name="connsiteY6" fmla="*/ 626602 h 3546801"/>
              <a:gd name="connsiteX7" fmla="*/ 3591070 w 3591070"/>
              <a:gd name="connsiteY7" fmla="*/ 1182267 h 3546801"/>
              <a:gd name="connsiteX8" fmla="*/ 3591070 w 3591070"/>
              <a:gd name="connsiteY8" fmla="*/ 1808869 h 3546801"/>
              <a:gd name="connsiteX9" fmla="*/ 3591070 w 3591070"/>
              <a:gd name="connsiteY9" fmla="*/ 2435470 h 3546801"/>
              <a:gd name="connsiteX10" fmla="*/ 3591070 w 3591070"/>
              <a:gd name="connsiteY10" fmla="*/ 2920199 h 3546801"/>
              <a:gd name="connsiteX11" fmla="*/ 3591070 w 3591070"/>
              <a:gd name="connsiteY11" fmla="*/ 3546801 h 3546801"/>
              <a:gd name="connsiteX12" fmla="*/ 2992558 w 3591070"/>
              <a:gd name="connsiteY12" fmla="*/ 3546801 h 3546801"/>
              <a:gd name="connsiteX13" fmla="*/ 2394047 w 3591070"/>
              <a:gd name="connsiteY13" fmla="*/ 3546801 h 3546801"/>
              <a:gd name="connsiteX14" fmla="*/ 1903267 w 3591070"/>
              <a:gd name="connsiteY14" fmla="*/ 3546801 h 3546801"/>
              <a:gd name="connsiteX15" fmla="*/ 1268845 w 3591070"/>
              <a:gd name="connsiteY15" fmla="*/ 3546801 h 3546801"/>
              <a:gd name="connsiteX16" fmla="*/ 706244 w 3591070"/>
              <a:gd name="connsiteY16" fmla="*/ 3546801 h 3546801"/>
              <a:gd name="connsiteX17" fmla="*/ 0 w 3591070"/>
              <a:gd name="connsiteY17" fmla="*/ 3546801 h 3546801"/>
              <a:gd name="connsiteX18" fmla="*/ 0 w 3591070"/>
              <a:gd name="connsiteY18" fmla="*/ 2884731 h 3546801"/>
              <a:gd name="connsiteX19" fmla="*/ 0 w 3591070"/>
              <a:gd name="connsiteY19" fmla="*/ 2400002 h 3546801"/>
              <a:gd name="connsiteX20" fmla="*/ 0 w 3591070"/>
              <a:gd name="connsiteY20" fmla="*/ 1808869 h 3546801"/>
              <a:gd name="connsiteX21" fmla="*/ 0 w 3591070"/>
              <a:gd name="connsiteY21" fmla="*/ 1288671 h 3546801"/>
              <a:gd name="connsiteX22" fmla="*/ 0 w 3591070"/>
              <a:gd name="connsiteY22" fmla="*/ 768474 h 3546801"/>
              <a:gd name="connsiteX23" fmla="*/ 0 w 3591070"/>
              <a:gd name="connsiteY23" fmla="*/ 0 h 354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91070" h="3546801" fill="none" extrusionOk="0">
                <a:moveTo>
                  <a:pt x="0" y="0"/>
                </a:moveTo>
                <a:cubicBezTo>
                  <a:pt x="260385" y="-17353"/>
                  <a:pt x="475952" y="11564"/>
                  <a:pt x="634422" y="0"/>
                </a:cubicBezTo>
                <a:cubicBezTo>
                  <a:pt x="792892" y="-11564"/>
                  <a:pt x="1042866" y="14313"/>
                  <a:pt x="1197023" y="0"/>
                </a:cubicBezTo>
                <a:cubicBezTo>
                  <a:pt x="1351180" y="-14313"/>
                  <a:pt x="1568568" y="10025"/>
                  <a:pt x="1831446" y="0"/>
                </a:cubicBezTo>
                <a:cubicBezTo>
                  <a:pt x="2094324" y="-10025"/>
                  <a:pt x="2180436" y="9464"/>
                  <a:pt x="2429957" y="0"/>
                </a:cubicBezTo>
                <a:cubicBezTo>
                  <a:pt x="2679478" y="-9464"/>
                  <a:pt x="3046531" y="50248"/>
                  <a:pt x="3591070" y="0"/>
                </a:cubicBezTo>
                <a:cubicBezTo>
                  <a:pt x="3639707" y="190933"/>
                  <a:pt x="3569274" y="485093"/>
                  <a:pt x="3591070" y="626602"/>
                </a:cubicBezTo>
                <a:cubicBezTo>
                  <a:pt x="3612866" y="768111"/>
                  <a:pt x="3526143" y="947187"/>
                  <a:pt x="3591070" y="1182267"/>
                </a:cubicBezTo>
                <a:cubicBezTo>
                  <a:pt x="3655997" y="1417348"/>
                  <a:pt x="3538904" y="1535710"/>
                  <a:pt x="3591070" y="1808869"/>
                </a:cubicBezTo>
                <a:cubicBezTo>
                  <a:pt x="3643236" y="2082028"/>
                  <a:pt x="3530042" y="2136053"/>
                  <a:pt x="3591070" y="2435470"/>
                </a:cubicBezTo>
                <a:cubicBezTo>
                  <a:pt x="3652098" y="2734887"/>
                  <a:pt x="3565995" y="2682681"/>
                  <a:pt x="3591070" y="2920199"/>
                </a:cubicBezTo>
                <a:cubicBezTo>
                  <a:pt x="3616145" y="3157717"/>
                  <a:pt x="3526221" y="3387588"/>
                  <a:pt x="3591070" y="3546801"/>
                </a:cubicBezTo>
                <a:cubicBezTo>
                  <a:pt x="3377489" y="3573025"/>
                  <a:pt x="3218858" y="3504537"/>
                  <a:pt x="2992558" y="3546801"/>
                </a:cubicBezTo>
                <a:cubicBezTo>
                  <a:pt x="2766258" y="3589065"/>
                  <a:pt x="2578595" y="3523637"/>
                  <a:pt x="2394047" y="3546801"/>
                </a:cubicBezTo>
                <a:cubicBezTo>
                  <a:pt x="2209499" y="3569965"/>
                  <a:pt x="2034402" y="3494388"/>
                  <a:pt x="1903267" y="3546801"/>
                </a:cubicBezTo>
                <a:cubicBezTo>
                  <a:pt x="1772132" y="3599214"/>
                  <a:pt x="1427781" y="3524124"/>
                  <a:pt x="1268845" y="3546801"/>
                </a:cubicBezTo>
                <a:cubicBezTo>
                  <a:pt x="1109909" y="3569478"/>
                  <a:pt x="893940" y="3502844"/>
                  <a:pt x="706244" y="3546801"/>
                </a:cubicBezTo>
                <a:cubicBezTo>
                  <a:pt x="518548" y="3590758"/>
                  <a:pt x="183161" y="3506058"/>
                  <a:pt x="0" y="3546801"/>
                </a:cubicBezTo>
                <a:cubicBezTo>
                  <a:pt x="-15787" y="3284798"/>
                  <a:pt x="16944" y="3060961"/>
                  <a:pt x="0" y="2884731"/>
                </a:cubicBezTo>
                <a:cubicBezTo>
                  <a:pt x="-16944" y="2708501"/>
                  <a:pt x="26619" y="2598510"/>
                  <a:pt x="0" y="2400002"/>
                </a:cubicBezTo>
                <a:cubicBezTo>
                  <a:pt x="-26619" y="2201494"/>
                  <a:pt x="40769" y="1930645"/>
                  <a:pt x="0" y="1808869"/>
                </a:cubicBezTo>
                <a:cubicBezTo>
                  <a:pt x="-40769" y="1687093"/>
                  <a:pt x="26029" y="1396039"/>
                  <a:pt x="0" y="1288671"/>
                </a:cubicBezTo>
                <a:cubicBezTo>
                  <a:pt x="-26029" y="1181303"/>
                  <a:pt x="8372" y="999293"/>
                  <a:pt x="0" y="768474"/>
                </a:cubicBezTo>
                <a:cubicBezTo>
                  <a:pt x="-8372" y="537655"/>
                  <a:pt x="90119" y="226234"/>
                  <a:pt x="0" y="0"/>
                </a:cubicBezTo>
                <a:close/>
              </a:path>
              <a:path w="3591070" h="3546801" stroke="0" extrusionOk="0">
                <a:moveTo>
                  <a:pt x="0" y="0"/>
                </a:moveTo>
                <a:cubicBezTo>
                  <a:pt x="157288" y="-65109"/>
                  <a:pt x="289783" y="56897"/>
                  <a:pt x="562601" y="0"/>
                </a:cubicBezTo>
                <a:cubicBezTo>
                  <a:pt x="835419" y="-56897"/>
                  <a:pt x="908990" y="45634"/>
                  <a:pt x="1232934" y="0"/>
                </a:cubicBezTo>
                <a:cubicBezTo>
                  <a:pt x="1556878" y="-45634"/>
                  <a:pt x="1695471" y="11070"/>
                  <a:pt x="1831446" y="0"/>
                </a:cubicBezTo>
                <a:cubicBezTo>
                  <a:pt x="1967421" y="-11070"/>
                  <a:pt x="2094379" y="57447"/>
                  <a:pt x="2322225" y="0"/>
                </a:cubicBezTo>
                <a:cubicBezTo>
                  <a:pt x="2550071" y="-57447"/>
                  <a:pt x="2659684" y="46556"/>
                  <a:pt x="2848916" y="0"/>
                </a:cubicBezTo>
                <a:cubicBezTo>
                  <a:pt x="3038148" y="-46556"/>
                  <a:pt x="3304421" y="71846"/>
                  <a:pt x="3591070" y="0"/>
                </a:cubicBezTo>
                <a:cubicBezTo>
                  <a:pt x="3640128" y="177953"/>
                  <a:pt x="3524485" y="339869"/>
                  <a:pt x="3591070" y="591134"/>
                </a:cubicBezTo>
                <a:cubicBezTo>
                  <a:pt x="3657655" y="842399"/>
                  <a:pt x="3578604" y="922112"/>
                  <a:pt x="3591070" y="1111331"/>
                </a:cubicBezTo>
                <a:cubicBezTo>
                  <a:pt x="3603536" y="1300550"/>
                  <a:pt x="3540742" y="1423644"/>
                  <a:pt x="3591070" y="1666996"/>
                </a:cubicBezTo>
                <a:cubicBezTo>
                  <a:pt x="3641398" y="1910349"/>
                  <a:pt x="3551109" y="1946455"/>
                  <a:pt x="3591070" y="2151726"/>
                </a:cubicBezTo>
                <a:cubicBezTo>
                  <a:pt x="3631031" y="2356997"/>
                  <a:pt x="3540902" y="2674509"/>
                  <a:pt x="3591070" y="2813795"/>
                </a:cubicBezTo>
                <a:cubicBezTo>
                  <a:pt x="3641238" y="2953081"/>
                  <a:pt x="3568367" y="3372801"/>
                  <a:pt x="3591070" y="3546801"/>
                </a:cubicBezTo>
                <a:cubicBezTo>
                  <a:pt x="3315414" y="3549533"/>
                  <a:pt x="3190509" y="3517945"/>
                  <a:pt x="2956648" y="3546801"/>
                </a:cubicBezTo>
                <a:cubicBezTo>
                  <a:pt x="2722787" y="3575657"/>
                  <a:pt x="2569453" y="3494595"/>
                  <a:pt x="2394047" y="3546801"/>
                </a:cubicBezTo>
                <a:cubicBezTo>
                  <a:pt x="2218641" y="3599007"/>
                  <a:pt x="2059380" y="3528541"/>
                  <a:pt x="1795535" y="3546801"/>
                </a:cubicBezTo>
                <a:cubicBezTo>
                  <a:pt x="1531690" y="3565061"/>
                  <a:pt x="1332876" y="3489299"/>
                  <a:pt x="1125202" y="3546801"/>
                </a:cubicBezTo>
                <a:cubicBezTo>
                  <a:pt x="917528" y="3604303"/>
                  <a:pt x="763251" y="3508762"/>
                  <a:pt x="634422" y="3546801"/>
                </a:cubicBezTo>
                <a:cubicBezTo>
                  <a:pt x="505593" y="3584840"/>
                  <a:pt x="231426" y="3515113"/>
                  <a:pt x="0" y="3546801"/>
                </a:cubicBezTo>
                <a:cubicBezTo>
                  <a:pt x="-71180" y="3272833"/>
                  <a:pt x="26857" y="3144272"/>
                  <a:pt x="0" y="2920199"/>
                </a:cubicBezTo>
                <a:cubicBezTo>
                  <a:pt x="-26857" y="2696126"/>
                  <a:pt x="14277" y="2480610"/>
                  <a:pt x="0" y="2364534"/>
                </a:cubicBezTo>
                <a:cubicBezTo>
                  <a:pt x="-14277" y="2248459"/>
                  <a:pt x="45188" y="1975888"/>
                  <a:pt x="0" y="1773401"/>
                </a:cubicBezTo>
                <a:cubicBezTo>
                  <a:pt x="-45188" y="1570914"/>
                  <a:pt x="30560" y="1440499"/>
                  <a:pt x="0" y="1182267"/>
                </a:cubicBezTo>
                <a:cubicBezTo>
                  <a:pt x="-30560" y="924035"/>
                  <a:pt x="4445" y="795312"/>
                  <a:pt x="0" y="520197"/>
                </a:cubicBezTo>
                <a:cubicBezTo>
                  <a:pt x="-4445" y="245082"/>
                  <a:pt x="12579" y="20229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24161982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500" b="1" dirty="0">
                <a:solidFill>
                  <a:schemeClr val="accent4">
                    <a:lumMod val="75000"/>
                  </a:schemeClr>
                </a:solidFill>
                <a:cs typeface="Akhbar MT" pitchFamily="2" charset="-78"/>
              </a:rPr>
              <a:t>أُجَهْزُّ قَلمي</a:t>
            </a:r>
          </a:p>
          <a:p>
            <a:pPr algn="ctr"/>
            <a:endParaRPr lang="en-US" sz="4050" b="1" dirty="0">
              <a:solidFill>
                <a:schemeClr val="accent4">
                  <a:lumMod val="75000"/>
                </a:schemeClr>
              </a:solidFill>
              <a:cs typeface="Akhbar MT" pitchFamily="2" charset="-78"/>
            </a:endParaRPr>
          </a:p>
          <a:p>
            <a:pPr algn="ctr"/>
            <a:endParaRPr lang="en-US" sz="4050" dirty="0"/>
          </a:p>
          <a:p>
            <a:pPr algn="ctr"/>
            <a:endParaRPr lang="en-US" sz="4050" dirty="0"/>
          </a:p>
          <a:p>
            <a:pPr algn="ctr"/>
            <a:endParaRPr lang="en-US" sz="4050" dirty="0"/>
          </a:p>
        </p:txBody>
      </p:sp>
      <p:pic>
        <p:nvPicPr>
          <p:cNvPr id="7" name="صورة 7" descr="صورة تحتوي على داكن, لاعب&#10;&#10;تم إنشاء الوصف تلقائياً">
            <a:extLst>
              <a:ext uri="{FF2B5EF4-FFF2-40B4-BE49-F238E27FC236}">
                <a16:creationId xmlns:a16="http://schemas.microsoft.com/office/drawing/2014/main" id="{9B309286-644B-418D-94DF-35788FA11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044" y="4134686"/>
            <a:ext cx="1334672" cy="1334672"/>
          </a:xfrm>
          <a:prstGeom prst="rect">
            <a:avLst/>
          </a:prstGeom>
        </p:spPr>
      </p:pic>
      <p:sp>
        <p:nvSpPr>
          <p:cNvPr id="9" name="مستطيل 3">
            <a:extLst>
              <a:ext uri="{FF2B5EF4-FFF2-40B4-BE49-F238E27FC236}">
                <a16:creationId xmlns:a16="http://schemas.microsoft.com/office/drawing/2014/main" id="{5B6537F6-E3E8-47F8-B8E1-843B143F6C0D}"/>
              </a:ext>
            </a:extLst>
          </p:cNvPr>
          <p:cNvSpPr/>
          <p:nvPr/>
        </p:nvSpPr>
        <p:spPr>
          <a:xfrm>
            <a:off x="8015831" y="2507388"/>
            <a:ext cx="3267387" cy="3546801"/>
          </a:xfrm>
          <a:custGeom>
            <a:avLst/>
            <a:gdLst>
              <a:gd name="connsiteX0" fmla="*/ 0 w 3267387"/>
              <a:gd name="connsiteY0" fmla="*/ 0 h 3546801"/>
              <a:gd name="connsiteX1" fmla="*/ 446543 w 3267387"/>
              <a:gd name="connsiteY1" fmla="*/ 0 h 3546801"/>
              <a:gd name="connsiteX2" fmla="*/ 1056455 w 3267387"/>
              <a:gd name="connsiteY2" fmla="*/ 0 h 3546801"/>
              <a:gd name="connsiteX3" fmla="*/ 1633694 w 3267387"/>
              <a:gd name="connsiteY3" fmla="*/ 0 h 3546801"/>
              <a:gd name="connsiteX4" fmla="*/ 2080236 w 3267387"/>
              <a:gd name="connsiteY4" fmla="*/ 0 h 3546801"/>
              <a:gd name="connsiteX5" fmla="*/ 2592127 w 3267387"/>
              <a:gd name="connsiteY5" fmla="*/ 0 h 3546801"/>
              <a:gd name="connsiteX6" fmla="*/ 3267387 w 3267387"/>
              <a:gd name="connsiteY6" fmla="*/ 0 h 3546801"/>
              <a:gd name="connsiteX7" fmla="*/ 3267387 w 3267387"/>
              <a:gd name="connsiteY7" fmla="*/ 591134 h 3546801"/>
              <a:gd name="connsiteX8" fmla="*/ 3267387 w 3267387"/>
              <a:gd name="connsiteY8" fmla="*/ 1111331 h 3546801"/>
              <a:gd name="connsiteX9" fmla="*/ 3267387 w 3267387"/>
              <a:gd name="connsiteY9" fmla="*/ 1596060 h 3546801"/>
              <a:gd name="connsiteX10" fmla="*/ 3267387 w 3267387"/>
              <a:gd name="connsiteY10" fmla="*/ 2116258 h 3546801"/>
              <a:gd name="connsiteX11" fmla="*/ 3267387 w 3267387"/>
              <a:gd name="connsiteY11" fmla="*/ 2742859 h 3546801"/>
              <a:gd name="connsiteX12" fmla="*/ 3267387 w 3267387"/>
              <a:gd name="connsiteY12" fmla="*/ 3546801 h 3546801"/>
              <a:gd name="connsiteX13" fmla="*/ 2820844 w 3267387"/>
              <a:gd name="connsiteY13" fmla="*/ 3546801 h 3546801"/>
              <a:gd name="connsiteX14" fmla="*/ 2374301 w 3267387"/>
              <a:gd name="connsiteY14" fmla="*/ 3546801 h 3546801"/>
              <a:gd name="connsiteX15" fmla="*/ 1797063 w 3267387"/>
              <a:gd name="connsiteY15" fmla="*/ 3546801 h 3546801"/>
              <a:gd name="connsiteX16" fmla="*/ 1350520 w 3267387"/>
              <a:gd name="connsiteY16" fmla="*/ 3546801 h 3546801"/>
              <a:gd name="connsiteX17" fmla="*/ 805955 w 3267387"/>
              <a:gd name="connsiteY17" fmla="*/ 3546801 h 3546801"/>
              <a:gd name="connsiteX18" fmla="*/ 0 w 3267387"/>
              <a:gd name="connsiteY18" fmla="*/ 3546801 h 3546801"/>
              <a:gd name="connsiteX19" fmla="*/ 0 w 3267387"/>
              <a:gd name="connsiteY19" fmla="*/ 2955668 h 3546801"/>
              <a:gd name="connsiteX20" fmla="*/ 0 w 3267387"/>
              <a:gd name="connsiteY20" fmla="*/ 2364534 h 3546801"/>
              <a:gd name="connsiteX21" fmla="*/ 0 w 3267387"/>
              <a:gd name="connsiteY21" fmla="*/ 1702464 h 3546801"/>
              <a:gd name="connsiteX22" fmla="*/ 0 w 3267387"/>
              <a:gd name="connsiteY22" fmla="*/ 1146799 h 3546801"/>
              <a:gd name="connsiteX23" fmla="*/ 0 w 3267387"/>
              <a:gd name="connsiteY23" fmla="*/ 591134 h 3546801"/>
              <a:gd name="connsiteX24" fmla="*/ 0 w 3267387"/>
              <a:gd name="connsiteY24" fmla="*/ 0 h 354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267387" h="3546801" fill="none" extrusionOk="0">
                <a:moveTo>
                  <a:pt x="0" y="0"/>
                </a:moveTo>
                <a:cubicBezTo>
                  <a:pt x="170582" y="-29612"/>
                  <a:pt x="297518" y="30493"/>
                  <a:pt x="446543" y="0"/>
                </a:cubicBezTo>
                <a:cubicBezTo>
                  <a:pt x="595568" y="-30493"/>
                  <a:pt x="888776" y="44893"/>
                  <a:pt x="1056455" y="0"/>
                </a:cubicBezTo>
                <a:cubicBezTo>
                  <a:pt x="1224134" y="-44893"/>
                  <a:pt x="1517312" y="18301"/>
                  <a:pt x="1633694" y="0"/>
                </a:cubicBezTo>
                <a:cubicBezTo>
                  <a:pt x="1750076" y="-18301"/>
                  <a:pt x="1953461" y="37127"/>
                  <a:pt x="2080236" y="0"/>
                </a:cubicBezTo>
                <a:cubicBezTo>
                  <a:pt x="2207011" y="-37127"/>
                  <a:pt x="2419653" y="1762"/>
                  <a:pt x="2592127" y="0"/>
                </a:cubicBezTo>
                <a:cubicBezTo>
                  <a:pt x="2764601" y="-1762"/>
                  <a:pt x="2977109" y="18450"/>
                  <a:pt x="3267387" y="0"/>
                </a:cubicBezTo>
                <a:cubicBezTo>
                  <a:pt x="3314929" y="292681"/>
                  <a:pt x="3213936" y="434505"/>
                  <a:pt x="3267387" y="591134"/>
                </a:cubicBezTo>
                <a:cubicBezTo>
                  <a:pt x="3320838" y="747763"/>
                  <a:pt x="3239068" y="889279"/>
                  <a:pt x="3267387" y="1111331"/>
                </a:cubicBezTo>
                <a:cubicBezTo>
                  <a:pt x="3295706" y="1333383"/>
                  <a:pt x="3257114" y="1383183"/>
                  <a:pt x="3267387" y="1596060"/>
                </a:cubicBezTo>
                <a:cubicBezTo>
                  <a:pt x="3277660" y="1808937"/>
                  <a:pt x="3257850" y="1903022"/>
                  <a:pt x="3267387" y="2116258"/>
                </a:cubicBezTo>
                <a:cubicBezTo>
                  <a:pt x="3276924" y="2329494"/>
                  <a:pt x="3222129" y="2580018"/>
                  <a:pt x="3267387" y="2742859"/>
                </a:cubicBezTo>
                <a:cubicBezTo>
                  <a:pt x="3312645" y="2905700"/>
                  <a:pt x="3264990" y="3151176"/>
                  <a:pt x="3267387" y="3546801"/>
                </a:cubicBezTo>
                <a:cubicBezTo>
                  <a:pt x="3103115" y="3572513"/>
                  <a:pt x="2922355" y="3541165"/>
                  <a:pt x="2820844" y="3546801"/>
                </a:cubicBezTo>
                <a:cubicBezTo>
                  <a:pt x="2719333" y="3552437"/>
                  <a:pt x="2581732" y="3513346"/>
                  <a:pt x="2374301" y="3546801"/>
                </a:cubicBezTo>
                <a:cubicBezTo>
                  <a:pt x="2166870" y="3580256"/>
                  <a:pt x="1952009" y="3539018"/>
                  <a:pt x="1797063" y="3546801"/>
                </a:cubicBezTo>
                <a:cubicBezTo>
                  <a:pt x="1642117" y="3554584"/>
                  <a:pt x="1497574" y="3495996"/>
                  <a:pt x="1350520" y="3546801"/>
                </a:cubicBezTo>
                <a:cubicBezTo>
                  <a:pt x="1203466" y="3597606"/>
                  <a:pt x="957501" y="3511750"/>
                  <a:pt x="805955" y="3546801"/>
                </a:cubicBezTo>
                <a:cubicBezTo>
                  <a:pt x="654409" y="3581852"/>
                  <a:pt x="361986" y="3533905"/>
                  <a:pt x="0" y="3546801"/>
                </a:cubicBezTo>
                <a:cubicBezTo>
                  <a:pt x="-14316" y="3408216"/>
                  <a:pt x="13898" y="3123254"/>
                  <a:pt x="0" y="2955668"/>
                </a:cubicBezTo>
                <a:cubicBezTo>
                  <a:pt x="-13898" y="2788082"/>
                  <a:pt x="54132" y="2502454"/>
                  <a:pt x="0" y="2364534"/>
                </a:cubicBezTo>
                <a:cubicBezTo>
                  <a:pt x="-54132" y="2226614"/>
                  <a:pt x="36192" y="1944728"/>
                  <a:pt x="0" y="1702464"/>
                </a:cubicBezTo>
                <a:cubicBezTo>
                  <a:pt x="-36192" y="1460200"/>
                  <a:pt x="53952" y="1397547"/>
                  <a:pt x="0" y="1146799"/>
                </a:cubicBezTo>
                <a:cubicBezTo>
                  <a:pt x="-53952" y="896051"/>
                  <a:pt x="57405" y="771869"/>
                  <a:pt x="0" y="591134"/>
                </a:cubicBezTo>
                <a:cubicBezTo>
                  <a:pt x="-57405" y="410400"/>
                  <a:pt x="17022" y="291134"/>
                  <a:pt x="0" y="0"/>
                </a:cubicBezTo>
                <a:close/>
              </a:path>
              <a:path w="3267387" h="3546801" stroke="0" extrusionOk="0">
                <a:moveTo>
                  <a:pt x="0" y="0"/>
                </a:moveTo>
                <a:cubicBezTo>
                  <a:pt x="108586" y="-45339"/>
                  <a:pt x="299212" y="23775"/>
                  <a:pt x="511891" y="0"/>
                </a:cubicBezTo>
                <a:cubicBezTo>
                  <a:pt x="724570" y="-23775"/>
                  <a:pt x="799243" y="34652"/>
                  <a:pt x="958434" y="0"/>
                </a:cubicBezTo>
                <a:cubicBezTo>
                  <a:pt x="1117625" y="-34652"/>
                  <a:pt x="1396261" y="68247"/>
                  <a:pt x="1568346" y="0"/>
                </a:cubicBezTo>
                <a:cubicBezTo>
                  <a:pt x="1740431" y="-68247"/>
                  <a:pt x="1953628" y="1550"/>
                  <a:pt x="2080236" y="0"/>
                </a:cubicBezTo>
                <a:cubicBezTo>
                  <a:pt x="2206844" y="-1550"/>
                  <a:pt x="2484507" y="13957"/>
                  <a:pt x="2592127" y="0"/>
                </a:cubicBezTo>
                <a:cubicBezTo>
                  <a:pt x="2699747" y="-13957"/>
                  <a:pt x="3021248" y="59997"/>
                  <a:pt x="3267387" y="0"/>
                </a:cubicBezTo>
                <a:cubicBezTo>
                  <a:pt x="3289444" y="186402"/>
                  <a:pt x="3237192" y="333265"/>
                  <a:pt x="3267387" y="520197"/>
                </a:cubicBezTo>
                <a:cubicBezTo>
                  <a:pt x="3297582" y="707129"/>
                  <a:pt x="3231446" y="870395"/>
                  <a:pt x="3267387" y="1111331"/>
                </a:cubicBezTo>
                <a:cubicBezTo>
                  <a:pt x="3303328" y="1352267"/>
                  <a:pt x="3220351" y="1408960"/>
                  <a:pt x="3267387" y="1631528"/>
                </a:cubicBezTo>
                <a:cubicBezTo>
                  <a:pt x="3314423" y="1854096"/>
                  <a:pt x="3262765" y="2037418"/>
                  <a:pt x="3267387" y="2151726"/>
                </a:cubicBezTo>
                <a:cubicBezTo>
                  <a:pt x="3272009" y="2266034"/>
                  <a:pt x="3216850" y="2454873"/>
                  <a:pt x="3267387" y="2742859"/>
                </a:cubicBezTo>
                <a:cubicBezTo>
                  <a:pt x="3317924" y="3030845"/>
                  <a:pt x="3175506" y="3267242"/>
                  <a:pt x="3267387" y="3546801"/>
                </a:cubicBezTo>
                <a:cubicBezTo>
                  <a:pt x="3052173" y="3590461"/>
                  <a:pt x="2977329" y="3518405"/>
                  <a:pt x="2820844" y="3546801"/>
                </a:cubicBezTo>
                <a:cubicBezTo>
                  <a:pt x="2664359" y="3575197"/>
                  <a:pt x="2386906" y="3496234"/>
                  <a:pt x="2210932" y="3546801"/>
                </a:cubicBezTo>
                <a:cubicBezTo>
                  <a:pt x="2034958" y="3597368"/>
                  <a:pt x="1947251" y="3505220"/>
                  <a:pt x="1731715" y="3546801"/>
                </a:cubicBezTo>
                <a:cubicBezTo>
                  <a:pt x="1516179" y="3588382"/>
                  <a:pt x="1368669" y="3540464"/>
                  <a:pt x="1187151" y="3546801"/>
                </a:cubicBezTo>
                <a:cubicBezTo>
                  <a:pt x="1005633" y="3553138"/>
                  <a:pt x="741671" y="3546332"/>
                  <a:pt x="577238" y="3546801"/>
                </a:cubicBezTo>
                <a:cubicBezTo>
                  <a:pt x="412805" y="3547270"/>
                  <a:pt x="277212" y="3503737"/>
                  <a:pt x="0" y="3546801"/>
                </a:cubicBezTo>
                <a:cubicBezTo>
                  <a:pt x="-2190" y="3328622"/>
                  <a:pt x="3097" y="3185734"/>
                  <a:pt x="0" y="3062072"/>
                </a:cubicBezTo>
                <a:cubicBezTo>
                  <a:pt x="-3097" y="2938410"/>
                  <a:pt x="2846" y="2706987"/>
                  <a:pt x="0" y="2541874"/>
                </a:cubicBezTo>
                <a:cubicBezTo>
                  <a:pt x="-2846" y="2376761"/>
                  <a:pt x="65818" y="2258998"/>
                  <a:pt x="0" y="1986209"/>
                </a:cubicBezTo>
                <a:cubicBezTo>
                  <a:pt x="-65818" y="1713420"/>
                  <a:pt x="67086" y="1610161"/>
                  <a:pt x="0" y="1324139"/>
                </a:cubicBezTo>
                <a:cubicBezTo>
                  <a:pt x="-67086" y="1038117"/>
                  <a:pt x="13117" y="863638"/>
                  <a:pt x="0" y="733006"/>
                </a:cubicBezTo>
                <a:cubicBezTo>
                  <a:pt x="-13117" y="602374"/>
                  <a:pt x="23298" y="189807"/>
                  <a:pt x="0" y="0"/>
                </a:cubicBezTo>
                <a:close/>
              </a:path>
            </a:pathLst>
          </a:custGeom>
          <a:ln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accent4">
                    <a:lumMod val="75000"/>
                  </a:schemeClr>
                </a:solidFill>
                <a:cs typeface="Akhbar MT" pitchFamily="2" charset="-78"/>
              </a:rPr>
              <a:t>أُجَهْزُّ كِتابي 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cs typeface="Akhbar MT" pitchFamily="2" charset="-78"/>
            </a:endParaRPr>
          </a:p>
          <a:p>
            <a:pPr algn="ctr"/>
            <a:endParaRPr lang="en-US" sz="4500" b="1" dirty="0">
              <a:solidFill>
                <a:schemeClr val="accent4">
                  <a:lumMod val="75000"/>
                </a:schemeClr>
              </a:solidFill>
              <a:cs typeface="Akhbar MT" pitchFamily="2" charset="-78"/>
            </a:endParaRPr>
          </a:p>
          <a:p>
            <a:pPr algn="ctr"/>
            <a:endParaRPr lang="en-US" sz="4500" b="1" dirty="0">
              <a:cs typeface="Akhbar MT" pitchFamily="2" charset="-78"/>
            </a:endParaRPr>
          </a:p>
          <a:p>
            <a:pPr algn="ctr"/>
            <a:endParaRPr lang="en-US" sz="4500" b="1" dirty="0">
              <a:cs typeface="Akhbar MT" pitchFamily="2" charset="-78"/>
            </a:endParaRPr>
          </a:p>
          <a:p>
            <a:pPr algn="ctr"/>
            <a:endParaRPr lang="en-US" sz="4500" b="1" dirty="0">
              <a:cs typeface="Akhbar MT" pitchFamily="2" charset="-78"/>
            </a:endParaRPr>
          </a:p>
        </p:txBody>
      </p:sp>
      <p:sp>
        <p:nvSpPr>
          <p:cNvPr id="11" name="مستطيل 1">
            <a:extLst>
              <a:ext uri="{FF2B5EF4-FFF2-40B4-BE49-F238E27FC236}">
                <a16:creationId xmlns:a16="http://schemas.microsoft.com/office/drawing/2014/main" id="{9E1907E8-DC9E-46E6-BB80-73B7CAB330B0}"/>
              </a:ext>
            </a:extLst>
          </p:cNvPr>
          <p:cNvSpPr/>
          <p:nvPr/>
        </p:nvSpPr>
        <p:spPr>
          <a:xfrm>
            <a:off x="1270127" y="678225"/>
            <a:ext cx="5475849" cy="10234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950" b="1" dirty="0">
                <a:highlight>
                  <a:srgbClr val="00FFFF"/>
                </a:highlight>
                <a:cs typeface="Akhbar MT" pitchFamily="2" charset="-78"/>
              </a:rPr>
              <a:t>هَيّا نَكْتُب :</a:t>
            </a:r>
          </a:p>
        </p:txBody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56570370-D4C6-48D7-B191-B6D8367299BF}"/>
              </a:ext>
            </a:extLst>
          </p:cNvPr>
          <p:cNvSpPr/>
          <p:nvPr/>
        </p:nvSpPr>
        <p:spPr>
          <a:xfrm>
            <a:off x="8015831" y="532231"/>
            <a:ext cx="3450049" cy="1625527"/>
          </a:xfrm>
          <a:custGeom>
            <a:avLst/>
            <a:gdLst>
              <a:gd name="connsiteX0" fmla="*/ 0 w 4278086"/>
              <a:gd name="connsiteY0" fmla="*/ 1012372 h 2024743"/>
              <a:gd name="connsiteX1" fmla="*/ 2139043 w 4278086"/>
              <a:gd name="connsiteY1" fmla="*/ 0 h 2024743"/>
              <a:gd name="connsiteX2" fmla="*/ 4278086 w 4278086"/>
              <a:gd name="connsiteY2" fmla="*/ 1012372 h 2024743"/>
              <a:gd name="connsiteX3" fmla="*/ 2139043 w 4278086"/>
              <a:gd name="connsiteY3" fmla="*/ 2024744 h 2024743"/>
              <a:gd name="connsiteX4" fmla="*/ 0 w 4278086"/>
              <a:gd name="connsiteY4" fmla="*/ 1012372 h 202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8086" h="2024743" fill="none" extrusionOk="0">
                <a:moveTo>
                  <a:pt x="0" y="1012372"/>
                </a:moveTo>
                <a:cubicBezTo>
                  <a:pt x="77447" y="646378"/>
                  <a:pt x="808279" y="-55192"/>
                  <a:pt x="2139043" y="0"/>
                </a:cubicBezTo>
                <a:cubicBezTo>
                  <a:pt x="3377340" y="38401"/>
                  <a:pt x="4185432" y="340368"/>
                  <a:pt x="4278086" y="1012372"/>
                </a:cubicBezTo>
                <a:cubicBezTo>
                  <a:pt x="4488681" y="1545802"/>
                  <a:pt x="3181979" y="2296114"/>
                  <a:pt x="2139043" y="2024744"/>
                </a:cubicBezTo>
                <a:cubicBezTo>
                  <a:pt x="1065699" y="2091082"/>
                  <a:pt x="-44606" y="1707230"/>
                  <a:pt x="0" y="1012372"/>
                </a:cubicBezTo>
                <a:close/>
              </a:path>
              <a:path w="4278086" h="2024743" stroke="0" extrusionOk="0">
                <a:moveTo>
                  <a:pt x="0" y="1012372"/>
                </a:moveTo>
                <a:cubicBezTo>
                  <a:pt x="98122" y="420287"/>
                  <a:pt x="1153875" y="-246585"/>
                  <a:pt x="2139043" y="0"/>
                </a:cubicBezTo>
                <a:cubicBezTo>
                  <a:pt x="3254334" y="98548"/>
                  <a:pt x="4257914" y="447550"/>
                  <a:pt x="4278086" y="1012372"/>
                </a:cubicBezTo>
                <a:cubicBezTo>
                  <a:pt x="4306698" y="1596433"/>
                  <a:pt x="3294694" y="1974865"/>
                  <a:pt x="2139043" y="2024744"/>
                </a:cubicBezTo>
                <a:cubicBezTo>
                  <a:pt x="970835" y="2013564"/>
                  <a:pt x="-82470" y="1430297"/>
                  <a:pt x="0" y="101237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621071378">
                  <a:custGeom>
                    <a:avLst/>
                    <a:gdLst>
                      <a:gd name="connsiteX0" fmla="*/ 0 w 3450049"/>
                      <a:gd name="connsiteY0" fmla="*/ 812764 h 1625527"/>
                      <a:gd name="connsiteX1" fmla="*/ 1725025 w 3450049"/>
                      <a:gd name="connsiteY1" fmla="*/ 0 h 1625527"/>
                      <a:gd name="connsiteX2" fmla="*/ 3450050 w 3450049"/>
                      <a:gd name="connsiteY2" fmla="*/ 812764 h 1625527"/>
                      <a:gd name="connsiteX3" fmla="*/ 1725025 w 3450049"/>
                      <a:gd name="connsiteY3" fmla="*/ 1625528 h 1625527"/>
                      <a:gd name="connsiteX4" fmla="*/ 0 w 3450049"/>
                      <a:gd name="connsiteY4" fmla="*/ 812764 h 1625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50049" h="1625527" fill="none" extrusionOk="0">
                        <a:moveTo>
                          <a:pt x="0" y="812764"/>
                        </a:moveTo>
                        <a:cubicBezTo>
                          <a:pt x="23894" y="423469"/>
                          <a:pt x="557063" y="-79520"/>
                          <a:pt x="1725025" y="0"/>
                        </a:cubicBezTo>
                        <a:cubicBezTo>
                          <a:pt x="2776950" y="66919"/>
                          <a:pt x="3410123" y="315242"/>
                          <a:pt x="3450050" y="812764"/>
                        </a:cubicBezTo>
                        <a:cubicBezTo>
                          <a:pt x="3703259" y="1230755"/>
                          <a:pt x="2595971" y="1785809"/>
                          <a:pt x="1725025" y="1625528"/>
                        </a:cubicBezTo>
                        <a:cubicBezTo>
                          <a:pt x="781122" y="1630934"/>
                          <a:pt x="-8537" y="1287621"/>
                          <a:pt x="0" y="812764"/>
                        </a:cubicBezTo>
                        <a:close/>
                      </a:path>
                      <a:path w="3450049" h="1625527" stroke="0" extrusionOk="0">
                        <a:moveTo>
                          <a:pt x="0" y="812764"/>
                        </a:moveTo>
                        <a:cubicBezTo>
                          <a:pt x="28886" y="354182"/>
                          <a:pt x="866671" y="-118585"/>
                          <a:pt x="1725025" y="0"/>
                        </a:cubicBezTo>
                        <a:cubicBezTo>
                          <a:pt x="2666227" y="17157"/>
                          <a:pt x="3367176" y="340453"/>
                          <a:pt x="3450050" y="812764"/>
                        </a:cubicBezTo>
                        <a:cubicBezTo>
                          <a:pt x="3475232" y="1283595"/>
                          <a:pt x="2565697" y="1408177"/>
                          <a:pt x="1725025" y="1625528"/>
                        </a:cubicBezTo>
                        <a:cubicBezTo>
                          <a:pt x="798443" y="1603323"/>
                          <a:pt x="-57433" y="1163313"/>
                          <a:pt x="0" y="81276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أَنْشِطَةُ الطّالِبِ</a:t>
            </a:r>
            <a:endParaRPr kumimoji="0" lang="ar-AE" sz="5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متقاطع 10">
            <a:extLst>
              <a:ext uri="{FF2B5EF4-FFF2-40B4-BE49-F238E27FC236}">
                <a16:creationId xmlns:a16="http://schemas.microsoft.com/office/drawing/2014/main" id="{DDB01D0C-2CA7-480F-A2E7-3BDA54E7F3B5}"/>
              </a:ext>
            </a:extLst>
          </p:cNvPr>
          <p:cNvSpPr/>
          <p:nvPr/>
        </p:nvSpPr>
        <p:spPr>
          <a:xfrm>
            <a:off x="6569152" y="3252442"/>
            <a:ext cx="682283" cy="648872"/>
          </a:xfrm>
          <a:custGeom>
            <a:avLst/>
            <a:gdLst>
              <a:gd name="connsiteX0" fmla="*/ 0 w 682283"/>
              <a:gd name="connsiteY0" fmla="*/ 267725 h 648872"/>
              <a:gd name="connsiteX1" fmla="*/ 267725 w 682283"/>
              <a:gd name="connsiteY1" fmla="*/ 267725 h 648872"/>
              <a:gd name="connsiteX2" fmla="*/ 267725 w 682283"/>
              <a:gd name="connsiteY2" fmla="*/ 0 h 648872"/>
              <a:gd name="connsiteX3" fmla="*/ 414558 w 682283"/>
              <a:gd name="connsiteY3" fmla="*/ 0 h 648872"/>
              <a:gd name="connsiteX4" fmla="*/ 414558 w 682283"/>
              <a:gd name="connsiteY4" fmla="*/ 267725 h 648872"/>
              <a:gd name="connsiteX5" fmla="*/ 682283 w 682283"/>
              <a:gd name="connsiteY5" fmla="*/ 267725 h 648872"/>
              <a:gd name="connsiteX6" fmla="*/ 682283 w 682283"/>
              <a:gd name="connsiteY6" fmla="*/ 381147 h 648872"/>
              <a:gd name="connsiteX7" fmla="*/ 414558 w 682283"/>
              <a:gd name="connsiteY7" fmla="*/ 381147 h 648872"/>
              <a:gd name="connsiteX8" fmla="*/ 414558 w 682283"/>
              <a:gd name="connsiteY8" fmla="*/ 648872 h 648872"/>
              <a:gd name="connsiteX9" fmla="*/ 267725 w 682283"/>
              <a:gd name="connsiteY9" fmla="*/ 648872 h 648872"/>
              <a:gd name="connsiteX10" fmla="*/ 267725 w 682283"/>
              <a:gd name="connsiteY10" fmla="*/ 381147 h 648872"/>
              <a:gd name="connsiteX11" fmla="*/ 0 w 682283"/>
              <a:gd name="connsiteY11" fmla="*/ 381147 h 648872"/>
              <a:gd name="connsiteX12" fmla="*/ 0 w 682283"/>
              <a:gd name="connsiteY12" fmla="*/ 267725 h 648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2283" h="648872" fill="none" extrusionOk="0">
                <a:moveTo>
                  <a:pt x="0" y="267725"/>
                </a:moveTo>
                <a:cubicBezTo>
                  <a:pt x="90235" y="244677"/>
                  <a:pt x="179691" y="279232"/>
                  <a:pt x="267725" y="267725"/>
                </a:cubicBezTo>
                <a:cubicBezTo>
                  <a:pt x="243531" y="141059"/>
                  <a:pt x="289640" y="85806"/>
                  <a:pt x="267725" y="0"/>
                </a:cubicBezTo>
                <a:cubicBezTo>
                  <a:pt x="300189" y="-14117"/>
                  <a:pt x="380588" y="12215"/>
                  <a:pt x="414558" y="0"/>
                </a:cubicBezTo>
                <a:cubicBezTo>
                  <a:pt x="427262" y="105781"/>
                  <a:pt x="394977" y="198977"/>
                  <a:pt x="414558" y="267725"/>
                </a:cubicBezTo>
                <a:cubicBezTo>
                  <a:pt x="485181" y="257162"/>
                  <a:pt x="608950" y="282591"/>
                  <a:pt x="682283" y="267725"/>
                </a:cubicBezTo>
                <a:cubicBezTo>
                  <a:pt x="690339" y="304646"/>
                  <a:pt x="674792" y="334095"/>
                  <a:pt x="682283" y="381147"/>
                </a:cubicBezTo>
                <a:cubicBezTo>
                  <a:pt x="620151" y="395346"/>
                  <a:pt x="476202" y="359621"/>
                  <a:pt x="414558" y="381147"/>
                </a:cubicBezTo>
                <a:cubicBezTo>
                  <a:pt x="428668" y="474322"/>
                  <a:pt x="409062" y="517257"/>
                  <a:pt x="414558" y="648872"/>
                </a:cubicBezTo>
                <a:cubicBezTo>
                  <a:pt x="342936" y="649145"/>
                  <a:pt x="325771" y="641251"/>
                  <a:pt x="267725" y="648872"/>
                </a:cubicBezTo>
                <a:cubicBezTo>
                  <a:pt x="266986" y="568935"/>
                  <a:pt x="272021" y="506120"/>
                  <a:pt x="267725" y="381147"/>
                </a:cubicBezTo>
                <a:cubicBezTo>
                  <a:pt x="152582" y="387609"/>
                  <a:pt x="73658" y="368012"/>
                  <a:pt x="0" y="381147"/>
                </a:cubicBezTo>
                <a:cubicBezTo>
                  <a:pt x="-9080" y="338007"/>
                  <a:pt x="9713" y="323628"/>
                  <a:pt x="0" y="267725"/>
                </a:cubicBezTo>
                <a:close/>
              </a:path>
              <a:path w="682283" h="648872" stroke="0" extrusionOk="0">
                <a:moveTo>
                  <a:pt x="0" y="267725"/>
                </a:moveTo>
                <a:cubicBezTo>
                  <a:pt x="129245" y="265249"/>
                  <a:pt x="209101" y="277177"/>
                  <a:pt x="267725" y="267725"/>
                </a:cubicBezTo>
                <a:cubicBezTo>
                  <a:pt x="236863" y="178931"/>
                  <a:pt x="295368" y="108782"/>
                  <a:pt x="267725" y="0"/>
                </a:cubicBezTo>
                <a:cubicBezTo>
                  <a:pt x="308535" y="-4191"/>
                  <a:pt x="377100" y="16072"/>
                  <a:pt x="414558" y="0"/>
                </a:cubicBezTo>
                <a:cubicBezTo>
                  <a:pt x="446469" y="84542"/>
                  <a:pt x="387156" y="143346"/>
                  <a:pt x="414558" y="267725"/>
                </a:cubicBezTo>
                <a:cubicBezTo>
                  <a:pt x="493770" y="248246"/>
                  <a:pt x="607196" y="275147"/>
                  <a:pt x="682283" y="267725"/>
                </a:cubicBezTo>
                <a:cubicBezTo>
                  <a:pt x="691391" y="306687"/>
                  <a:pt x="677409" y="336652"/>
                  <a:pt x="682283" y="381147"/>
                </a:cubicBezTo>
                <a:cubicBezTo>
                  <a:pt x="619278" y="400860"/>
                  <a:pt x="502533" y="361935"/>
                  <a:pt x="414558" y="381147"/>
                </a:cubicBezTo>
                <a:cubicBezTo>
                  <a:pt x="444758" y="514867"/>
                  <a:pt x="408306" y="590028"/>
                  <a:pt x="414558" y="648872"/>
                </a:cubicBezTo>
                <a:cubicBezTo>
                  <a:pt x="363844" y="657600"/>
                  <a:pt x="317209" y="634462"/>
                  <a:pt x="267725" y="648872"/>
                </a:cubicBezTo>
                <a:cubicBezTo>
                  <a:pt x="259835" y="581834"/>
                  <a:pt x="285157" y="438707"/>
                  <a:pt x="267725" y="381147"/>
                </a:cubicBezTo>
                <a:cubicBezTo>
                  <a:pt x="152479" y="386618"/>
                  <a:pt x="100799" y="362005"/>
                  <a:pt x="0" y="381147"/>
                </a:cubicBezTo>
                <a:cubicBezTo>
                  <a:pt x="-11999" y="332994"/>
                  <a:pt x="608" y="321900"/>
                  <a:pt x="0" y="267725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247333275">
                  <a:prstGeom prst="plus">
                    <a:avLst>
                      <a:gd name="adj" fmla="val 4126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2" descr="التربية الإسلامية كتاب الطالب الفصل الثاني (2018-2019) للصف الثالث - ملفاتي">
            <a:extLst>
              <a:ext uri="{FF2B5EF4-FFF2-40B4-BE49-F238E27FC236}">
                <a16:creationId xmlns:a16="http://schemas.microsoft.com/office/drawing/2014/main" id="{166F91CB-EADD-4459-9E52-42B70DD8F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98" y="3252442"/>
            <a:ext cx="1778568" cy="240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8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0F106F-3092-45A6-8D66-31426D65A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485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A6EE0-293B-400E-8CD0-A4BB6C77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2199" y="6235353"/>
            <a:ext cx="811019" cy="50357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371D3-BE67-4F96-A6A1-B1782E09C2ED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EB67F4-3016-45CF-AA3D-3274DF85D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6048" y="6429730"/>
            <a:ext cx="5938836" cy="309201"/>
          </a:xfrm>
        </p:spPr>
        <p:txBody>
          <a:bodyPr/>
          <a:lstStyle/>
          <a:p>
            <a:r>
              <a:rPr lang="ar-JO" sz="1400">
                <a:solidFill>
                  <a:srgbClr val="FF0000"/>
                </a:solidFill>
              </a:rPr>
              <a:t>درس سورة المزمل - الصف الثالث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ACB214-87BD-4175-A43E-AC57AE5852EE}"/>
              </a:ext>
            </a:extLst>
          </p:cNvPr>
          <p:cNvSpPr txBox="1"/>
          <p:nvPr/>
        </p:nvSpPr>
        <p:spPr>
          <a:xfrm>
            <a:off x="6553200" y="119069"/>
            <a:ext cx="61887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JO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نية التعلم : </a:t>
            </a:r>
            <a:r>
              <a:rPr lang="ar-A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يظهر الطالب فهماً وحفظا للآيات الكريمة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32B15F-5BA9-4609-A70B-799CB4861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2245" y="609434"/>
            <a:ext cx="9827509" cy="55901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4357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0F106F-3092-45A6-8D66-31426D65A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485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A6EE0-293B-400E-8CD0-A4BB6C77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2199" y="6235353"/>
            <a:ext cx="811019" cy="50357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371D3-BE67-4F96-A6A1-B1782E09C2ED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EB67F4-3016-45CF-AA3D-3274DF85D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6048" y="6429730"/>
            <a:ext cx="5938836" cy="309201"/>
          </a:xfrm>
        </p:spPr>
        <p:txBody>
          <a:bodyPr/>
          <a:lstStyle/>
          <a:p>
            <a:r>
              <a:rPr lang="ar-JO" sz="1400">
                <a:solidFill>
                  <a:srgbClr val="FF0000"/>
                </a:solidFill>
              </a:rPr>
              <a:t>درس سورة المزمل - الصف الثالث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ACB214-87BD-4175-A43E-AC57AE5852EE}"/>
              </a:ext>
            </a:extLst>
          </p:cNvPr>
          <p:cNvSpPr txBox="1"/>
          <p:nvPr/>
        </p:nvSpPr>
        <p:spPr>
          <a:xfrm>
            <a:off x="6553200" y="119069"/>
            <a:ext cx="61887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JO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نية التعلم : </a:t>
            </a:r>
            <a:r>
              <a:rPr lang="ar-A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يظهر الطالب فهماً وحفظا للآيات الكريمة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F5F371-7970-4976-B271-CB10B6DF8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8010" y="564015"/>
            <a:ext cx="9613987" cy="567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0029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3"/>
            <a:ext cx="12192000" cy="62376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35005" y="854910"/>
            <a:ext cx="2505787" cy="707870"/>
          </a:xfrm>
          <a:prstGeom prst="rect">
            <a:avLst/>
          </a:prstGeom>
        </p:spPr>
        <p:txBody>
          <a:bodyPr wrap="none" lIns="91426" tIns="45712" rIns="91426" bIns="45712">
            <a:spAutoFit/>
          </a:bodyPr>
          <a:lstStyle/>
          <a:p>
            <a:pPr algn="ctr" defTabSz="835003">
              <a:defRPr/>
            </a:pPr>
            <a:r>
              <a:rPr lang="ar-JO" sz="4000" kern="0" dirty="0">
                <a:ln w="0"/>
                <a:solidFill>
                  <a:srgbClr val="DE478E">
                    <a:lumMod val="75000"/>
                  </a:srgbClr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sym typeface="Hoefler Text"/>
              </a:rPr>
              <a:t>معايير النجاح</a:t>
            </a:r>
            <a:r>
              <a:rPr lang="ar-AE" sz="4000" kern="0" dirty="0">
                <a:ln w="0"/>
                <a:solidFill>
                  <a:srgbClr val="DE478E">
                    <a:lumMod val="75000"/>
                  </a:srgbClr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sym typeface="Hoefler Text"/>
              </a:rPr>
              <a:t>:</a:t>
            </a:r>
            <a:endParaRPr lang="en-US" sz="4000" kern="0" dirty="0">
              <a:ln w="0"/>
              <a:solidFill>
                <a:srgbClr val="DE478E">
                  <a:lumMod val="75000"/>
                </a:srgbClr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sym typeface="Hoefler Text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8688252" y="5353665"/>
            <a:ext cx="782058" cy="669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855" y="5318313"/>
            <a:ext cx="1249542" cy="9632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626" y="5353665"/>
            <a:ext cx="1223179" cy="8839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6021" y="5397568"/>
            <a:ext cx="1249542" cy="87790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40" y="-1"/>
            <a:ext cx="2583763" cy="1642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519723" y="1620713"/>
            <a:ext cx="1119116" cy="830981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algn="ctr"/>
            <a:r>
              <a:rPr lang="ar-AE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1-</a:t>
            </a:r>
            <a:endParaRPr lang="en-US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80480" y="6247728"/>
            <a:ext cx="811019" cy="503578"/>
          </a:xfrm>
        </p:spPr>
        <p:txBody>
          <a:bodyPr/>
          <a:lstStyle/>
          <a:p>
            <a:fld id="{C19B83F4-F863-4275-AB7F-D3007BA2A7D6}" type="slidenum">
              <a:rPr lang="ar-SA" b="1" smtClean="0">
                <a:solidFill>
                  <a:srgbClr val="FF0000"/>
                </a:solidFill>
              </a:rPr>
              <a:pPr/>
              <a:t>3</a:t>
            </a:fld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DBE983-6610-41AF-8525-5A7A05FC3896}"/>
              </a:ext>
            </a:extLst>
          </p:cNvPr>
          <p:cNvSpPr txBox="1"/>
          <p:nvPr/>
        </p:nvSpPr>
        <p:spPr>
          <a:xfrm>
            <a:off x="1141040" y="3893230"/>
            <a:ext cx="5242933" cy="400093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algn="r" rtl="1"/>
            <a:r>
              <a:rPr lang="ar-SA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أستطيع أن</a:t>
            </a:r>
            <a:r>
              <a:rPr lang="ar-A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أستنتج فضل قيام الليل </a:t>
            </a:r>
            <a:endParaRPr lang="ar-AE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D75748-00BA-4E35-BE3B-23703113977A}"/>
              </a:ext>
            </a:extLst>
          </p:cNvPr>
          <p:cNvSpPr txBox="1"/>
          <p:nvPr/>
        </p:nvSpPr>
        <p:spPr>
          <a:xfrm>
            <a:off x="779560" y="1987900"/>
            <a:ext cx="50083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أستطيع </a:t>
            </a:r>
            <a:r>
              <a:rPr lang="ar-JO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أن </a:t>
            </a:r>
            <a:r>
              <a:rPr lang="ar-AE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أتلو الآيات الكريمة من سورة المزمل </a:t>
            </a:r>
            <a:endParaRPr lang="ar-JO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70403-F13E-45C4-BE86-2C09CD27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سورة المزمل - الصف الثالث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4179EF-5098-4DD6-A489-00A18751E0B1}"/>
              </a:ext>
            </a:extLst>
          </p:cNvPr>
          <p:cNvSpPr txBox="1"/>
          <p:nvPr/>
        </p:nvSpPr>
        <p:spPr>
          <a:xfrm>
            <a:off x="232416" y="6436275"/>
            <a:ext cx="61026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JO" sz="1600" dirty="0">
                <a:solidFill>
                  <a:srgbClr val="FF0000"/>
                </a:solidFill>
              </a:rPr>
              <a:t>درس سورة المزمل - الصف الثالث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654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0F106F-3092-45A6-8D66-31426D65A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3213"/>
            <a:ext cx="12192000" cy="62485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A6EE0-293B-400E-8CD0-A4BB6C77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2199" y="6235353"/>
            <a:ext cx="811019" cy="50357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371D3-BE67-4F96-A6A1-B1782E09C2ED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65CB8BAF-C010-4002-8815-3DAAC47A11C5}"/>
              </a:ext>
            </a:extLst>
          </p:cNvPr>
          <p:cNvSpPr/>
          <p:nvPr/>
        </p:nvSpPr>
        <p:spPr>
          <a:xfrm>
            <a:off x="10700122" y="79308"/>
            <a:ext cx="1166191" cy="543339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dirty="0"/>
              <a:t>نشاط </a:t>
            </a:r>
            <a:endParaRPr lang="en-US" sz="3200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AF26CD8-2DF5-4EB7-9CEA-53428EAAD5BE}"/>
              </a:ext>
            </a:extLst>
          </p:cNvPr>
          <p:cNvSpPr/>
          <p:nvPr/>
        </p:nvSpPr>
        <p:spPr>
          <a:xfrm>
            <a:off x="2997976" y="202645"/>
            <a:ext cx="3440954" cy="2483893"/>
          </a:xfrm>
          <a:prstGeom prst="cloudCallout">
            <a:avLst>
              <a:gd name="adj1" fmla="val -40979"/>
              <a:gd name="adj2" fmla="val 8173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000" b="1" dirty="0"/>
              <a:t>انتقل الى  برنامج النيربود </a:t>
            </a:r>
            <a:endParaRPr lang="en-US" sz="2000" b="1" dirty="0"/>
          </a:p>
        </p:txBody>
      </p:sp>
      <p:pic>
        <p:nvPicPr>
          <p:cNvPr id="8" name="Picture 4" descr="Using Nearpod to Deliver Synchronous Learning Experiences – The Art of  Online Teaching">
            <a:extLst>
              <a:ext uri="{FF2B5EF4-FFF2-40B4-BE49-F238E27FC236}">
                <a16:creationId xmlns:a16="http://schemas.microsoft.com/office/drawing/2014/main" id="{43CD4BD5-48E0-4222-B757-C6C634220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976" y="3969121"/>
            <a:ext cx="7180141" cy="22662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B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itmoji Image">
            <a:extLst>
              <a:ext uri="{FF2B5EF4-FFF2-40B4-BE49-F238E27FC236}">
                <a16:creationId xmlns:a16="http://schemas.microsoft.com/office/drawing/2014/main" id="{823F4EF2-D36E-4442-B758-43EB76627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6466" y="1988305"/>
            <a:ext cx="4963144" cy="46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EB67F4-3016-45CF-AA3D-3274DF85D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8562" y="6514271"/>
            <a:ext cx="5938836" cy="309201"/>
          </a:xfrm>
        </p:spPr>
        <p:txBody>
          <a:bodyPr/>
          <a:lstStyle/>
          <a:p>
            <a:r>
              <a:rPr lang="ar-JO" sz="1100">
                <a:solidFill>
                  <a:srgbClr val="FF0000"/>
                </a:solidFill>
              </a:rPr>
              <a:t>درس سورة المزمل - الصف الثالث</a:t>
            </a:r>
            <a:endParaRPr 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01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F49CBD-C3CE-418C-8ED8-DC7372198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7" y="-231487"/>
            <a:ext cx="12192000" cy="61203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A70756-6949-4D58-A5B8-61ED10A58A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701">
            <a:off x="2747772" y="-289406"/>
            <a:ext cx="2998229" cy="14799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A29DE7-B9EB-42E8-A54E-D16649B0B8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0" r="59421" b="40219"/>
          <a:stretch/>
        </p:blipFill>
        <p:spPr>
          <a:xfrm>
            <a:off x="201203" y="-75070"/>
            <a:ext cx="2623647" cy="14153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2B0374-87E4-4EA2-86E4-39920CB766A0}"/>
              </a:ext>
            </a:extLst>
          </p:cNvPr>
          <p:cNvSpPr txBox="1"/>
          <p:nvPr/>
        </p:nvSpPr>
        <p:spPr>
          <a:xfrm>
            <a:off x="697042" y="208769"/>
            <a:ext cx="19086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6600" dirty="0">
                <a:cs typeface="(AH) Manal Black" pitchFamily="2" charset="-78"/>
              </a:rPr>
              <a:t>التهيئة</a:t>
            </a:r>
            <a:endParaRPr lang="en-US" sz="6600" dirty="0">
              <a:cs typeface="(AH) Manal Black" pitchFamily="2" charset="-7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53079-D58D-419B-8696-91DE88507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8299" y="6203089"/>
            <a:ext cx="811019" cy="503578"/>
          </a:xfrm>
        </p:spPr>
        <p:txBody>
          <a:bodyPr/>
          <a:lstStyle/>
          <a:p>
            <a:fld id="{8B4371D3-BE67-4F96-A6A1-B1782E09C2ED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B2DD43-793B-4DA5-86F1-853F9B17E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4091" y="6415293"/>
            <a:ext cx="4973915" cy="309201"/>
          </a:xfrm>
        </p:spPr>
        <p:txBody>
          <a:bodyPr/>
          <a:lstStyle/>
          <a:p>
            <a:r>
              <a:rPr lang="ar-JO" sz="1400" dirty="0">
                <a:solidFill>
                  <a:srgbClr val="FF0000"/>
                </a:solidFill>
              </a:rPr>
              <a:t>درس سورة المزمل - الصف الثالث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C61E2C-F3F8-4544-ABC1-0564D7D557C9}"/>
              </a:ext>
            </a:extLst>
          </p:cNvPr>
          <p:cNvSpPr txBox="1"/>
          <p:nvPr/>
        </p:nvSpPr>
        <p:spPr>
          <a:xfrm>
            <a:off x="-127374" y="1340251"/>
            <a:ext cx="43101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ar-AE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kumimoji="0" lang="ar-AE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- لماذا كان الرسول يذهب ل غار حراء قبل البعثة ؟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44431A-023A-4BC2-A7E7-081D2F35888D}"/>
              </a:ext>
            </a:extLst>
          </p:cNvPr>
          <p:cNvSpPr txBox="1"/>
          <p:nvPr/>
        </p:nvSpPr>
        <p:spPr>
          <a:xfrm>
            <a:off x="-278296" y="2569773"/>
            <a:ext cx="44686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2-بماذا شعر السول صلى الله عليه وسلم بعد نزول الوحي عليه؟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6897CC-A639-4F52-8125-DB4AFC0F53B4}"/>
              </a:ext>
            </a:extLst>
          </p:cNvPr>
          <p:cNvSpPr txBox="1"/>
          <p:nvPr/>
        </p:nvSpPr>
        <p:spPr>
          <a:xfrm>
            <a:off x="-127374" y="3646991"/>
            <a:ext cx="43329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3- ماذا قال الرسول محمد لزوجته خديجة عندما عاد إلى بيته ؟</a:t>
            </a:r>
            <a:endParaRPr lang="en-GB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y2mate.com - قصة نزول الوحي_480p">
            <a:hlinkClick r:id="" action="ppaction://media"/>
            <a:extLst>
              <a:ext uri="{FF2B5EF4-FFF2-40B4-BE49-F238E27FC236}">
                <a16:creationId xmlns:a16="http://schemas.microsoft.com/office/drawing/2014/main" id="{B03FA868-BCDB-4F84-9E29-77EBF41FEF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7982" y="1200180"/>
            <a:ext cx="7921131" cy="44521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5844C0D-C8D4-4CCF-9724-63E64F0DBFA8}"/>
              </a:ext>
            </a:extLst>
          </p:cNvPr>
          <p:cNvSpPr txBox="1"/>
          <p:nvPr/>
        </p:nvSpPr>
        <p:spPr>
          <a:xfrm>
            <a:off x="-210446" y="4834199"/>
            <a:ext cx="43329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4- ما معنى قوله صلى الله عليه وسلم :   زملوني زملوني ؟ </a:t>
            </a:r>
            <a:endParaRPr lang="en-GB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43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CB970E-4032-4AAE-9DA7-8514F9A50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2250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A6EE0-293B-400E-8CD0-A4BB6C77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2199" y="6235353"/>
            <a:ext cx="811019" cy="50357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371D3-BE67-4F96-A6A1-B1782E09C2ED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" name="صورة 10">
            <a:extLst>
              <a:ext uri="{FF2B5EF4-FFF2-40B4-BE49-F238E27FC236}">
                <a16:creationId xmlns:a16="http://schemas.microsoft.com/office/drawing/2014/main" id="{01066841-19CC-4DEC-9517-6DAA6FC8B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716" y1="12425" x2="59232" y2="13026"/>
                        <a14:foregroundMark x1="51549" y1="14429" x2="47831" y2="65932"/>
                        <a14:foregroundMark x1="14994" y1="47695" x2="87608" y2="51102"/>
                        <a14:foregroundMark x1="41140" y1="87174" x2="37794" y2="15832"/>
                        <a14:foregroundMark x1="20322" y1="75952" x2="40644" y2="36273"/>
                        <a14:foregroundMark x1="84634" y1="65130" x2="41140" y2="54509"/>
                        <a14:foregroundMark x1="77943" y1="25050" x2="22305" y2="46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46" y="216257"/>
            <a:ext cx="7506876" cy="4832821"/>
          </a:xfrm>
          <a:prstGeom prst="rect">
            <a:avLst/>
          </a:prstGeom>
        </p:spPr>
      </p:pic>
      <p:pic>
        <p:nvPicPr>
          <p:cNvPr id="3" name="Picture 2" descr="A picture containing object, towel, food&#10;&#10;Description automatically generated">
            <a:extLst>
              <a:ext uri="{FF2B5EF4-FFF2-40B4-BE49-F238E27FC236}">
                <a16:creationId xmlns:a16="http://schemas.microsoft.com/office/drawing/2014/main" id="{D8DB5274-0E57-4E2F-B860-418FC15BB9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40" b="23200" l="8400" r="93600">
                        <a14:foregroundMark x1="90800" y1="15680" x2="87400" y2="12800"/>
                        <a14:foregroundMark x1="87800" y1="13440" x2="90200" y2="20320"/>
                        <a14:foregroundMark x1="14800" y1="12640" x2="8400" y2="21120"/>
                        <a14:foregroundMark x1="93600" y1="18400" x2="91400" y2="12480"/>
                        <a14:foregroundMark x1="92400" y1="14560" x2="93600" y2="14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1" t="7729" b="75073"/>
          <a:stretch/>
        </p:blipFill>
        <p:spPr>
          <a:xfrm flipH="1">
            <a:off x="8346379" y="442139"/>
            <a:ext cx="3269975" cy="9836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CECB4D-D1C7-495D-8371-F140461E2026}"/>
              </a:ext>
            </a:extLst>
          </p:cNvPr>
          <p:cNvSpPr txBox="1"/>
          <p:nvPr/>
        </p:nvSpPr>
        <p:spPr>
          <a:xfrm>
            <a:off x="8346379" y="672335"/>
            <a:ext cx="29007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عنوان الدرس:</a:t>
            </a:r>
            <a:endParaRPr kumimoji="0" lang="ar-A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674FA6-FFEF-4C53-959E-1B06976CFD76}"/>
              </a:ext>
            </a:extLst>
          </p:cNvPr>
          <p:cNvSpPr txBox="1"/>
          <p:nvPr/>
        </p:nvSpPr>
        <p:spPr>
          <a:xfrm>
            <a:off x="2534881" y="1922722"/>
            <a:ext cx="37722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سورة المزمل</a:t>
            </a:r>
            <a:endParaRPr kumimoji="0" lang="ar-AE" sz="4800" b="1" i="0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170" name="Picture 2" descr="check box">
            <a:extLst>
              <a:ext uri="{FF2B5EF4-FFF2-40B4-BE49-F238E27FC236}">
                <a16:creationId xmlns:a16="http://schemas.microsoft.com/office/drawing/2014/main" id="{C84F822D-42F2-4B67-833E-88090ABE6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651" y="1344682"/>
            <a:ext cx="5486813" cy="548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D4551-12CE-4272-BC0E-AEA31CB92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164" y="132938"/>
            <a:ext cx="5938836" cy="309201"/>
          </a:xfrm>
        </p:spPr>
        <p:txBody>
          <a:bodyPr/>
          <a:lstStyle/>
          <a:p>
            <a:r>
              <a:rPr lang="ar-JO" dirty="0">
                <a:solidFill>
                  <a:srgbClr val="FF0000"/>
                </a:solidFill>
              </a:rPr>
              <a:t>درس سورة المزمل - الصف الثالث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981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0F106F-3092-45A6-8D66-31426D65A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" y="0"/>
            <a:ext cx="12192000" cy="62485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A6EE0-293B-400E-8CD0-A4BB6C77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2199" y="6235353"/>
            <a:ext cx="811019" cy="50357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371D3-BE67-4F96-A6A1-B1782E09C2ED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EB67F4-3016-45CF-AA3D-3274DF85D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6048" y="6429730"/>
            <a:ext cx="5938836" cy="309201"/>
          </a:xfrm>
        </p:spPr>
        <p:txBody>
          <a:bodyPr/>
          <a:lstStyle/>
          <a:p>
            <a:r>
              <a:rPr lang="ar-JO" sz="1400">
                <a:solidFill>
                  <a:srgbClr val="FF0000"/>
                </a:solidFill>
              </a:rPr>
              <a:t>درس سورة المزمل - الصف الثالث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D513C4-C9BB-4C70-8C0D-5F2E92884330}"/>
              </a:ext>
            </a:extLst>
          </p:cNvPr>
          <p:cNvSpPr txBox="1"/>
          <p:nvPr/>
        </p:nvSpPr>
        <p:spPr>
          <a:xfrm>
            <a:off x="6248400" y="13645"/>
            <a:ext cx="64935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JO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نية التعلم : </a:t>
            </a:r>
            <a:r>
              <a:rPr lang="ar-A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يظهر الطالب فهماً وحفظا للآيات الكريمة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y2mate.com - قرآن كلاودنت  الحلقة 48  سورة المزمل  اﻵيات 1  9_480p (1)">
            <a:hlinkClick r:id="" action="ppaction://media"/>
            <a:extLst>
              <a:ext uri="{FF2B5EF4-FFF2-40B4-BE49-F238E27FC236}">
                <a16:creationId xmlns:a16="http://schemas.microsoft.com/office/drawing/2014/main" id="{5DE924B5-5FBF-4C05-97C1-D77130A760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9549" y="762582"/>
            <a:ext cx="8805659" cy="55126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5AEF7A-C48E-43BB-B69A-392A8341AAEE}"/>
              </a:ext>
            </a:extLst>
          </p:cNvPr>
          <p:cNvSpPr txBox="1"/>
          <p:nvPr/>
        </p:nvSpPr>
        <p:spPr>
          <a:xfrm>
            <a:off x="2504661" y="132843"/>
            <a:ext cx="4379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i="1" u="sng" dirty="0"/>
              <a:t>نستمع للآيات الكريمة  من سورة المزمل </a:t>
            </a:r>
            <a:endParaRPr lang="en-GB" sz="2400" b="1" i="1" u="sng" dirty="0"/>
          </a:p>
        </p:txBody>
      </p:sp>
    </p:spTree>
    <p:extLst>
      <p:ext uri="{BB962C8B-B14F-4D97-AF65-F5344CB8AC3E}">
        <p14:creationId xmlns:p14="http://schemas.microsoft.com/office/powerpoint/2010/main" val="374052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0F106F-3092-45A6-8D66-31426D65A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" y="0"/>
            <a:ext cx="12192000" cy="62485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A6EE0-293B-400E-8CD0-A4BB6C77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2199" y="6235353"/>
            <a:ext cx="811019" cy="50357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371D3-BE67-4F96-A6A1-B1782E09C2ED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EB67F4-3016-45CF-AA3D-3274DF85D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6048" y="6429730"/>
            <a:ext cx="5938836" cy="309201"/>
          </a:xfrm>
        </p:spPr>
        <p:txBody>
          <a:bodyPr/>
          <a:lstStyle/>
          <a:p>
            <a:r>
              <a:rPr lang="ar-JO" sz="1400">
                <a:solidFill>
                  <a:srgbClr val="FF0000"/>
                </a:solidFill>
              </a:rPr>
              <a:t>درس سورة المزمل - الصف الثالث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D513C4-C9BB-4C70-8C0D-5F2E92884330}"/>
              </a:ext>
            </a:extLst>
          </p:cNvPr>
          <p:cNvSpPr txBox="1"/>
          <p:nvPr/>
        </p:nvSpPr>
        <p:spPr>
          <a:xfrm>
            <a:off x="6248400" y="13645"/>
            <a:ext cx="64935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JO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نية التعلم : </a:t>
            </a:r>
            <a:r>
              <a:rPr lang="ar-A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يظهر الطالب فهماً وحفظا للآيات الكريمة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5AEF7A-C48E-43BB-B69A-392A8341AAEE}"/>
              </a:ext>
            </a:extLst>
          </p:cNvPr>
          <p:cNvSpPr txBox="1"/>
          <p:nvPr/>
        </p:nvSpPr>
        <p:spPr>
          <a:xfrm>
            <a:off x="2504661" y="132843"/>
            <a:ext cx="4379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i="1" u="sng" dirty="0"/>
              <a:t>نتلو  الآيات الكريمة   من سورة المزمل </a:t>
            </a:r>
            <a:endParaRPr lang="en-GB" sz="2400" b="1" i="1" u="sng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8F1819-2685-429D-BDD3-D69A4E8C8BBB}"/>
              </a:ext>
            </a:extLst>
          </p:cNvPr>
          <p:cNvPicPr/>
          <p:nvPr/>
        </p:nvPicPr>
        <p:blipFill rotWithShape="1">
          <a:blip r:embed="rId3"/>
          <a:srcRect l="12144" t="17441" r="10530" b="28467"/>
          <a:stretch/>
        </p:blipFill>
        <p:spPr>
          <a:xfrm>
            <a:off x="878439" y="693907"/>
            <a:ext cx="9999269" cy="5587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6770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0F106F-3092-45A6-8D66-31426D65A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3213"/>
            <a:ext cx="12192000" cy="62485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A6EE0-293B-400E-8CD0-A4BB6C77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2199" y="6235353"/>
            <a:ext cx="811019" cy="50357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371D3-BE67-4F96-A6A1-B1782E09C2ED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0" name="Picture 2" descr="Bitmoji Image">
            <a:extLst>
              <a:ext uri="{FF2B5EF4-FFF2-40B4-BE49-F238E27FC236}">
                <a16:creationId xmlns:a16="http://schemas.microsoft.com/office/drawing/2014/main" id="{823F4EF2-D36E-4442-B758-43EB76627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6466" y="3428999"/>
            <a:ext cx="3431046" cy="32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EB67F4-3016-45CF-AA3D-3274DF85D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6048" y="6429730"/>
            <a:ext cx="5938836" cy="309201"/>
          </a:xfrm>
        </p:spPr>
        <p:txBody>
          <a:bodyPr/>
          <a:lstStyle/>
          <a:p>
            <a:r>
              <a:rPr lang="ar-JO" sz="1400">
                <a:solidFill>
                  <a:srgbClr val="FF0000"/>
                </a:solidFill>
              </a:rPr>
              <a:t>درس سورة المزمل - الصف الثالث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5FC105A-F0F7-449B-9C5E-D67D8F585329}"/>
              </a:ext>
            </a:extLst>
          </p:cNvPr>
          <p:cNvSpPr/>
          <p:nvPr/>
        </p:nvSpPr>
        <p:spPr>
          <a:xfrm>
            <a:off x="3493272" y="270641"/>
            <a:ext cx="3048000" cy="70236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b="1" dirty="0"/>
              <a:t>معاني المفردات</a:t>
            </a:r>
            <a:endParaRPr lang="en-GB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4A2214-62AE-4077-9369-8BBF58CD7C53}"/>
              </a:ext>
            </a:extLst>
          </p:cNvPr>
          <p:cNvSpPr txBox="1"/>
          <p:nvPr/>
        </p:nvSpPr>
        <p:spPr>
          <a:xfrm>
            <a:off x="6541272" y="119069"/>
            <a:ext cx="64869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JO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نية التعلم : </a:t>
            </a:r>
            <a:r>
              <a:rPr lang="ar-A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يظهر الطالب فهماً وحفظا للآيات الكريمة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14EB33F5-CA14-4FE1-8788-7D72F02CFF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8" t="72269" r="6996" b="9150"/>
          <a:stretch/>
        </p:blipFill>
        <p:spPr>
          <a:xfrm>
            <a:off x="1775791" y="1647784"/>
            <a:ext cx="10158368" cy="3912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78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623871-6095-4634-847B-C79469872FAE}"/>
              </a:ext>
            </a:extLst>
          </p:cNvPr>
          <p:cNvSpPr/>
          <p:nvPr/>
        </p:nvSpPr>
        <p:spPr>
          <a:xfrm>
            <a:off x="3631096" y="0"/>
            <a:ext cx="4367914" cy="869046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b="1" dirty="0"/>
              <a:t>تفسيرالآيات  1-9 من  سورة المزمل </a:t>
            </a:r>
            <a:endParaRPr lang="en-GB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875CA50-0E5C-4FF8-A3AF-2D8A87FF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164" y="6332541"/>
            <a:ext cx="5938836" cy="309201"/>
          </a:xfrm>
        </p:spPr>
        <p:txBody>
          <a:bodyPr/>
          <a:lstStyle/>
          <a:p>
            <a:r>
              <a:rPr lang="ar-JO" sz="1050" dirty="0">
                <a:solidFill>
                  <a:srgbClr val="C00000"/>
                </a:solidFill>
              </a:rPr>
              <a:t>درس سورة المزمل - الصف الثالث</a:t>
            </a:r>
            <a:endParaRPr lang="en-US" sz="1050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0B5B42-2017-4D79-BDEB-6E65DFB53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6895" y="6235352"/>
            <a:ext cx="811019" cy="503578"/>
          </a:xfrm>
        </p:spPr>
        <p:txBody>
          <a:bodyPr/>
          <a:lstStyle/>
          <a:p>
            <a:fld id="{8B4371D3-BE67-4F96-A6A1-B1782E09C2ED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B3525-0C75-4201-8EF5-5A88742EF956}"/>
              </a:ext>
            </a:extLst>
          </p:cNvPr>
          <p:cNvSpPr txBox="1"/>
          <p:nvPr/>
        </p:nvSpPr>
        <p:spPr>
          <a:xfrm>
            <a:off x="7093226" y="0"/>
            <a:ext cx="61026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JO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نية التعلم : </a:t>
            </a:r>
            <a:r>
              <a:rPr lang="ar-A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يظهر الطالب فهماً وحفظا للآيات الكريمة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1" name="تفسير سورة المزمل للأطفال (1)">
            <a:hlinkClick r:id="" action="ppaction://media"/>
            <a:extLst>
              <a:ext uri="{FF2B5EF4-FFF2-40B4-BE49-F238E27FC236}">
                <a16:creationId xmlns:a16="http://schemas.microsoft.com/office/drawing/2014/main" id="{230B123D-D09E-47DE-82B1-DEDEEB8A51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122" y="869046"/>
            <a:ext cx="10800521" cy="535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1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1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2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3226</TotalTime>
  <Words>564</Words>
  <Application>Microsoft Office PowerPoint</Application>
  <PresentationFormat>شاشة عريضة</PresentationFormat>
  <Paragraphs>122</Paragraphs>
  <Slides>30</Slides>
  <Notes>0</Notes>
  <HiddenSlides>0</HiddenSlides>
  <MMClips>5</MMClips>
  <ScaleCrop>false</ScaleCrop>
  <HeadingPairs>
    <vt:vector size="4" baseType="variant">
      <vt:variant>
        <vt:lpstr>نسق</vt:lpstr>
      </vt:variant>
      <vt:variant>
        <vt:i4>3</vt:i4>
      </vt:variant>
      <vt:variant>
        <vt:lpstr>عناوين الشرائح</vt:lpstr>
      </vt:variant>
      <vt:variant>
        <vt:i4>30</vt:i4>
      </vt:variant>
    </vt:vector>
  </HeadingPairs>
  <TitlesOfParts>
    <vt:vector size="33" baseType="lpstr">
      <vt:lpstr>Gallery</vt:lpstr>
      <vt:lpstr>1_Gallery</vt:lpstr>
      <vt:lpstr>2_Gallery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شيخة الجنيبي</cp:lastModifiedBy>
  <cp:revision>225</cp:revision>
  <dcterms:created xsi:type="dcterms:W3CDTF">2020-08-29T08:54:45Z</dcterms:created>
  <dcterms:modified xsi:type="dcterms:W3CDTF">2022-01-03T17:06:23Z</dcterms:modified>
</cp:coreProperties>
</file>