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90" r:id="rId2"/>
    <p:sldId id="291" r:id="rId3"/>
    <p:sldId id="349" r:id="rId4"/>
    <p:sldId id="428" r:id="rId5"/>
    <p:sldId id="429" r:id="rId6"/>
    <p:sldId id="446" r:id="rId7"/>
    <p:sldId id="447" r:id="rId8"/>
    <p:sldId id="448" r:id="rId9"/>
    <p:sldId id="451" r:id="rId10"/>
    <p:sldId id="454" r:id="rId11"/>
    <p:sldId id="455" r:id="rId12"/>
    <p:sldId id="456" r:id="rId13"/>
    <p:sldId id="457" r:id="rId14"/>
    <p:sldId id="458" r:id="rId15"/>
    <p:sldId id="449" r:id="rId16"/>
    <p:sldId id="450" r:id="rId17"/>
    <p:sldId id="442" r:id="rId18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EC46A5"/>
    <a:srgbClr val="ED3832"/>
    <a:srgbClr val="FFCCCC"/>
    <a:srgbClr val="55C5BB"/>
    <a:srgbClr val="F2883B"/>
    <a:srgbClr val="EA3949"/>
    <a:srgbClr val="70B72F"/>
    <a:srgbClr val="54C09D"/>
    <a:srgbClr val="55B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4714"/>
  </p:normalViewPr>
  <p:slideViewPr>
    <p:cSldViewPr snapToGrid="0" snapToObjects="1">
      <p:cViewPr>
        <p:scale>
          <a:sx n="60" d="100"/>
          <a:sy n="60" d="100"/>
        </p:scale>
        <p:origin x="2874" y="1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18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3.jpg"/><Relationship Id="rId7" Type="http://schemas.openxmlformats.org/officeDocument/2006/relationships/image" Target="../media/image1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4792627" y="1358743"/>
            <a:ext cx="4387463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التربية الإسلامية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3285129" y="3429000"/>
            <a:ext cx="3991177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آداب الطعام 1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FF4CF56C-9C44-4215-BB8C-D03D04D9297A}"/>
              </a:ext>
            </a:extLst>
          </p:cNvPr>
          <p:cNvSpPr txBox="1"/>
          <p:nvPr/>
        </p:nvSpPr>
        <p:spPr>
          <a:xfrm>
            <a:off x="4100411" y="2396936"/>
            <a:ext cx="3991177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الآداب الإسلامية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510BE771-2BDA-4639-B557-B297039FC42E}"/>
              </a:ext>
            </a:extLst>
          </p:cNvPr>
          <p:cNvSpPr txBox="1"/>
          <p:nvPr/>
        </p:nvSpPr>
        <p:spPr>
          <a:xfrm>
            <a:off x="2797038" y="4525691"/>
            <a:ext cx="3991177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latin typeface="Nazli" panose="01000506000000020004" pitchFamily="2" charset="-78"/>
                <a:cs typeface="Nazli" panose="01000506000000020004" pitchFamily="2" charset="-78"/>
              </a:rPr>
              <a:t>(أتحدث أستمع إلى قراءة معلمي)</a:t>
            </a:r>
            <a:endParaRPr lang="ar-SA" sz="28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D13735B-72CA-4492-BC37-3504FD7421A9}"/>
              </a:ext>
            </a:extLst>
          </p:cNvPr>
          <p:cNvSpPr txBox="1"/>
          <p:nvPr/>
        </p:nvSpPr>
        <p:spPr>
          <a:xfrm>
            <a:off x="10055270" y="5158842"/>
            <a:ext cx="110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المجلد 4</a:t>
            </a:r>
            <a:endParaRPr lang="en-US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A06D03CE-364C-405A-BB9F-6A4BA4F93E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37" t="27203" r="28578" b="23303"/>
          <a:stretch/>
        </p:blipFill>
        <p:spPr>
          <a:xfrm>
            <a:off x="9128679" y="2203236"/>
            <a:ext cx="2128226" cy="278865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11F8BD4-7725-4696-882B-2899A148E0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131" t="48016" r="25126" b="26822"/>
          <a:stretch/>
        </p:blipFill>
        <p:spPr>
          <a:xfrm>
            <a:off x="7560107" y="3782943"/>
            <a:ext cx="2248485" cy="1892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3314F2B-A8AB-4F6B-915A-7280B43170B5}"/>
              </a:ext>
            </a:extLst>
          </p:cNvPr>
          <p:cNvSpPr/>
          <p:nvPr/>
        </p:nvSpPr>
        <p:spPr>
          <a:xfrm>
            <a:off x="8576307" y="520638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أستمع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5252993" y="613117"/>
            <a:ext cx="410998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إلى قراءة معلمي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6" descr="الاستماع إلى القصاصات الفنية بالأبيض والأسود - Clip Art Library - عدم  الاستماع الكريسماس">
            <a:extLst>
              <a:ext uri="{FF2B5EF4-FFF2-40B4-BE49-F238E27FC236}">
                <a16:creationId xmlns:a16="http://schemas.microsoft.com/office/drawing/2014/main" id="{3D0CB92E-8D4E-46F4-BCA3-6756CA2F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908" y="336728"/>
            <a:ext cx="683655" cy="114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1792B8B-2E29-4639-BAC0-908CB82CD75A}"/>
              </a:ext>
            </a:extLst>
          </p:cNvPr>
          <p:cNvSpPr txBox="1"/>
          <p:nvPr/>
        </p:nvSpPr>
        <p:spPr>
          <a:xfrm>
            <a:off x="1817107" y="1678823"/>
            <a:ext cx="9812935" cy="286232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آداب ُالطعام ِ</a:t>
            </a:r>
          </a:p>
          <a:p>
            <a:pPr algn="ctr"/>
            <a:r>
              <a:rPr lang="ar-AE" sz="3600" dirty="0"/>
              <a:t>تنقسِمُ آدابُ الطّعام في الإسلامِ إلى آدابٍ ما </a:t>
            </a:r>
            <a:r>
              <a:rPr lang="ar-AE" sz="3600" dirty="0">
                <a:solidFill>
                  <a:srgbClr val="00B050"/>
                </a:solidFill>
              </a:rPr>
              <a:t>قَبْل</a:t>
            </a:r>
            <a:r>
              <a:rPr lang="ar-AE" sz="3600" dirty="0"/>
              <a:t>َ الأكلِ ، و آدابٍ في </a:t>
            </a:r>
            <a:r>
              <a:rPr lang="ar-AE" sz="3600" dirty="0">
                <a:solidFill>
                  <a:srgbClr val="00B050"/>
                </a:solidFill>
              </a:rPr>
              <a:t>أثناءِ</a:t>
            </a:r>
            <a:r>
              <a:rPr lang="ar-AE" sz="3600" dirty="0"/>
              <a:t> الأكل ، و آدابٍ أُخْرى </a:t>
            </a:r>
            <a:r>
              <a:rPr lang="ar-AE" sz="3600" dirty="0">
                <a:solidFill>
                  <a:srgbClr val="00B050"/>
                </a:solidFill>
              </a:rPr>
              <a:t>بَعْدَ</a:t>
            </a:r>
            <a:r>
              <a:rPr lang="ar-AE" sz="3600" dirty="0"/>
              <a:t> الانتِهاءِ مِنَ الأكلِ ، وهذه الآداب ما ينبغي عليْنا القيامُ بِهِ ، أوِ الامْتِناعُ عن القِيامِ بِهِ سواءٌ أكُنّا ضُيوفًا عَلى مائدةِ الطعامِ ، أم كُنّا أصحابَ الْمائِدَةِ ..</a:t>
            </a:r>
            <a:endParaRPr lang="en-US" sz="3600" dirty="0">
              <a:solidFill>
                <a:schemeClr val="accent6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E415055-B6B1-4D4F-AC52-1402F10950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131" t="48016" r="25126" b="26822"/>
          <a:stretch/>
        </p:blipFill>
        <p:spPr>
          <a:xfrm>
            <a:off x="2263807" y="415122"/>
            <a:ext cx="1990134" cy="16746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055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3987249" y="439017"/>
            <a:ext cx="7795034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اقرأ هذه الإرشادات لتتعرف على آداب الطعام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1792B8B-2E29-4639-BAC0-908CB82CD75A}"/>
              </a:ext>
            </a:extLst>
          </p:cNvPr>
          <p:cNvSpPr txBox="1"/>
          <p:nvPr/>
        </p:nvSpPr>
        <p:spPr>
          <a:xfrm>
            <a:off x="2598345" y="1678823"/>
            <a:ext cx="9031697" cy="175432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ar-AE" sz="3600" dirty="0">
              <a:solidFill>
                <a:schemeClr val="accent6"/>
              </a:solidFill>
            </a:endParaRPr>
          </a:p>
          <a:p>
            <a:pPr algn="ctr"/>
            <a:endParaRPr lang="ar-AE" sz="3600" dirty="0">
              <a:solidFill>
                <a:schemeClr val="accent6"/>
              </a:solidFill>
            </a:endParaRPr>
          </a:p>
          <a:p>
            <a:pPr algn="ctr"/>
            <a:endParaRPr lang="en-US" sz="3600" dirty="0">
              <a:solidFill>
                <a:schemeClr val="accent6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E415055-B6B1-4D4F-AC52-1402F10950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31" t="48016" r="25126" b="26822"/>
          <a:stretch/>
        </p:blipFill>
        <p:spPr>
          <a:xfrm>
            <a:off x="2091036" y="257380"/>
            <a:ext cx="1249852" cy="1051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0924E49B-89A1-4FE7-9E8B-3407C2C5D1DE}"/>
              </a:ext>
            </a:extLst>
          </p:cNvPr>
          <p:cNvSpPr/>
          <p:nvPr/>
        </p:nvSpPr>
        <p:spPr>
          <a:xfrm>
            <a:off x="7946171" y="1044505"/>
            <a:ext cx="3836112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 الطعام قبل الأكل 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1D91B3D-D4ED-4F6D-A562-A5D02522796A}"/>
              </a:ext>
            </a:extLst>
          </p:cNvPr>
          <p:cNvSpPr/>
          <p:nvPr/>
        </p:nvSpPr>
        <p:spPr>
          <a:xfrm>
            <a:off x="10764569" y="1681424"/>
            <a:ext cx="859647" cy="1747576"/>
          </a:xfrm>
          <a:prstGeom prst="roundRect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800" dirty="0"/>
              <a:t>1</a:t>
            </a:r>
            <a:endParaRPr lang="en-US" sz="8800" dirty="0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316407B-99AA-4855-8494-C969B3D34079}"/>
              </a:ext>
            </a:extLst>
          </p:cNvPr>
          <p:cNvSpPr/>
          <p:nvPr/>
        </p:nvSpPr>
        <p:spPr>
          <a:xfrm>
            <a:off x="4916032" y="2165087"/>
            <a:ext cx="5884328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200" b="1" dirty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اغْسِلْ يَدَيّكَ جَيّدًا بَالـماءِ وَالصّابونِ :</a:t>
            </a:r>
          </a:p>
          <a:p>
            <a:pPr algn="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قبل البدء بِتناوِل الطعام ؛ للتخلص من الأوساخ </a:t>
            </a:r>
          </a:p>
          <a:p>
            <a:pPr algn="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العالقة بِها ، و لكي لا تُصاب بالأمراض  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09B027F-3BA7-4713-A972-BD6F50C88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526" y="1745086"/>
            <a:ext cx="2405381" cy="1554141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66191F89-28A9-44C6-A452-31103B3144D4}"/>
              </a:ext>
            </a:extLst>
          </p:cNvPr>
          <p:cNvSpPr/>
          <p:nvPr/>
        </p:nvSpPr>
        <p:spPr>
          <a:xfrm>
            <a:off x="3233843" y="4948969"/>
            <a:ext cx="7962605" cy="60789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لماذا تغسل يديك بالماء و الصابون قبل الأكل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6C9D8FA1-40E1-48C9-8756-9552B4AA2F02}"/>
              </a:ext>
            </a:extLst>
          </p:cNvPr>
          <p:cNvSpPr/>
          <p:nvPr/>
        </p:nvSpPr>
        <p:spPr>
          <a:xfrm>
            <a:off x="6667768" y="4090129"/>
            <a:ext cx="4405058" cy="58015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بماذا تغسل يديك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2354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3987249" y="439017"/>
            <a:ext cx="7795034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اقرأ هذه الإرشادات لتتعرف على آداب الطعام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1792B8B-2E29-4639-BAC0-908CB82CD75A}"/>
              </a:ext>
            </a:extLst>
          </p:cNvPr>
          <p:cNvSpPr txBox="1"/>
          <p:nvPr/>
        </p:nvSpPr>
        <p:spPr>
          <a:xfrm>
            <a:off x="2598345" y="1678823"/>
            <a:ext cx="9031697" cy="230832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ar-AE" sz="3600" dirty="0">
              <a:solidFill>
                <a:schemeClr val="accent6"/>
              </a:solidFill>
            </a:endParaRPr>
          </a:p>
          <a:p>
            <a:pPr algn="ctr"/>
            <a:endParaRPr lang="ar-AE" sz="3600" dirty="0">
              <a:solidFill>
                <a:schemeClr val="accent6"/>
              </a:solidFill>
            </a:endParaRPr>
          </a:p>
          <a:p>
            <a:pPr algn="ctr"/>
            <a:endParaRPr lang="ar-AE" sz="3600" dirty="0">
              <a:solidFill>
                <a:schemeClr val="accent6"/>
              </a:solidFill>
            </a:endParaRPr>
          </a:p>
          <a:p>
            <a:pPr algn="ctr"/>
            <a:endParaRPr lang="en-US" sz="3600" dirty="0">
              <a:solidFill>
                <a:schemeClr val="accent6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E415055-B6B1-4D4F-AC52-1402F10950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31" t="48016" r="25126" b="26822"/>
          <a:stretch/>
        </p:blipFill>
        <p:spPr>
          <a:xfrm>
            <a:off x="2091036" y="257380"/>
            <a:ext cx="1249852" cy="1051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0924E49B-89A1-4FE7-9E8B-3407C2C5D1DE}"/>
              </a:ext>
            </a:extLst>
          </p:cNvPr>
          <p:cNvSpPr/>
          <p:nvPr/>
        </p:nvSpPr>
        <p:spPr>
          <a:xfrm>
            <a:off x="7946171" y="1044505"/>
            <a:ext cx="3836112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 الطعام قبل الأكل 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1D91B3D-D4ED-4F6D-A562-A5D02522796A}"/>
              </a:ext>
            </a:extLst>
          </p:cNvPr>
          <p:cNvSpPr/>
          <p:nvPr/>
        </p:nvSpPr>
        <p:spPr>
          <a:xfrm>
            <a:off x="10572925" y="1681423"/>
            <a:ext cx="1051291" cy="2305723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800" dirty="0"/>
              <a:t>2</a:t>
            </a:r>
            <a:endParaRPr lang="en-US" sz="8800" dirty="0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316407B-99AA-4855-8494-C969B3D34079}"/>
              </a:ext>
            </a:extLst>
          </p:cNvPr>
          <p:cNvSpPr/>
          <p:nvPr/>
        </p:nvSpPr>
        <p:spPr>
          <a:xfrm>
            <a:off x="4648073" y="2212864"/>
            <a:ext cx="5884328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AE" sz="3200" b="1" dirty="0">
              <a:solidFill>
                <a:schemeClr val="accent6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r>
              <a:rPr lang="ar-AE" sz="3200" b="1" dirty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قُلْ بِاسْمِ اللهِ :</a:t>
            </a:r>
          </a:p>
          <a:p>
            <a:pPr algn="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قالوا يجب على المسـلم أن يسمي – الله تعالى – قبل بداية الطعام فإن نسي و تذكر أثناء الأكل أو بعد الانتهاء منه ،فليقل "باسم الله أوله و آخره " 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66191F89-28A9-44C6-A452-31103B3144D4}"/>
              </a:ext>
            </a:extLst>
          </p:cNvPr>
          <p:cNvSpPr/>
          <p:nvPr/>
        </p:nvSpPr>
        <p:spPr>
          <a:xfrm>
            <a:off x="1983059" y="5176577"/>
            <a:ext cx="9577373" cy="60789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يقول المسلم إن نسي أن يقول بسم الله قبل الطعام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6C9D8FA1-40E1-48C9-8756-9552B4AA2F02}"/>
              </a:ext>
            </a:extLst>
          </p:cNvPr>
          <p:cNvSpPr/>
          <p:nvPr/>
        </p:nvSpPr>
        <p:spPr>
          <a:xfrm>
            <a:off x="4953074" y="4372775"/>
            <a:ext cx="6607358" cy="58015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يقول المسلم قبل بداية الطعام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DBD013-7F05-4355-8430-E818808E6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891" y="2151406"/>
            <a:ext cx="1849630" cy="1557873"/>
          </a:xfrm>
          <a:prstGeom prst="rect">
            <a:avLst/>
          </a:prstGeom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B2F0742E-B0F0-478D-B57A-35836529B91C}"/>
              </a:ext>
            </a:extLst>
          </p:cNvPr>
          <p:cNvSpPr/>
          <p:nvPr/>
        </p:nvSpPr>
        <p:spPr>
          <a:xfrm>
            <a:off x="2884065" y="1799609"/>
            <a:ext cx="818931" cy="851576"/>
          </a:xfrm>
          <a:prstGeom prst="wedgeEllipseCallout">
            <a:avLst>
              <a:gd name="adj1" fmla="val 78895"/>
              <a:gd name="adj2" fmla="val 7206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/>
              <a:t>باسْمِ اللهِ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11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3987249" y="439017"/>
            <a:ext cx="7795034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اقرأ هذه الإرشادات لتتعرف على آداب الطعام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1792B8B-2E29-4639-BAC0-908CB82CD75A}"/>
              </a:ext>
            </a:extLst>
          </p:cNvPr>
          <p:cNvSpPr txBox="1"/>
          <p:nvPr/>
        </p:nvSpPr>
        <p:spPr>
          <a:xfrm>
            <a:off x="1983059" y="1678823"/>
            <a:ext cx="9646983" cy="286232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ar-AE" sz="3600" dirty="0">
              <a:solidFill>
                <a:schemeClr val="accent6"/>
              </a:solidFill>
            </a:endParaRPr>
          </a:p>
          <a:p>
            <a:pPr algn="ctr"/>
            <a:endParaRPr lang="ar-AE" sz="3600" dirty="0">
              <a:solidFill>
                <a:schemeClr val="accent6"/>
              </a:solidFill>
            </a:endParaRPr>
          </a:p>
          <a:p>
            <a:pPr algn="ctr"/>
            <a:endParaRPr lang="ar-AE" sz="3600" dirty="0">
              <a:solidFill>
                <a:schemeClr val="accent6"/>
              </a:solidFill>
            </a:endParaRPr>
          </a:p>
          <a:p>
            <a:pPr algn="ctr"/>
            <a:endParaRPr lang="ar-AE" sz="3600" dirty="0">
              <a:solidFill>
                <a:schemeClr val="accent6"/>
              </a:solidFill>
            </a:endParaRPr>
          </a:p>
          <a:p>
            <a:pPr algn="ctr"/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0924E49B-89A1-4FE7-9E8B-3407C2C5D1DE}"/>
              </a:ext>
            </a:extLst>
          </p:cNvPr>
          <p:cNvSpPr/>
          <p:nvPr/>
        </p:nvSpPr>
        <p:spPr>
          <a:xfrm>
            <a:off x="7946171" y="1044505"/>
            <a:ext cx="3836112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 الطعام قبل الأكل 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1D91B3D-D4ED-4F6D-A562-A5D02522796A}"/>
              </a:ext>
            </a:extLst>
          </p:cNvPr>
          <p:cNvSpPr/>
          <p:nvPr/>
        </p:nvSpPr>
        <p:spPr>
          <a:xfrm>
            <a:off x="10572925" y="1681423"/>
            <a:ext cx="1051291" cy="2859722"/>
          </a:xfrm>
          <a:prstGeom prst="roundRect">
            <a:avLst>
              <a:gd name="adj" fmla="val 0"/>
            </a:avLst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800" dirty="0"/>
              <a:t>3</a:t>
            </a:r>
            <a:endParaRPr lang="en-US" sz="8800" dirty="0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316407B-99AA-4855-8494-C969B3D34079}"/>
              </a:ext>
            </a:extLst>
          </p:cNvPr>
          <p:cNvSpPr/>
          <p:nvPr/>
        </p:nvSpPr>
        <p:spPr>
          <a:xfrm>
            <a:off x="2017757" y="2798416"/>
            <a:ext cx="8549342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تَعِب الطّعامَ ولا تذّمُّهُ:</a:t>
            </a:r>
          </a:p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فإن لم يعجبك لا تتأفف ، ولا تتذمر ، و إنما اتركه </a:t>
            </a:r>
          </a:p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فقط؛ فالطعام و الشراب من نعم الله تعالى و نعم الله</a:t>
            </a:r>
          </a:p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لا تُعاب ، و إنما يجب الشكر عليها ، و لإجل ذلك كان</a:t>
            </a:r>
          </a:p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رسول الله صلى الله عليه و سلم لا يعيب طعاما أبدا </a:t>
            </a:r>
          </a:p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 إنما يأكله إذا اشتهاه أو يتركه إذا لم يعجبه 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66191F89-28A9-44C6-A452-31103B3144D4}"/>
              </a:ext>
            </a:extLst>
          </p:cNvPr>
          <p:cNvSpPr/>
          <p:nvPr/>
        </p:nvSpPr>
        <p:spPr>
          <a:xfrm>
            <a:off x="4625266" y="5709907"/>
            <a:ext cx="6935166" cy="60789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تفعل إن لم يعجبك الطعام ؟ لماذا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6C9D8FA1-40E1-48C9-8756-9552B4AA2F02}"/>
              </a:ext>
            </a:extLst>
          </p:cNvPr>
          <p:cNvSpPr/>
          <p:nvPr/>
        </p:nvSpPr>
        <p:spPr>
          <a:xfrm>
            <a:off x="3169328" y="4778374"/>
            <a:ext cx="8391104" cy="58015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كان يفعل الرسول إذا قدم له طعام لا يحبه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B5AFF54-B590-412A-A403-5E882B16C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386" y="2128823"/>
            <a:ext cx="2188001" cy="197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58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3987249" y="439017"/>
            <a:ext cx="7795034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اقرأ هذه الإرشادات لتتعرف على آداب الطعام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1792B8B-2E29-4639-BAC0-908CB82CD75A}"/>
              </a:ext>
            </a:extLst>
          </p:cNvPr>
          <p:cNvSpPr txBox="1"/>
          <p:nvPr/>
        </p:nvSpPr>
        <p:spPr>
          <a:xfrm>
            <a:off x="2467992" y="1678823"/>
            <a:ext cx="9162050" cy="120032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ar-AE" sz="3600" dirty="0">
              <a:solidFill>
                <a:schemeClr val="accent6"/>
              </a:solidFill>
            </a:endParaRPr>
          </a:p>
          <a:p>
            <a:pPr algn="ctr"/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0924E49B-89A1-4FE7-9E8B-3407C2C5D1DE}"/>
              </a:ext>
            </a:extLst>
          </p:cNvPr>
          <p:cNvSpPr/>
          <p:nvPr/>
        </p:nvSpPr>
        <p:spPr>
          <a:xfrm>
            <a:off x="7946171" y="1044505"/>
            <a:ext cx="3836112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 الطعام قبل الأكل 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1D91B3D-D4ED-4F6D-A562-A5D02522796A}"/>
              </a:ext>
            </a:extLst>
          </p:cNvPr>
          <p:cNvSpPr/>
          <p:nvPr/>
        </p:nvSpPr>
        <p:spPr>
          <a:xfrm>
            <a:off x="10572925" y="1681423"/>
            <a:ext cx="1051291" cy="1197729"/>
          </a:xfrm>
          <a:prstGeom prst="roundRect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/>
              <a:t>4</a:t>
            </a:r>
            <a:endParaRPr lang="en-US" sz="6000" dirty="0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316407B-99AA-4855-8494-C969B3D34079}"/>
              </a:ext>
            </a:extLst>
          </p:cNvPr>
          <p:cNvSpPr/>
          <p:nvPr/>
        </p:nvSpPr>
        <p:spPr>
          <a:xfrm>
            <a:off x="1917537" y="1965851"/>
            <a:ext cx="8549342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ارفع يديك ، و قل :</a:t>
            </a:r>
          </a:p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اللهم بارك لنا فيما رزقتنا ، و قنا عذاب النار "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6C9D8FA1-40E1-48C9-8756-9552B4AA2F02}"/>
              </a:ext>
            </a:extLst>
          </p:cNvPr>
          <p:cNvSpPr/>
          <p:nvPr/>
        </p:nvSpPr>
        <p:spPr>
          <a:xfrm>
            <a:off x="3122460" y="3255440"/>
            <a:ext cx="8391104" cy="58015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الدعاء الذي يقوله المسلم قبل أكل الطعام؟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0847842-9945-4013-91A3-8DA2F55A0F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89" t="41509" r="37638" b="44803"/>
          <a:stretch/>
        </p:blipFill>
        <p:spPr>
          <a:xfrm>
            <a:off x="2601158" y="1728860"/>
            <a:ext cx="1649310" cy="112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0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574330" y="539201"/>
            <a:ext cx="10465978" cy="5950376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F78D1952-1019-4C29-B9D7-E694B46E6D76}"/>
              </a:ext>
            </a:extLst>
          </p:cNvPr>
          <p:cNvSpPr/>
          <p:nvPr/>
        </p:nvSpPr>
        <p:spPr>
          <a:xfrm>
            <a:off x="3466561" y="886537"/>
            <a:ext cx="8417636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رتب الصور المناسبة لآداب الطعام  قبل الأكل :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5873BDA8-5E7E-4436-9892-E350233A3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958" y="1733960"/>
            <a:ext cx="3351398" cy="216537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83DAD7F-451D-4BA8-8494-C293E4164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0526" y="1995832"/>
            <a:ext cx="2145822" cy="1807344"/>
          </a:xfrm>
          <a:prstGeom prst="rect">
            <a:avLst/>
          </a:prstGeom>
        </p:spPr>
      </p:pic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C572F85C-75DF-4CAF-BC39-A19F9DD2A6FC}"/>
              </a:ext>
            </a:extLst>
          </p:cNvPr>
          <p:cNvSpPr/>
          <p:nvPr/>
        </p:nvSpPr>
        <p:spPr>
          <a:xfrm>
            <a:off x="9106566" y="1899674"/>
            <a:ext cx="1392639" cy="696987"/>
          </a:xfrm>
          <a:prstGeom prst="wedgeEllipseCallout">
            <a:avLst>
              <a:gd name="adj1" fmla="val 79675"/>
              <a:gd name="adj2" fmla="val 10518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باسْمِ اللهِ</a:t>
            </a:r>
            <a:endParaRPr lang="en-US" sz="2400" b="1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0D4FCA9A-F6B1-4B0C-82C1-B4D309E7E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136" y="1875134"/>
            <a:ext cx="2109575" cy="190527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915562A0-0C1A-47EA-84B9-71E9DD0B66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789" t="41509" r="37638" b="44803"/>
          <a:stretch/>
        </p:blipFill>
        <p:spPr>
          <a:xfrm>
            <a:off x="4123608" y="1928557"/>
            <a:ext cx="2908100" cy="198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F0652E5D-5E09-4B21-86B8-8CCD9F8AA909}"/>
              </a:ext>
            </a:extLst>
          </p:cNvPr>
          <p:cNvSpPr/>
          <p:nvPr/>
        </p:nvSpPr>
        <p:spPr>
          <a:xfrm>
            <a:off x="7667284" y="4182607"/>
            <a:ext cx="919614" cy="8877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</a:rPr>
              <a:t>1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35402355-1700-431C-B790-3D814861EA7E}"/>
              </a:ext>
            </a:extLst>
          </p:cNvPr>
          <p:cNvSpPr/>
          <p:nvPr/>
        </p:nvSpPr>
        <p:spPr>
          <a:xfrm>
            <a:off x="10254153" y="4182607"/>
            <a:ext cx="919614" cy="8877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</a:rPr>
              <a:t>2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B077660A-AFFA-4A23-9DF1-2804065FFFA6}"/>
              </a:ext>
            </a:extLst>
          </p:cNvPr>
          <p:cNvSpPr/>
          <p:nvPr/>
        </p:nvSpPr>
        <p:spPr>
          <a:xfrm>
            <a:off x="2359874" y="4181355"/>
            <a:ext cx="919614" cy="8877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</a:rPr>
              <a:t>3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01036C0B-E0D5-44B6-9786-F4C797307FDB}"/>
              </a:ext>
            </a:extLst>
          </p:cNvPr>
          <p:cNvSpPr/>
          <p:nvPr/>
        </p:nvSpPr>
        <p:spPr>
          <a:xfrm>
            <a:off x="5021941" y="4182607"/>
            <a:ext cx="919614" cy="8877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</a:rPr>
              <a:t>4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FEFC9D9C-1C62-4D97-BE0F-4F6E221E72A1}"/>
              </a:ext>
            </a:extLst>
          </p:cNvPr>
          <p:cNvSpPr/>
          <p:nvPr/>
        </p:nvSpPr>
        <p:spPr>
          <a:xfrm>
            <a:off x="10254153" y="4173321"/>
            <a:ext cx="919614" cy="8877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A9F984AE-5823-44D5-B5EB-E308D64E9425}"/>
              </a:ext>
            </a:extLst>
          </p:cNvPr>
          <p:cNvSpPr/>
          <p:nvPr/>
        </p:nvSpPr>
        <p:spPr>
          <a:xfrm>
            <a:off x="7675379" y="4182199"/>
            <a:ext cx="919614" cy="887767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3067BF26-46D9-43B5-8432-C8BAE2060252}"/>
              </a:ext>
            </a:extLst>
          </p:cNvPr>
          <p:cNvSpPr/>
          <p:nvPr/>
        </p:nvSpPr>
        <p:spPr>
          <a:xfrm>
            <a:off x="5030036" y="4182199"/>
            <a:ext cx="919614" cy="88776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CDE34866-EE6F-4A77-B753-B1F54E8154CD}"/>
              </a:ext>
            </a:extLst>
          </p:cNvPr>
          <p:cNvSpPr/>
          <p:nvPr/>
        </p:nvSpPr>
        <p:spPr>
          <a:xfrm>
            <a:off x="2359874" y="4173320"/>
            <a:ext cx="919614" cy="8877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574330" y="539201"/>
            <a:ext cx="10465978" cy="5950376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F78D1952-1019-4C29-B9D7-E694B46E6D76}"/>
              </a:ext>
            </a:extLst>
          </p:cNvPr>
          <p:cNvSpPr/>
          <p:nvPr/>
        </p:nvSpPr>
        <p:spPr>
          <a:xfrm>
            <a:off x="4711703" y="790627"/>
            <a:ext cx="756294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صل بين الجملة  و الصورة المناسبة لها :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204B58F7-934F-41D9-B7CB-AC2FA3B67AEA}"/>
              </a:ext>
            </a:extLst>
          </p:cNvPr>
          <p:cNvCxnSpPr>
            <a:cxnSpLocks/>
          </p:cNvCxnSpPr>
          <p:nvPr/>
        </p:nvCxnSpPr>
        <p:spPr>
          <a:xfrm flipH="1">
            <a:off x="4138293" y="2178424"/>
            <a:ext cx="5691678" cy="231289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BAB7F031-BBCA-4017-9C20-1D112DFAFABD}"/>
              </a:ext>
            </a:extLst>
          </p:cNvPr>
          <p:cNvCxnSpPr>
            <a:cxnSpLocks/>
          </p:cNvCxnSpPr>
          <p:nvPr/>
        </p:nvCxnSpPr>
        <p:spPr>
          <a:xfrm flipH="1" flipV="1">
            <a:off x="4268405" y="1995832"/>
            <a:ext cx="4070497" cy="1094873"/>
          </a:xfrm>
          <a:prstGeom prst="line">
            <a:avLst/>
          </a:prstGeom>
          <a:ln w="76200">
            <a:solidFill>
              <a:srgbClr val="ED3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صورة 16">
            <a:extLst>
              <a:ext uri="{FF2B5EF4-FFF2-40B4-BE49-F238E27FC236}">
                <a16:creationId xmlns:a16="http://schemas.microsoft.com/office/drawing/2014/main" id="{43E7F8F1-45D2-4BBF-855B-201F54100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030" y="2518042"/>
            <a:ext cx="2148269" cy="138801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702AA78-8722-4D74-A8E0-CAA93B8C2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4988" y="3926555"/>
            <a:ext cx="1409080" cy="1186814"/>
          </a:xfrm>
          <a:prstGeom prst="rect">
            <a:avLst/>
          </a:prstGeom>
        </p:spPr>
      </p:pic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E8BF75A9-7C36-46C5-B3B8-B131A5D26B37}"/>
              </a:ext>
            </a:extLst>
          </p:cNvPr>
          <p:cNvSpPr/>
          <p:nvPr/>
        </p:nvSpPr>
        <p:spPr>
          <a:xfrm>
            <a:off x="1769312" y="3545517"/>
            <a:ext cx="1117613" cy="361337"/>
          </a:xfrm>
          <a:prstGeom prst="wedgeEllipseCallout">
            <a:avLst>
              <a:gd name="adj1" fmla="val 94916"/>
              <a:gd name="adj2" fmla="val 23171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باسْمِ اللهِ</a:t>
            </a:r>
            <a:endParaRPr lang="en-US" sz="1600" b="1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ECBA986D-C4A6-4771-94A8-2FA65A3BA4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1216" y="1332780"/>
            <a:ext cx="1536856" cy="116247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81B89893-4790-4586-8C71-966B62EFB1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789" t="41509" r="37638" b="44803"/>
          <a:stretch/>
        </p:blipFill>
        <p:spPr>
          <a:xfrm>
            <a:off x="2540316" y="5220449"/>
            <a:ext cx="1670799" cy="113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5CE10FE-B6D0-47C7-8C81-2020EBEEF911}"/>
              </a:ext>
            </a:extLst>
          </p:cNvPr>
          <p:cNvSpPr txBox="1"/>
          <p:nvPr/>
        </p:nvSpPr>
        <p:spPr>
          <a:xfrm>
            <a:off x="6621491" y="3614040"/>
            <a:ext cx="5455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اغْسِلْ يَدَيّكَ جَيّدًا بَالـماءِ وَالصّابونِ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2D2FA59-B2EA-43FB-8C59-6597A0229E43}"/>
              </a:ext>
            </a:extLst>
          </p:cNvPr>
          <p:cNvSpPr txBox="1"/>
          <p:nvPr/>
        </p:nvSpPr>
        <p:spPr>
          <a:xfrm>
            <a:off x="9199900" y="1786592"/>
            <a:ext cx="2619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قُلْ بِاسْمِ اللهِ :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B3A76AC-A5B0-46F9-94C9-7CAC08D6B931}"/>
              </a:ext>
            </a:extLst>
          </p:cNvPr>
          <p:cNvSpPr txBox="1"/>
          <p:nvPr/>
        </p:nvSpPr>
        <p:spPr>
          <a:xfrm>
            <a:off x="7862671" y="4417624"/>
            <a:ext cx="41254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ارفع يديك ، و قل :</a:t>
            </a:r>
          </a:p>
          <a:p>
            <a:pPr algn="r"/>
            <a:r>
              <a:rPr lang="ar-AE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اللهم بارك لنا فيما رزقتنا </a:t>
            </a:r>
          </a:p>
          <a:p>
            <a:pPr algn="r"/>
            <a:r>
              <a:rPr lang="ar-AE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 و قنا عذاب النار "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2CC27BE-573A-4AC1-904A-0497529E3947}"/>
              </a:ext>
            </a:extLst>
          </p:cNvPr>
          <p:cNvSpPr txBox="1"/>
          <p:nvPr/>
        </p:nvSpPr>
        <p:spPr>
          <a:xfrm>
            <a:off x="7704934" y="2736762"/>
            <a:ext cx="416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تَعِب الطّعامَ ولا تذّمُّهُ</a:t>
            </a:r>
          </a:p>
        </p:txBody>
      </p: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1F157B15-46B9-476F-A1E9-508E1214C309}"/>
              </a:ext>
            </a:extLst>
          </p:cNvPr>
          <p:cNvCxnSpPr>
            <a:cxnSpLocks/>
          </p:cNvCxnSpPr>
          <p:nvPr/>
        </p:nvCxnSpPr>
        <p:spPr>
          <a:xfrm flipH="1" flipV="1">
            <a:off x="3870644" y="3414992"/>
            <a:ext cx="2817028" cy="582430"/>
          </a:xfrm>
          <a:prstGeom prst="line">
            <a:avLst/>
          </a:prstGeom>
          <a:ln w="76200">
            <a:solidFill>
              <a:srgbClr val="99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263AF279-0E5A-4087-9F7C-39845C7B06AF}"/>
              </a:ext>
            </a:extLst>
          </p:cNvPr>
          <p:cNvCxnSpPr>
            <a:cxnSpLocks/>
          </p:cNvCxnSpPr>
          <p:nvPr/>
        </p:nvCxnSpPr>
        <p:spPr>
          <a:xfrm flipH="1">
            <a:off x="4034068" y="4839168"/>
            <a:ext cx="5407008" cy="950614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1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4" y="202553"/>
            <a:ext cx="11688501" cy="6452893"/>
            <a:chOff x="123395" y="109272"/>
            <a:chExt cx="11289576" cy="564766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8955" y="354245"/>
              <a:ext cx="9014016" cy="5402692"/>
            </a:xfrm>
            <a:prstGeom prst="rect">
              <a:avLst/>
            </a:prstGeom>
          </p:spPr>
        </p:pic>
      </p:grp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5D18E25-AA2A-468E-9ABF-389B5167484C}"/>
              </a:ext>
            </a:extLst>
          </p:cNvPr>
          <p:cNvSpPr/>
          <p:nvPr/>
        </p:nvSpPr>
        <p:spPr>
          <a:xfrm>
            <a:off x="3761599" y="2946928"/>
            <a:ext cx="7453247" cy="1240718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عدد آداب الطعام قبل الأكل ؟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C683C08-8C4F-4371-A643-C183A80EB327}"/>
              </a:ext>
            </a:extLst>
          </p:cNvPr>
          <p:cNvSpPr/>
          <p:nvPr/>
        </p:nvSpPr>
        <p:spPr>
          <a:xfrm>
            <a:off x="8229599" y="906734"/>
            <a:ext cx="3327527" cy="10498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غلق الدرس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872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00" y="196481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2078" y="606824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6E5BD15-82D3-499D-AF86-9D0F63883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6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أغنية - آداب الطعام StepOne Kids">
            <a:hlinkClick r:id="" action="ppaction://media"/>
            <a:extLst>
              <a:ext uri="{FF2B5EF4-FFF2-40B4-BE49-F238E27FC236}">
                <a16:creationId xmlns:a16="http://schemas.microsoft.com/office/drawing/2014/main" id="{BEDCFF38-869D-4F48-944E-DBB51052D4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0528" y="253015"/>
            <a:ext cx="10602897" cy="622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63F68A0-DE5C-4097-92E7-7B174F06726E}"/>
              </a:ext>
            </a:extLst>
          </p:cNvPr>
          <p:cNvSpPr/>
          <p:nvPr/>
        </p:nvSpPr>
        <p:spPr>
          <a:xfrm>
            <a:off x="2329210" y="749267"/>
            <a:ext cx="9300295" cy="572879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9D15BF5-D328-43A4-B90B-D1287AC5F79B}"/>
              </a:ext>
            </a:extLst>
          </p:cNvPr>
          <p:cNvSpPr/>
          <p:nvPr/>
        </p:nvSpPr>
        <p:spPr>
          <a:xfrm>
            <a:off x="2502889" y="2733775"/>
            <a:ext cx="9400862" cy="1572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3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آدابُ الطعامِ</a:t>
            </a:r>
            <a:endParaRPr lang="en-US" sz="13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4588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344" y="234892"/>
            <a:ext cx="10423858" cy="6417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79C2E13E-F1BE-4479-B10C-0D9247502B34}"/>
              </a:ext>
            </a:extLst>
          </p:cNvPr>
          <p:cNvSpPr/>
          <p:nvPr/>
        </p:nvSpPr>
        <p:spPr>
          <a:xfrm>
            <a:off x="9395052" y="709387"/>
            <a:ext cx="2052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solidFill>
                  <a:srgbClr val="FF0000"/>
                </a:solidFill>
                <a:cs typeface="PT Bold Heading" panose="02010400000000000000" pitchFamily="2" charset="-78"/>
              </a:rPr>
              <a:t>سأتعلم اليوم </a:t>
            </a:r>
            <a:endParaRPr lang="ar-SA" sz="28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5A970455-08B3-4737-B3C4-DB817F291279}"/>
              </a:ext>
            </a:extLst>
          </p:cNvPr>
          <p:cNvSpPr/>
          <p:nvPr/>
        </p:nvSpPr>
        <p:spPr>
          <a:xfrm>
            <a:off x="5017925" y="1733145"/>
            <a:ext cx="67425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000" dirty="0">
                <a:cs typeface="PT Bold Heading" panose="02010400000000000000" pitchFamily="2" charset="-78"/>
              </a:rPr>
              <a:t>يتعرف الـمتعلم على آداب الطعام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4F6BC6A2-95EA-4835-BE3F-8553B8EAFF84}"/>
              </a:ext>
            </a:extLst>
          </p:cNvPr>
          <p:cNvSpPr/>
          <p:nvPr/>
        </p:nvSpPr>
        <p:spPr>
          <a:xfrm>
            <a:off x="4512979" y="3051532"/>
            <a:ext cx="7247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000" dirty="0">
                <a:cs typeface="PT Bold Heading" panose="02010400000000000000" pitchFamily="2" charset="-78"/>
              </a:rPr>
              <a:t>يطبق الـمتعلم آداب الطعام في حياته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B384C6D-244C-4BA2-A834-F3C055EA6F75}"/>
              </a:ext>
            </a:extLst>
          </p:cNvPr>
          <p:cNvSpPr/>
          <p:nvPr/>
        </p:nvSpPr>
        <p:spPr>
          <a:xfrm>
            <a:off x="2584191" y="4141714"/>
            <a:ext cx="92576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000" dirty="0">
                <a:cs typeface="PT Bold Heading" panose="02010400000000000000" pitchFamily="2" charset="-78"/>
              </a:rPr>
              <a:t>يوضح الـمتعلم أهمية تطبيق آداب الطعام على </a:t>
            </a:r>
          </a:p>
          <a:p>
            <a:pPr algn="r" rtl="1"/>
            <a:r>
              <a:rPr lang="ar-AE" sz="4000" dirty="0">
                <a:cs typeface="PT Bold Heading" panose="02010400000000000000" pitchFamily="2" charset="-78"/>
              </a:rPr>
              <a:t>صحة الفرد و سلامة المجتمع </a:t>
            </a:r>
            <a:endParaRPr lang="ar-SA" sz="40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6934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3314F2B-A8AB-4F6B-915A-7280B43170B5}"/>
              </a:ext>
            </a:extLst>
          </p:cNvPr>
          <p:cNvSpPr/>
          <p:nvPr/>
        </p:nvSpPr>
        <p:spPr>
          <a:xfrm>
            <a:off x="9410473" y="479400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أتحدث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EFC350EA-1A7F-4276-85D9-26A314F482A4}"/>
              </a:ext>
            </a:extLst>
          </p:cNvPr>
          <p:cNvSpPr/>
          <p:nvPr/>
        </p:nvSpPr>
        <p:spPr>
          <a:xfrm>
            <a:off x="3817398" y="2987695"/>
            <a:ext cx="7604446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للطعام و الشراب أهمية في حياتك ؟ ما هي برأيك ؟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19EFEB55-35FB-424D-8B24-A17A2885933C}"/>
              </a:ext>
            </a:extLst>
          </p:cNvPr>
          <p:cNvSpPr/>
          <p:nvPr/>
        </p:nvSpPr>
        <p:spPr>
          <a:xfrm>
            <a:off x="2341006" y="3981374"/>
            <a:ext cx="9080838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تقول قبل أن تتناول طعامك ؟و ماذا تقول بعد أن تنتهي منه؟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Wireless Microphone Download Karaoke Sound - Karaoke Mic Clip Art - Png  Download (#133790) - PinClipart">
            <a:extLst>
              <a:ext uri="{FF2B5EF4-FFF2-40B4-BE49-F238E27FC236}">
                <a16:creationId xmlns:a16="http://schemas.microsoft.com/office/drawing/2014/main" id="{1915098B-7A67-4D53-BFDA-9BE5DFB58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8" b="89973" l="5682" r="95114">
                        <a14:foregroundMark x1="39432" y1="48626" x2="43750" y2="59890"/>
                        <a14:foregroundMark x1="21477" y1="44643" x2="34091" y2="48214"/>
                        <a14:foregroundMark x1="36023" y1="22115" x2="15455" y2="39560"/>
                        <a14:foregroundMark x1="26023" y1="16758" x2="11477" y2="29396"/>
                        <a14:foregroundMark x1="23523" y1="13187" x2="6591" y2="28022"/>
                        <a14:foregroundMark x1="17614" y1="12500" x2="5795" y2="23489"/>
                        <a14:foregroundMark x1="21818" y1="7555" x2="24659" y2="7418"/>
                        <a14:foregroundMark x1="27386" y1="13049" x2="31591" y2="17995"/>
                        <a14:foregroundMark x1="31591" y1="17995" x2="26705" y2="22665"/>
                        <a14:foregroundMark x1="26705" y1="22665" x2="25341" y2="23077"/>
                        <a14:foregroundMark x1="23864" y1="24313" x2="14886" y2="33516"/>
                        <a14:foregroundMark x1="12841" y1="33379" x2="11023" y2="37912"/>
                        <a14:foregroundMark x1="63750" y1="88736" x2="69659" y2="89973"/>
                        <a14:foregroundMark x1="69659" y1="89973" x2="73295" y2="84341"/>
                        <a14:foregroundMark x1="73295" y1="84341" x2="74659" y2="77198"/>
                        <a14:foregroundMark x1="74659" y1="77198" x2="80341" y2="73901"/>
                        <a14:foregroundMark x1="80341" y1="73901" x2="91477" y2="79945"/>
                        <a14:foregroundMark x1="91477" y1="79945" x2="95114" y2="7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9851">
            <a:off x="8887251" y="379495"/>
            <a:ext cx="985731" cy="81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3801309" y="1836858"/>
            <a:ext cx="816061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أشارك معلمي و زملائي الإجابة عن الأسئلة :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30A1A753-314F-4216-8376-FDBDF441B28B}"/>
              </a:ext>
            </a:extLst>
          </p:cNvPr>
          <p:cNvSpPr/>
          <p:nvPr/>
        </p:nvSpPr>
        <p:spPr>
          <a:xfrm>
            <a:off x="2341006" y="4916581"/>
            <a:ext cx="9080838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تفعل إذا دعيت إلى طعام ، ووجدت أنك تكره هذا الطعام ؟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2" descr="متعدد الطعام، فطور Clipart, وجبة افطار, الفطور قصاصات فنية, لحم خنزير مقدد  PNG صورة للتحميل مجانا">
            <a:extLst>
              <a:ext uri="{FF2B5EF4-FFF2-40B4-BE49-F238E27FC236}">
                <a16:creationId xmlns:a16="http://schemas.microsoft.com/office/drawing/2014/main" id="{9C637063-D311-4843-A737-B8063DE2C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26" y="1531869"/>
            <a:ext cx="1935332" cy="19353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164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3314F2B-A8AB-4F6B-915A-7280B43170B5}"/>
              </a:ext>
            </a:extLst>
          </p:cNvPr>
          <p:cNvSpPr/>
          <p:nvPr/>
        </p:nvSpPr>
        <p:spPr>
          <a:xfrm>
            <a:off x="8576307" y="520638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أستمع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5252993" y="613117"/>
            <a:ext cx="410998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إلى قراءة معلمي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6" descr="الاستماع إلى القصاصات الفنية بالأبيض والأسود - Clip Art Library - عدم  الاستماع الكريسماس">
            <a:extLst>
              <a:ext uri="{FF2B5EF4-FFF2-40B4-BE49-F238E27FC236}">
                <a16:creationId xmlns:a16="http://schemas.microsoft.com/office/drawing/2014/main" id="{3D0CB92E-8D4E-46F4-BCA3-6756CA2F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908" y="336728"/>
            <a:ext cx="683655" cy="114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1792B8B-2E29-4639-BAC0-908CB82CD75A}"/>
              </a:ext>
            </a:extLst>
          </p:cNvPr>
          <p:cNvSpPr txBox="1"/>
          <p:nvPr/>
        </p:nvSpPr>
        <p:spPr>
          <a:xfrm>
            <a:off x="1817107" y="1678823"/>
            <a:ext cx="9812935" cy="397031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آداب ُالطعام ِ</a:t>
            </a:r>
          </a:p>
          <a:p>
            <a:pPr algn="ctr"/>
            <a:r>
              <a:rPr lang="ar-AE" sz="3600" dirty="0"/>
              <a:t>الدينُ الإسلاميُّ دينٌّ عَظيمٌ؛ لِأَنَّهُ دينٌّ اعْتَنى بِكُلِّ جِوانِبِ الْحَياةِ ؛ فَقَدْ أَرْشَدَ الله – سُبْحانهُ وَ تعالى – عِبادَهُ لِكلِّ ما يَنْفَعُهُمُ في أَدَقِّ تَفاصيلِ حَياتِهِمْ ، وَ كذلِكَ وَجَّهَهُمْ رَسولُهُ الْكَريمُ- صلى الله عليه و سلم –     وَ تَناوُلُ الطَّعامِ مِنَ الأُمورِ الْمُهِمَّةِ جَدًّا في حَياةِ الإنْسانِ ؛ وَ لَهذا فَقَدْ حَرَصَ دينُنا الإسلاميُّ عَلى تَعْليمنا كَثيرًا مِنْ آدابِ الطّعامِ التي تَجْعَلُ طَعامنا خَيْرًا وَ بَرَكَةً عَلى أَجْسادِنا وَ أَرْواحِنا .</a:t>
            </a:r>
            <a:endParaRPr lang="en-US" sz="3600" dirty="0">
              <a:solidFill>
                <a:schemeClr val="accent6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E415055-B6B1-4D4F-AC52-1402F10950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131" t="48016" r="25126" b="26822"/>
          <a:stretch/>
        </p:blipFill>
        <p:spPr>
          <a:xfrm>
            <a:off x="2263807" y="415122"/>
            <a:ext cx="1990134" cy="16746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6470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465978" cy="641757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841781F-0D80-44D2-83C6-0CCF988D03D8}"/>
              </a:ext>
            </a:extLst>
          </p:cNvPr>
          <p:cNvSpPr/>
          <p:nvPr/>
        </p:nvSpPr>
        <p:spPr>
          <a:xfrm>
            <a:off x="6072835" y="1142360"/>
            <a:ext cx="6007517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أجب عن الأسئلة الآتية : 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72E93915-0DEB-4E7F-8240-6542ECCFD62A}"/>
              </a:ext>
            </a:extLst>
          </p:cNvPr>
          <p:cNvSpPr/>
          <p:nvPr/>
        </p:nvSpPr>
        <p:spPr>
          <a:xfrm>
            <a:off x="6702352" y="2937626"/>
            <a:ext cx="5257315" cy="60789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لماذا دين الإسلام دين عظيم؟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87E48837-322D-4705-8FF0-B455DEC10215}"/>
              </a:ext>
            </a:extLst>
          </p:cNvPr>
          <p:cNvSpPr/>
          <p:nvPr/>
        </p:nvSpPr>
        <p:spPr>
          <a:xfrm>
            <a:off x="3932809" y="3800127"/>
            <a:ext cx="8026858" cy="60789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اذكر الأمر من الأمور المهمة  التي وردت في النص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563629A-5312-4E3F-8034-BEC684333E9E}"/>
              </a:ext>
            </a:extLst>
          </p:cNvPr>
          <p:cNvSpPr/>
          <p:nvPr/>
        </p:nvSpPr>
        <p:spPr>
          <a:xfrm>
            <a:off x="7468869" y="2112560"/>
            <a:ext cx="4405058" cy="58015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 ماذا يتحدث النص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1A8E0FC0-F384-4C2E-B154-861AF698D7F8}"/>
              </a:ext>
            </a:extLst>
          </p:cNvPr>
          <p:cNvSpPr/>
          <p:nvPr/>
        </p:nvSpPr>
        <p:spPr>
          <a:xfrm>
            <a:off x="5877473" y="4714758"/>
            <a:ext cx="5996454" cy="580153"/>
          </a:xfrm>
          <a:prstGeom prst="roundRect">
            <a:avLst>
              <a:gd name="adj" fmla="val 50000"/>
            </a:avLst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لماذا الإسلام يعلمنا آداب الطعام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8C4398F-6444-48EE-AE8D-F600C52A63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0" t="14766" r="70414" b="60684"/>
          <a:stretch/>
        </p:blipFill>
        <p:spPr>
          <a:xfrm>
            <a:off x="1817107" y="3203310"/>
            <a:ext cx="2251242" cy="343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3390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2706</TotalTime>
  <Words>638</Words>
  <Application>Microsoft Office PowerPoint</Application>
  <PresentationFormat>شاشة عريضة</PresentationFormat>
  <Paragraphs>103</Paragraphs>
  <Slides>17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Nazli</vt:lpstr>
      <vt:lpstr>Sakkal Majalla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196</cp:revision>
  <dcterms:created xsi:type="dcterms:W3CDTF">2020-08-22T21:07:06Z</dcterms:created>
  <dcterms:modified xsi:type="dcterms:W3CDTF">2021-12-26T04:20:21Z</dcterms:modified>
</cp:coreProperties>
</file>