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0" r:id="rId2"/>
    <p:sldId id="856" r:id="rId3"/>
    <p:sldId id="886" r:id="rId4"/>
    <p:sldId id="896" r:id="rId5"/>
    <p:sldId id="919" r:id="rId6"/>
    <p:sldId id="900" r:id="rId7"/>
    <p:sldId id="901" r:id="rId8"/>
    <p:sldId id="920" r:id="rId9"/>
    <p:sldId id="860" r:id="rId10"/>
    <p:sldId id="922" r:id="rId11"/>
    <p:sldId id="861" r:id="rId12"/>
    <p:sldId id="862" r:id="rId13"/>
    <p:sldId id="863" r:id="rId14"/>
    <p:sldId id="864" r:id="rId15"/>
    <p:sldId id="921" r:id="rId16"/>
    <p:sldId id="872" r:id="rId17"/>
    <p:sldId id="258" r:id="rId18"/>
    <p:sldId id="259" r:id="rId19"/>
    <p:sldId id="262" r:id="rId20"/>
    <p:sldId id="873" r:id="rId21"/>
    <p:sldId id="923" r:id="rId22"/>
    <p:sldId id="865" r:id="rId23"/>
    <p:sldId id="875" r:id="rId24"/>
    <p:sldId id="256" r:id="rId25"/>
    <p:sldId id="869" r:id="rId26"/>
    <p:sldId id="870" r:id="rId27"/>
    <p:sldId id="8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57DFB-CF7D-4B2D-9E1A-A4C991D0C815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6D2-7673-47F7-83E0-C201AB0B6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8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9B30-4084-46F4-ABE1-25F8BF804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9C24-FB64-4CD8-8D9B-122BA5951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90952-0DD8-4A77-B82D-C2283206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4F4A4-5E43-4A9C-B611-0D8E7BCF8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F8419-AC98-4227-89CC-84312495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045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91A1D-46FF-41E8-9EF9-C2E61B57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AE169-D41C-42C9-9350-3E7A8B3A6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B5926-11C4-4166-A40C-DE4CA9BB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393FB-47C3-4156-81F6-C8BA0CFAE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4D1FA-8B6A-46D6-802A-E34D69F2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1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D82BF-69FD-4129-8A1A-E42D80989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A0508-0772-4E76-9F56-988BA13D7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EA7B4-E4A9-4328-8D7D-B8C7F948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EEAC1-6A80-4EA2-ADB2-317163B9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C8E0B-F874-4097-B7D7-8BD2C4AD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915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436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1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E332-B8A8-47EC-814F-DF862594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5D5E-CA6D-454B-9FB2-12AFEF9B9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DCB98-900F-46F4-BFA7-796439E6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DA095-8AAC-442F-84D4-984A9DD6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5BE84-8F0D-41C2-BE18-56E08ADE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01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A128-577E-4B88-8913-F5FA8D24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C2805-5717-4080-8391-BAE4A8B9A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4D004-AE08-48F8-976A-1BBA6AFF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7F415-7CCF-4A2B-A22D-6294FCBC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9F897-D4FE-4C49-9451-C22895C9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49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F614-37F1-4E24-8F7B-23354A60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5A280-26FE-4B97-8FD2-6CF0D611B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080D5-2F1E-4702-AC1F-72A35ED1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3F029-6A06-4004-BC64-5D32464D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5F37C-3774-4915-B4DA-89336B21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377B3-052D-4B4C-B16F-D0E51602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3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0F96-76E0-483B-95C4-E3ABA921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B4AEC-7630-417C-8807-306474AE2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380A0-262F-4630-89DE-9CA8C9E78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006DA-1C57-445E-B64C-7CB391B8C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BEFAD-019B-442B-9FA4-84800387B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F0EF6-A33D-406D-BCC1-152A6F9E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75DED-D4E2-4BF6-A28B-308E91FE1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CF407C-AA8F-4128-A408-6BC47D54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08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92EA1-A545-4154-86C3-FA8BD8E2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0537D-C479-4CB1-BAA1-43889B4D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BC8A8-D4A8-4FBC-B28C-6A916158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641DA-A3CC-406D-BC98-6F0D08CE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57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99BD10-0B0D-4AB5-A047-735B9765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6411C-A3BA-4318-A244-0E379CDB0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98A06-46F4-468E-AC1A-1F7533E9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43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BCC6-CC50-474A-865C-C536C840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FFFA9-02EC-46D6-8B8A-64AF0D0E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0FBB6-15B3-4828-B107-5304956DF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3E6BA-67A0-4FB2-ADAB-FE77F35B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A7C2B-2EBC-480D-A3D7-6AD66C3CD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4CCF3-FEBD-4A7E-96E8-8B6136F0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84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0318-E420-4059-BB78-B4E20D11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5F68F1-ABCA-4EC7-8E05-DE3763455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24E3D-83B9-4084-83EB-36A98478A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807F1-7410-4287-B0A0-99F16CEC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873F6-B85A-411D-8178-02E5CCDE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C259D-A159-4465-A8E5-BBDFC9FD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5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0BD5BA-8510-4336-AFDA-843F1D2F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20306-8164-4914-9A49-E2DDB174D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11932-F524-43B9-86E6-910C1D004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94428-3B9E-417A-AECE-8F5769215F91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FB40D-1922-4472-BBE4-8982C381D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C0849-59C7-4161-985E-4CE50CA09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89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7.jpg"/><Relationship Id="rId7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hyperlink" Target="https://wordwall.net/ar/resource/4425116" TargetMode="External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t.me/maryam_mubarak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1.png"/><Relationship Id="rId12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stagram.com/social__teacher_?utm_source=ig_profile_share&amp;igshid=cr5uccu15w7s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gif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35.png"/><Relationship Id="rId4" Type="http://schemas.openxmlformats.org/officeDocument/2006/relationships/image" Target="../media/image3.jpeg"/><Relationship Id="rId9" Type="http://schemas.openxmlformats.org/officeDocument/2006/relationships/image" Target="../media/image6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5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emf"/><Relationship Id="rId7" Type="http://schemas.microsoft.com/office/2007/relationships/hdphoto" Target="../media/hdphoto2.wdp"/><Relationship Id="rId12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microsoft.com/office/2007/relationships/hdphoto" Target="../media/hdphoto1.wdp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emf"/><Relationship Id="rId7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4.jpe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4FC36F-8A91-494B-86EA-4D15ED1AD2DA}"/>
              </a:ext>
            </a:extLst>
          </p:cNvPr>
          <p:cNvGrpSpPr/>
          <p:nvPr/>
        </p:nvGrpSpPr>
        <p:grpSpPr>
          <a:xfrm>
            <a:off x="0" y="-1"/>
            <a:ext cx="12192000" cy="7032567"/>
            <a:chOff x="-1475928" y="1391841"/>
            <a:chExt cx="10399067" cy="3057514"/>
          </a:xfrm>
        </p:grpSpPr>
        <p:pic>
          <p:nvPicPr>
            <p:cNvPr id="3" name="Picture 2" descr="A picture containing drawing, room&#10;&#10;Description automatically generated">
              <a:extLst>
                <a:ext uri="{FF2B5EF4-FFF2-40B4-BE49-F238E27FC236}">
                  <a16:creationId xmlns:a16="http://schemas.microsoft.com/office/drawing/2014/main" id="{C3287D36-B2D5-4883-81FA-2A909AF01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9"/>
            <a:stretch/>
          </p:blipFill>
          <p:spPr>
            <a:xfrm>
              <a:off x="-1475928" y="1391841"/>
              <a:ext cx="10399067" cy="3057514"/>
            </a:xfrm>
            <a:prstGeom prst="rect">
              <a:avLst/>
            </a:prstGeom>
            <a:ln w="76200">
              <a:solidFill>
                <a:schemeClr val="accent4">
                  <a:lumMod val="7500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41678B-F9BC-4E95-B131-DE8232D1E92A}"/>
                </a:ext>
              </a:extLst>
            </p:cNvPr>
            <p:cNvSpPr txBox="1"/>
            <p:nvPr/>
          </p:nvSpPr>
          <p:spPr>
            <a:xfrm>
              <a:off x="682812" y="2227525"/>
              <a:ext cx="6336838" cy="20138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ar-AE" sz="4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اليوم :  </a:t>
              </a:r>
              <a:r>
                <a:rPr lang="ar-AE" sz="4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الإثنين</a:t>
              </a:r>
            </a:p>
            <a:p>
              <a:pPr algn="r">
                <a:lnSpc>
                  <a:spcPct val="150000"/>
                </a:lnSpc>
              </a:pPr>
              <a:r>
                <a:rPr lang="ar-AE" sz="4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التاريخ الهجري:</a:t>
              </a:r>
              <a:r>
                <a:rPr lang="ar-AE" sz="4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7\جمادي الآخر \1443ه </a:t>
              </a:r>
            </a:p>
            <a:p>
              <a:pPr algn="r">
                <a:lnSpc>
                  <a:spcPct val="150000"/>
                </a:lnSpc>
              </a:pPr>
              <a:r>
                <a:rPr lang="ar-AE" sz="4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التاريخ الـميلادي: </a:t>
              </a:r>
              <a:r>
                <a:rPr lang="ar-AE" sz="4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10\ 1\2022م</a:t>
              </a:r>
            </a:p>
            <a:p>
              <a:pPr algn="r">
                <a:lnSpc>
                  <a:spcPct val="150000"/>
                </a:lnSpc>
              </a:pPr>
              <a:r>
                <a:rPr lang="ar-AE" sz="4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الـمادة : </a:t>
              </a:r>
              <a:r>
                <a:rPr lang="ar-AE" sz="4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التربية الإسلامية</a:t>
              </a:r>
            </a:p>
            <a:p>
              <a:pPr algn="r">
                <a:lnSpc>
                  <a:spcPct val="150000"/>
                </a:lnSpc>
              </a:pPr>
              <a:r>
                <a:rPr lang="ar-AE" sz="4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الموضوع : </a:t>
              </a:r>
              <a:r>
                <a:rPr lang="ar-AE" sz="4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.......................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8445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C5AE0A3F-F762-4AC2-9F00-8BBCE24C8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قصة الرفق بالحيوان _ قصص اطفال _ قصة قصيرة للاطفال">
            <a:hlinkClick r:id="" action="ppaction://media"/>
            <a:extLst>
              <a:ext uri="{FF2B5EF4-FFF2-40B4-BE49-F238E27FC236}">
                <a16:creationId xmlns:a16="http://schemas.microsoft.com/office/drawing/2014/main" id="{2E058466-4142-426C-8398-6412E29DE1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57" end="12429.20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" y="776646"/>
            <a:ext cx="9034525" cy="479406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CE294-BAC3-4D3D-8C6D-8E462716D1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9318626" y="-41241"/>
            <a:ext cx="2713214" cy="1441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DD631-8D5D-46CF-A854-4873CEA4E270}"/>
              </a:ext>
            </a:extLst>
          </p:cNvPr>
          <p:cNvSpPr txBox="1"/>
          <p:nvPr/>
        </p:nvSpPr>
        <p:spPr>
          <a:xfrm>
            <a:off x="9985513" y="175246"/>
            <a:ext cx="1801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التهيئة</a:t>
            </a:r>
            <a:endParaRPr lang="en-US" sz="54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023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>
            <a:extLst>
              <a:ext uri="{FF2B5EF4-FFF2-40B4-BE49-F238E27FC236}">
                <a16:creationId xmlns:a16="http://schemas.microsoft.com/office/drawing/2014/main" id="{D168AEEB-788B-4022-9A93-38C6D6FA4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1E3583-6218-4CCC-B004-0883DFFD5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1" y="633708"/>
            <a:ext cx="5184116" cy="60107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6FB27F-FF64-4FEC-805A-5CE20E2A32AB}"/>
              </a:ext>
            </a:extLst>
          </p:cNvPr>
          <p:cNvSpPr txBox="1"/>
          <p:nvPr/>
        </p:nvSpPr>
        <p:spPr>
          <a:xfrm>
            <a:off x="9042746" y="2271254"/>
            <a:ext cx="2508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cs typeface="(AH) Manal Black" pitchFamily="2" charset="-78"/>
              </a:rPr>
              <a:t>عنوان الدرس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86F451-39E6-42B2-85C5-32288678B6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 r="53083"/>
          <a:stretch/>
        </p:blipFill>
        <p:spPr>
          <a:xfrm>
            <a:off x="8240325" y="1673092"/>
            <a:ext cx="3424174" cy="2579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FC8389-B217-45E0-A6C2-28300A198C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93"/>
          <a:stretch/>
        </p:blipFill>
        <p:spPr>
          <a:xfrm>
            <a:off x="4037772" y="2227939"/>
            <a:ext cx="4575687" cy="33531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EAF8E-5008-4C6F-843B-153C851F3380}"/>
              </a:ext>
            </a:extLst>
          </p:cNvPr>
          <p:cNvSpPr txBox="1"/>
          <p:nvPr/>
        </p:nvSpPr>
        <p:spPr>
          <a:xfrm>
            <a:off x="3787179" y="3750146"/>
            <a:ext cx="50768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b="1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عاقبة القسوة</a:t>
            </a:r>
          </a:p>
          <a:p>
            <a:pPr algn="ctr"/>
            <a:r>
              <a:rPr lang="ar-AE" sz="4000" b="1" dirty="0">
                <a:solidFill>
                  <a:srgbClr val="FF0000"/>
                </a:solidFill>
                <a:cs typeface="(AH) Manal Black" pitchFamily="2" charset="-78"/>
              </a:rPr>
              <a:t>حديث شريف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186511-4F36-4112-BD2F-A21F7CFD9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83" y="3429000"/>
            <a:ext cx="3544513" cy="354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15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D465C123-5ED5-426E-9CF4-D29E9E060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EFA9C-FA8B-43A6-97EB-79338722B9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3"/>
          <a:stretch/>
        </p:blipFill>
        <p:spPr>
          <a:xfrm>
            <a:off x="503897" y="2164100"/>
            <a:ext cx="11184206" cy="3579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813A0-58CE-4A0B-B227-453F04080740}"/>
              </a:ext>
            </a:extLst>
          </p:cNvPr>
          <p:cNvSpPr txBox="1"/>
          <p:nvPr/>
        </p:nvSpPr>
        <p:spPr>
          <a:xfrm>
            <a:off x="8865681" y="2864433"/>
            <a:ext cx="2694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cs typeface="(AH) Manal Black" pitchFamily="2" charset="-78"/>
              </a:rPr>
              <a:t>احفظ الحديث الشريف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2DCB4-1B4B-4510-9E19-4792300E3CF2}"/>
              </a:ext>
            </a:extLst>
          </p:cNvPr>
          <p:cNvSpPr txBox="1"/>
          <p:nvPr/>
        </p:nvSpPr>
        <p:spPr>
          <a:xfrm>
            <a:off x="4884279" y="3544709"/>
            <a:ext cx="2694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cs typeface="(AH) Manal Black" pitchFamily="2" charset="-78"/>
              </a:rPr>
              <a:t>أفسر معاني الـمفردات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C25201-9839-423E-AA8E-98D2B2A972F0}"/>
              </a:ext>
            </a:extLst>
          </p:cNvPr>
          <p:cNvSpPr txBox="1"/>
          <p:nvPr/>
        </p:nvSpPr>
        <p:spPr>
          <a:xfrm>
            <a:off x="775047" y="2759879"/>
            <a:ext cx="2694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cs typeface="(AH) Manal Black" pitchFamily="2" charset="-78"/>
              </a:rPr>
              <a:t>أستنتج أن الرحمة بالحيوان عمل يرضي الله تعالى</a:t>
            </a:r>
            <a:endParaRPr lang="en-US" sz="3200" dirty="0"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8EA47C-2F30-4A5B-8591-8A1E0CA4D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701">
            <a:off x="6343250" y="204788"/>
            <a:ext cx="2998229" cy="1479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254D85-09CA-4F1C-8E15-49DD3B26C8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3183044" y="466088"/>
            <a:ext cx="3236761" cy="17199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780392-9509-4BC3-BB8B-269C0E9FB2DA}"/>
              </a:ext>
            </a:extLst>
          </p:cNvPr>
          <p:cNvSpPr txBox="1"/>
          <p:nvPr/>
        </p:nvSpPr>
        <p:spPr>
          <a:xfrm>
            <a:off x="4096618" y="871935"/>
            <a:ext cx="3839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cs typeface="(AH) Manal Black" pitchFamily="2" charset="-78"/>
              </a:rPr>
              <a:t>الأهداف</a:t>
            </a:r>
            <a:endParaRPr lang="en-US" sz="48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960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>
            <a:extLst>
              <a:ext uri="{FF2B5EF4-FFF2-40B4-BE49-F238E27FC236}">
                <a16:creationId xmlns:a16="http://schemas.microsoft.com/office/drawing/2014/main" id="{35BF6750-FC19-442F-B1A8-444297AD9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1F614-1FDB-4C7D-8D96-BCAABA77E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2" y="483290"/>
            <a:ext cx="10985863" cy="5303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DD631-8D5D-46CF-A854-4873CEA4E270}"/>
              </a:ext>
            </a:extLst>
          </p:cNvPr>
          <p:cNvSpPr txBox="1"/>
          <p:nvPr/>
        </p:nvSpPr>
        <p:spPr>
          <a:xfrm rot="419700">
            <a:off x="9597680" y="1699228"/>
            <a:ext cx="1347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استمع لقراءة الحديث</a:t>
            </a:r>
            <a:endParaRPr lang="en-US" sz="28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D30226-38CF-4270-A8C7-1BA5AEF062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6" t="3479" r="67592" b="2989"/>
          <a:stretch/>
        </p:blipFill>
        <p:spPr>
          <a:xfrm>
            <a:off x="9673702" y="3429000"/>
            <a:ext cx="1143807" cy="2043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074CC-371F-4A0F-91D2-60B6AFF21F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63" t="52122" r="26519" b="20192"/>
          <a:stretch/>
        </p:blipFill>
        <p:spPr>
          <a:xfrm>
            <a:off x="862148" y="1459461"/>
            <a:ext cx="8495606" cy="32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DDDD5968-38FF-4814-8228-F1345C4A7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8EA47C-2F30-4A5B-8591-8A1E0CA4D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394">
            <a:off x="7590389" y="167050"/>
            <a:ext cx="2998229" cy="1479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254D85-09CA-4F1C-8E15-49DD3B26C8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3285451" y="762204"/>
            <a:ext cx="4536596" cy="1719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4C7E4-0942-46A1-BEFA-136173E82EC5}"/>
              </a:ext>
            </a:extLst>
          </p:cNvPr>
          <p:cNvSpPr txBox="1"/>
          <p:nvPr/>
        </p:nvSpPr>
        <p:spPr>
          <a:xfrm>
            <a:off x="3907915" y="1329787"/>
            <a:ext cx="34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cs typeface="(AH) Manal Black" pitchFamily="2" charset="-78"/>
              </a:rPr>
              <a:t>استراتيجية العصف الذهني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FD6CC5-11D0-468E-8938-522E503CD7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6760" y="2610702"/>
            <a:ext cx="4162133" cy="2832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813A0-58CE-4A0B-B227-453F04080740}"/>
              </a:ext>
            </a:extLst>
          </p:cNvPr>
          <p:cNvSpPr txBox="1"/>
          <p:nvPr/>
        </p:nvSpPr>
        <p:spPr>
          <a:xfrm>
            <a:off x="7341807" y="3212855"/>
            <a:ext cx="2694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cs typeface="(AH) Manal Black" pitchFamily="2" charset="-78"/>
              </a:rPr>
              <a:t>لـماذا دخلت الـمرأة النار؟ </a:t>
            </a:r>
            <a:endParaRPr lang="en-US" sz="4800" dirty="0">
              <a:cs typeface="(AH) Manal Black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EFEBD4-6C78-4CB6-A430-AC3875972CE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792" y="2523972"/>
            <a:ext cx="5250450" cy="3004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A2DCB4-1B4B-4510-9E19-4792300E3CF2}"/>
              </a:ext>
            </a:extLst>
          </p:cNvPr>
          <p:cNvSpPr txBox="1"/>
          <p:nvPr/>
        </p:nvSpPr>
        <p:spPr>
          <a:xfrm>
            <a:off x="1225682" y="3414600"/>
            <a:ext cx="3753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cs typeface="(AH) Manal Black" pitchFamily="2" charset="-78"/>
              </a:rPr>
              <a:t>أتوقع النتيجة لو أن الـمرأة أطعمت القطة و رعتها</a:t>
            </a:r>
            <a:endParaRPr lang="en-US" sz="3600" dirty="0">
              <a:cs typeface="(AH) Manal Black" pitchFamily="2" charset="-78"/>
            </a:endParaRPr>
          </a:p>
        </p:txBody>
      </p:sp>
      <p:pic>
        <p:nvPicPr>
          <p:cNvPr id="1026" name="Picture 2" descr="شخص كرتون يفكر">
            <a:extLst>
              <a:ext uri="{FF2B5EF4-FFF2-40B4-BE49-F238E27FC236}">
                <a16:creationId xmlns:a16="http://schemas.microsoft.com/office/drawing/2014/main" id="{9C7B1F77-3FDA-419F-BF23-E76D69019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24" y="4423275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شخص كرتون يفكر">
            <a:extLst>
              <a:ext uri="{FF2B5EF4-FFF2-40B4-BE49-F238E27FC236}">
                <a16:creationId xmlns:a16="http://schemas.microsoft.com/office/drawing/2014/main" id="{27AD001C-71BA-41AC-99CC-B477670C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95" y="4028066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68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>
            <a:extLst>
              <a:ext uri="{FF2B5EF4-FFF2-40B4-BE49-F238E27FC236}">
                <a16:creationId xmlns:a16="http://schemas.microsoft.com/office/drawing/2014/main" id="{35BF6750-FC19-442F-B1A8-444297AD9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1F614-1FDB-4C7D-8D96-BCAABA77E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2" y="483290"/>
            <a:ext cx="10985863" cy="5303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DD631-8D5D-46CF-A854-4873CEA4E270}"/>
              </a:ext>
            </a:extLst>
          </p:cNvPr>
          <p:cNvSpPr txBox="1"/>
          <p:nvPr/>
        </p:nvSpPr>
        <p:spPr>
          <a:xfrm rot="419700">
            <a:off x="9597680" y="1914672"/>
            <a:ext cx="1347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أفسر معنى الحديث</a:t>
            </a:r>
            <a:endParaRPr lang="en-US" sz="28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D30226-38CF-4270-A8C7-1BA5AEF06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6" t="3479" r="67592" b="2989"/>
          <a:stretch/>
        </p:blipFill>
        <p:spPr>
          <a:xfrm>
            <a:off x="9673702" y="3429000"/>
            <a:ext cx="1143807" cy="2043239"/>
          </a:xfrm>
          <a:prstGeom prst="rect">
            <a:avLst/>
          </a:prstGeom>
        </p:spPr>
      </p:pic>
      <p:sp>
        <p:nvSpPr>
          <p:cNvPr id="13" name="مربع نص 3">
            <a:extLst>
              <a:ext uri="{FF2B5EF4-FFF2-40B4-BE49-F238E27FC236}">
                <a16:creationId xmlns:a16="http://schemas.microsoft.com/office/drawing/2014/main" id="{B3439B51-2C35-43F6-95B8-5F8C81097B78}"/>
              </a:ext>
            </a:extLst>
          </p:cNvPr>
          <p:cNvSpPr txBox="1"/>
          <p:nvPr/>
        </p:nvSpPr>
        <p:spPr>
          <a:xfrm>
            <a:off x="741107" y="1659285"/>
            <a:ext cx="8634820" cy="353943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latin typeface="Calibri" panose="020F0502020204030204" pitchFamily="34" charset="0"/>
                <a:cs typeface="Calibri" panose="020F0502020204030204" pitchFamily="34" charset="0"/>
              </a:rPr>
              <a:t>يُحَذّرُنا الحديث النَّبوي الشّريف مِنَ القَسْوةِ، وَ عَدَمِ التّعامُلِ بالرّحمةِ مَعَ الحّيوان ، فَهَذِهِ المرْأَةُ كانتْ قاسيةَ القلبِ إذ أَنّها رَبَطَتِ الهِرّةَ ، فَحَبَسَتْها ،  وَ مَنَعَتَ عَنْها الطَّعامَ و َ الشّرابَ ، وَ اشْتَدَّ الجوع و العَطَشُ بِتْلكَ القِطّةِ ، فَلَمْ تَأتِ لَها بشيءٍ تَأْكُلُهُ ، وَ لَمْ تَتْرُكها تأكلُ مِنْ خَشاشِ الأرْضِ ، أي حَشَراتِها  وَ هَوامِها ،فكانتِ المرأةُ ظالمةً وَ قاسيةً ، فاسْتحقّتْ أَنْ تدّخُلَ النّارَ ، فَالإسلامُ يَدعو إلى الرحمةِ والرأفةِ بالحيوانِ ، وَ إطعامهِ ، وَلَهُ الأجْرُ في ذلك كَما ورد في الحديثِ النّبوي الشّريف : " في كل كبدٍ رطْبةٍ أَجْـرٌ "                         </a:t>
            </a:r>
            <a:r>
              <a:rPr lang="ar-AE" sz="2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(أخرجه البخاري )  </a:t>
            </a:r>
            <a:endParaRPr lang="en-US" sz="2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8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/>
          <p:cNvSpPr/>
          <p:nvPr/>
        </p:nvSpPr>
        <p:spPr>
          <a:xfrm>
            <a:off x="0" y="0"/>
            <a:ext cx="12192000" cy="6586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658618"/>
              <a:gd name="connsiteX1" fmla="*/ 12192000 w 12192000"/>
              <a:gd name="connsiteY1" fmla="*/ 0 h 658618"/>
              <a:gd name="connsiteX2" fmla="*/ 12192000 w 12192000"/>
              <a:gd name="connsiteY2" fmla="*/ 528034 h 658618"/>
              <a:gd name="connsiteX3" fmla="*/ 9556124 w 12192000"/>
              <a:gd name="connsiteY3" fmla="*/ 515155 h 658618"/>
              <a:gd name="connsiteX4" fmla="*/ 6426558 w 12192000"/>
              <a:gd name="connsiteY4" fmla="*/ 644155 h 658618"/>
              <a:gd name="connsiteX5" fmla="*/ 2653048 w 12192000"/>
              <a:gd name="connsiteY5" fmla="*/ 528034 h 658618"/>
              <a:gd name="connsiteX6" fmla="*/ 0 w 12192000"/>
              <a:gd name="connsiteY6" fmla="*/ 528034 h 658618"/>
              <a:gd name="connsiteX7" fmla="*/ 0 w 12192000"/>
              <a:gd name="connsiteY7" fmla="*/ 0 h 65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8618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626983"/>
                  <a:pt x="6426558" y="644155"/>
                </a:cubicBezTo>
                <a:cubicBezTo>
                  <a:pt x="5168721" y="575468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6" name="Shape"/>
          <p:cNvSpPr/>
          <p:nvPr/>
        </p:nvSpPr>
        <p:spPr>
          <a:xfrm>
            <a:off x="0" y="0"/>
            <a:ext cx="12192000" cy="4765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34096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716924"/>
                  <a:pt x="6426558" y="734096"/>
                </a:cubicBezTo>
                <a:cubicBezTo>
                  <a:pt x="5168721" y="665409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9" name="Shape"/>
          <p:cNvSpPr/>
          <p:nvPr/>
        </p:nvSpPr>
        <p:spPr>
          <a:xfrm rot="10800000">
            <a:off x="0" y="6191059"/>
            <a:ext cx="12192000" cy="666941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666941"/>
              <a:gd name="connsiteX1" fmla="*/ 12192000 w 12192000"/>
              <a:gd name="connsiteY1" fmla="*/ 0 h 666941"/>
              <a:gd name="connsiteX2" fmla="*/ 12192000 w 12192000"/>
              <a:gd name="connsiteY2" fmla="*/ 528034 h 666941"/>
              <a:gd name="connsiteX3" fmla="*/ 9556124 w 12192000"/>
              <a:gd name="connsiteY3" fmla="*/ 515155 h 666941"/>
              <a:gd name="connsiteX4" fmla="*/ 6426558 w 12192000"/>
              <a:gd name="connsiteY4" fmla="*/ 659145 h 666941"/>
              <a:gd name="connsiteX5" fmla="*/ 2653048 w 12192000"/>
              <a:gd name="connsiteY5" fmla="*/ 528034 h 666941"/>
              <a:gd name="connsiteX6" fmla="*/ 0 w 12192000"/>
              <a:gd name="connsiteY6" fmla="*/ 528034 h 666941"/>
              <a:gd name="connsiteX7" fmla="*/ 0 w 12192000"/>
              <a:gd name="connsiteY7" fmla="*/ 0 h 66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66941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641973"/>
                  <a:pt x="6426558" y="659145"/>
                </a:cubicBezTo>
                <a:cubicBezTo>
                  <a:pt x="5168721" y="590458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10" name="Shape"/>
          <p:cNvSpPr/>
          <p:nvPr/>
        </p:nvSpPr>
        <p:spPr>
          <a:xfrm rot="10800000">
            <a:off x="0" y="6381482"/>
            <a:ext cx="12192000" cy="476518"/>
          </a:xfrm>
          <a:custGeom>
            <a:avLst/>
            <a:gdLst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0 w 12192000"/>
              <a:gd name="connsiteY3" fmla="*/ 528034 h 528034"/>
              <a:gd name="connsiteX4" fmla="*/ 0 w 12192000"/>
              <a:gd name="connsiteY4" fmla="*/ 0 h 528034"/>
              <a:gd name="connsiteX0" fmla="*/ 0 w 12192000"/>
              <a:gd name="connsiteY0" fmla="*/ 0 h 528034"/>
              <a:gd name="connsiteX1" fmla="*/ 12192000 w 12192000"/>
              <a:gd name="connsiteY1" fmla="*/ 0 h 528034"/>
              <a:gd name="connsiteX2" fmla="*/ 12192000 w 12192000"/>
              <a:gd name="connsiteY2" fmla="*/ 528034 h 528034"/>
              <a:gd name="connsiteX3" fmla="*/ 2653048 w 12192000"/>
              <a:gd name="connsiteY3" fmla="*/ 528034 h 528034"/>
              <a:gd name="connsiteX4" fmla="*/ 0 w 12192000"/>
              <a:gd name="connsiteY4" fmla="*/ 528034 h 528034"/>
              <a:gd name="connsiteX5" fmla="*/ 0 w 12192000"/>
              <a:gd name="connsiteY5" fmla="*/ 0 h 528034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894366"/>
              <a:gd name="connsiteX1" fmla="*/ 12192000 w 12192000"/>
              <a:gd name="connsiteY1" fmla="*/ 0 h 894366"/>
              <a:gd name="connsiteX2" fmla="*/ 12192000 w 12192000"/>
              <a:gd name="connsiteY2" fmla="*/ 528034 h 894366"/>
              <a:gd name="connsiteX3" fmla="*/ 2653048 w 12192000"/>
              <a:gd name="connsiteY3" fmla="*/ 528034 h 894366"/>
              <a:gd name="connsiteX4" fmla="*/ 0 w 12192000"/>
              <a:gd name="connsiteY4" fmla="*/ 528034 h 894366"/>
              <a:gd name="connsiteX5" fmla="*/ 0 w 12192000"/>
              <a:gd name="connsiteY5" fmla="*/ 0 h 89436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2653048 w 12192000"/>
              <a:gd name="connsiteY3" fmla="*/ 528034 h 734096"/>
              <a:gd name="connsiteX4" fmla="*/ 0 w 12192000"/>
              <a:gd name="connsiteY4" fmla="*/ 528034 h 734096"/>
              <a:gd name="connsiteX5" fmla="*/ 0 w 12192000"/>
              <a:gd name="connsiteY5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6426558 w 12192000"/>
              <a:gd name="connsiteY3" fmla="*/ 734096 h 734096"/>
              <a:gd name="connsiteX4" fmla="*/ 2653048 w 12192000"/>
              <a:gd name="connsiteY4" fmla="*/ 528034 h 734096"/>
              <a:gd name="connsiteX5" fmla="*/ 0 w 12192000"/>
              <a:gd name="connsiteY5" fmla="*/ 528034 h 734096"/>
              <a:gd name="connsiteX6" fmla="*/ 0 w 12192000"/>
              <a:gd name="connsiteY6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10045521 w 12192000"/>
              <a:gd name="connsiteY3" fmla="*/ 425003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  <a:gd name="connsiteX0" fmla="*/ 0 w 12192000"/>
              <a:gd name="connsiteY0" fmla="*/ 0 h 734096"/>
              <a:gd name="connsiteX1" fmla="*/ 12192000 w 12192000"/>
              <a:gd name="connsiteY1" fmla="*/ 0 h 734096"/>
              <a:gd name="connsiteX2" fmla="*/ 12192000 w 12192000"/>
              <a:gd name="connsiteY2" fmla="*/ 528034 h 734096"/>
              <a:gd name="connsiteX3" fmla="*/ 9556124 w 12192000"/>
              <a:gd name="connsiteY3" fmla="*/ 515155 h 734096"/>
              <a:gd name="connsiteX4" fmla="*/ 6426558 w 12192000"/>
              <a:gd name="connsiteY4" fmla="*/ 734096 h 734096"/>
              <a:gd name="connsiteX5" fmla="*/ 2653048 w 12192000"/>
              <a:gd name="connsiteY5" fmla="*/ 528034 h 734096"/>
              <a:gd name="connsiteX6" fmla="*/ 0 w 12192000"/>
              <a:gd name="connsiteY6" fmla="*/ 528034 h 734096"/>
              <a:gd name="connsiteX7" fmla="*/ 0 w 12192000"/>
              <a:gd name="connsiteY7" fmla="*/ 0 h 73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734096">
                <a:moveTo>
                  <a:pt x="0" y="0"/>
                </a:moveTo>
                <a:lnTo>
                  <a:pt x="12192000" y="0"/>
                </a:lnTo>
                <a:lnTo>
                  <a:pt x="12192000" y="528034"/>
                </a:lnTo>
                <a:cubicBezTo>
                  <a:pt x="11834254" y="598868"/>
                  <a:pt x="10903397" y="622479"/>
                  <a:pt x="9556124" y="515155"/>
                </a:cubicBezTo>
                <a:cubicBezTo>
                  <a:pt x="7371724" y="742682"/>
                  <a:pt x="7658637" y="716924"/>
                  <a:pt x="6426558" y="734096"/>
                </a:cubicBezTo>
                <a:cubicBezTo>
                  <a:pt x="5168721" y="665409"/>
                  <a:pt x="4129826" y="287628"/>
                  <a:pt x="2653048" y="528034"/>
                </a:cubicBezTo>
                <a:cubicBezTo>
                  <a:pt x="1524000" y="154547"/>
                  <a:pt x="884349" y="528034"/>
                  <a:pt x="0" y="528034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2" name="Shape"/>
          <p:cNvSpPr/>
          <p:nvPr/>
        </p:nvSpPr>
        <p:spPr>
          <a:xfrm rot="1137353">
            <a:off x="989338" y="1049873"/>
            <a:ext cx="776546" cy="776546"/>
          </a:xfrm>
          <a:prstGeom prst="star10">
            <a:avLst>
              <a:gd name="adj" fmla="val 41985"/>
              <a:gd name="hf" fmla="val 105146"/>
            </a:avLst>
          </a:prstGeom>
          <a:solidFill>
            <a:srgbClr val="FFD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3" name="Shape"/>
          <p:cNvSpPr/>
          <p:nvPr/>
        </p:nvSpPr>
        <p:spPr>
          <a:xfrm>
            <a:off x="1110393" y="1170928"/>
            <a:ext cx="534437" cy="534437"/>
          </a:xfrm>
          <a:prstGeom prst="ellipse">
            <a:avLst/>
          </a:prstGeom>
          <a:solidFill>
            <a:srgbClr val="F2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33" name="Shap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" y="1403081"/>
            <a:ext cx="1003387" cy="794991"/>
          </a:xfrm>
          <a:prstGeom prst="rect">
            <a:avLst/>
          </a:prstGeom>
        </p:spPr>
      </p:pic>
      <p:sp>
        <p:nvSpPr>
          <p:cNvPr id="13" name="Shape"/>
          <p:cNvSpPr/>
          <p:nvPr/>
        </p:nvSpPr>
        <p:spPr>
          <a:xfrm>
            <a:off x="3086637" y="1478959"/>
            <a:ext cx="6018726" cy="3257128"/>
          </a:xfrm>
          <a:prstGeom prst="plaqu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4" name="Shape"/>
          <p:cNvSpPr/>
          <p:nvPr/>
        </p:nvSpPr>
        <p:spPr>
          <a:xfrm>
            <a:off x="3227701" y="1596981"/>
            <a:ext cx="5736598" cy="3021084"/>
          </a:xfrm>
          <a:prstGeom prst="plaqu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5" name="Shape"/>
          <p:cNvSpPr/>
          <p:nvPr/>
        </p:nvSpPr>
        <p:spPr>
          <a:xfrm>
            <a:off x="3368765" y="1705365"/>
            <a:ext cx="5454470" cy="2804316"/>
          </a:xfrm>
          <a:prstGeom prst="plaqu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5B4306-8CF9-4A7E-A43F-F22E5C321636}"/>
              </a:ext>
            </a:extLst>
          </p:cNvPr>
          <p:cNvSpPr/>
          <p:nvPr/>
        </p:nvSpPr>
        <p:spPr>
          <a:xfrm>
            <a:off x="3605349" y="2716952"/>
            <a:ext cx="4846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4000" dirty="0">
                <a:cs typeface="(AH) Manal Black" pitchFamily="2" charset="-78"/>
              </a:rPr>
              <a:t>لنتعرف على معاني الـمفردات</a:t>
            </a:r>
            <a:endParaRPr lang="en-US" sz="4000" dirty="0"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11D87E-AC6B-46FD-A115-2D95B9B30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54" y="1375558"/>
            <a:ext cx="4018028" cy="4633401"/>
          </a:xfrm>
          <a:prstGeom prst="rect">
            <a:avLst/>
          </a:prstGeom>
        </p:spPr>
      </p:pic>
      <p:pic>
        <p:nvPicPr>
          <p:cNvPr id="17" name="Picture 57">
            <a:extLst>
              <a:ext uri="{FF2B5EF4-FFF2-40B4-BE49-F238E27FC236}">
                <a16:creationId xmlns:a16="http://schemas.microsoft.com/office/drawing/2014/main" id="{960E7A38-02D5-41A5-86AF-2D1166D4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070" y="1865851"/>
            <a:ext cx="2434202" cy="222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283179"/>
      </p:ext>
    </p:extLst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2064" y="514344"/>
            <a:ext cx="2423783" cy="263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8585" y="3324521"/>
            <a:ext cx="155483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9366">
            <a:off x="2703951" y="3048000"/>
            <a:ext cx="1939048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21244" flipH="1">
            <a:off x="8015925" y="3027520"/>
            <a:ext cx="1813847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824884" y="4043638"/>
            <a:ext cx="990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AE" sz="4400" b="1" dirty="0">
                <a:latin typeface="SHAGARA v2" pitchFamily="2" charset="0"/>
                <a:cs typeface="SHAGARA v2" pitchFamily="2" charset="0"/>
              </a:rPr>
              <a:t>أسد</a:t>
            </a:r>
            <a:endParaRPr lang="en-US" sz="3600" b="1" dirty="0"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 rot="742564">
            <a:off x="8160346" y="3902449"/>
            <a:ext cx="148600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sz="4400" b="1" dirty="0">
                <a:latin typeface="SHAGARA v2" pitchFamily="2" charset="0"/>
                <a:cs typeface="SHAGARA v2" pitchFamily="2" charset="0"/>
              </a:rPr>
              <a:t>خروف</a:t>
            </a:r>
            <a:endParaRPr lang="en-US" sz="4400" b="1" dirty="0"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 rot="551728">
            <a:off x="2869645" y="3986757"/>
            <a:ext cx="167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sz="4800" b="1" dirty="0">
                <a:latin typeface="SHAGARA v2" pitchFamily="2" charset="0"/>
                <a:cs typeface="SHAGARA v2" pitchFamily="2" charset="0"/>
              </a:rPr>
              <a:t>قطة</a:t>
            </a:r>
            <a:endParaRPr lang="en-US" sz="3600" b="1" dirty="0">
              <a:latin typeface="SHAGARA v2" pitchFamily="2" charset="0"/>
              <a:cs typeface="SHAGARA v2" pitchFamily="2" charset="0"/>
            </a:endParaRPr>
          </a:p>
        </p:txBody>
      </p:sp>
      <p:grpSp>
        <p:nvGrpSpPr>
          <p:cNvPr id="4117" name="Group 21"/>
          <p:cNvGrpSpPr>
            <a:grpSpLocks/>
          </p:cNvGrpSpPr>
          <p:nvPr/>
        </p:nvGrpSpPr>
        <p:grpSpPr bwMode="auto">
          <a:xfrm>
            <a:off x="5826452" y="1063153"/>
            <a:ext cx="675005" cy="457283"/>
            <a:chOff x="5507" y="7896"/>
            <a:chExt cx="1063" cy="720"/>
          </a:xfrm>
        </p:grpSpPr>
        <p:grpSp>
          <p:nvGrpSpPr>
            <p:cNvPr id="4118" name="Group 22"/>
            <p:cNvGrpSpPr>
              <a:grpSpLocks/>
            </p:cNvGrpSpPr>
            <p:nvPr/>
          </p:nvGrpSpPr>
          <p:grpSpPr bwMode="auto">
            <a:xfrm>
              <a:off x="5679" y="7896"/>
              <a:ext cx="891" cy="720"/>
              <a:chOff x="7866" y="3843"/>
              <a:chExt cx="1627" cy="1405"/>
            </a:xfrm>
          </p:grpSpPr>
          <p:sp>
            <p:nvSpPr>
              <p:cNvPr id="4119" name="Freeform 23"/>
              <p:cNvSpPr>
                <a:spLocks noChangeAspect="1"/>
              </p:cNvSpPr>
              <p:nvPr/>
            </p:nvSpPr>
            <p:spPr bwMode="auto">
              <a:xfrm>
                <a:off x="8059" y="3843"/>
                <a:ext cx="968" cy="249"/>
              </a:xfrm>
              <a:custGeom>
                <a:avLst/>
                <a:gdLst>
                  <a:gd name="T0" fmla="*/ 0 w 968"/>
                  <a:gd name="T1" fmla="*/ 84 h 249"/>
                  <a:gd name="T2" fmla="*/ 139 w 968"/>
                  <a:gd name="T3" fmla="*/ 5 h 249"/>
                  <a:gd name="T4" fmla="*/ 315 w 968"/>
                  <a:gd name="T5" fmla="*/ 54 h 249"/>
                  <a:gd name="T6" fmla="*/ 435 w 968"/>
                  <a:gd name="T7" fmla="*/ 174 h 249"/>
                  <a:gd name="T8" fmla="*/ 465 w 968"/>
                  <a:gd name="T9" fmla="*/ 249 h 249"/>
                  <a:gd name="T10" fmla="*/ 465 w 968"/>
                  <a:gd name="T11" fmla="*/ 174 h 249"/>
                  <a:gd name="T12" fmla="*/ 548 w 968"/>
                  <a:gd name="T13" fmla="*/ 61 h 249"/>
                  <a:gd name="T14" fmla="*/ 675 w 968"/>
                  <a:gd name="T15" fmla="*/ 31 h 249"/>
                  <a:gd name="T16" fmla="*/ 833 w 968"/>
                  <a:gd name="T17" fmla="*/ 69 h 249"/>
                  <a:gd name="T18" fmla="*/ 935 w 968"/>
                  <a:gd name="T19" fmla="*/ 132 h 249"/>
                  <a:gd name="T20" fmla="*/ 968 w 968"/>
                  <a:gd name="T21" fmla="*/ 15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" h="249">
                    <a:moveTo>
                      <a:pt x="0" y="84"/>
                    </a:moveTo>
                    <a:cubicBezTo>
                      <a:pt x="23" y="71"/>
                      <a:pt x="87" y="10"/>
                      <a:pt x="139" y="5"/>
                    </a:cubicBezTo>
                    <a:cubicBezTo>
                      <a:pt x="191" y="0"/>
                      <a:pt x="266" y="26"/>
                      <a:pt x="315" y="54"/>
                    </a:cubicBezTo>
                    <a:cubicBezTo>
                      <a:pt x="364" y="82"/>
                      <a:pt x="410" y="142"/>
                      <a:pt x="435" y="174"/>
                    </a:cubicBezTo>
                    <a:cubicBezTo>
                      <a:pt x="460" y="206"/>
                      <a:pt x="460" y="249"/>
                      <a:pt x="465" y="249"/>
                    </a:cubicBezTo>
                    <a:cubicBezTo>
                      <a:pt x="470" y="249"/>
                      <a:pt x="451" y="205"/>
                      <a:pt x="465" y="174"/>
                    </a:cubicBezTo>
                    <a:cubicBezTo>
                      <a:pt x="479" y="143"/>
                      <a:pt x="513" y="85"/>
                      <a:pt x="548" y="61"/>
                    </a:cubicBezTo>
                    <a:cubicBezTo>
                      <a:pt x="583" y="37"/>
                      <a:pt x="628" y="30"/>
                      <a:pt x="675" y="31"/>
                    </a:cubicBezTo>
                    <a:cubicBezTo>
                      <a:pt x="722" y="32"/>
                      <a:pt x="790" y="52"/>
                      <a:pt x="833" y="69"/>
                    </a:cubicBezTo>
                    <a:cubicBezTo>
                      <a:pt x="876" y="86"/>
                      <a:pt x="913" y="117"/>
                      <a:pt x="935" y="132"/>
                    </a:cubicBezTo>
                    <a:cubicBezTo>
                      <a:pt x="957" y="147"/>
                      <a:pt x="961" y="154"/>
                      <a:pt x="968" y="159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4120" name="Group 24"/>
              <p:cNvGrpSpPr>
                <a:grpSpLocks noChangeAspect="1"/>
              </p:cNvGrpSpPr>
              <p:nvPr/>
            </p:nvGrpSpPr>
            <p:grpSpPr bwMode="auto">
              <a:xfrm>
                <a:off x="8978" y="4538"/>
                <a:ext cx="515" cy="710"/>
                <a:chOff x="6867" y="3654"/>
                <a:chExt cx="577" cy="795"/>
              </a:xfrm>
            </p:grpSpPr>
            <p:sp>
              <p:nvSpPr>
                <p:cNvPr id="4121" name="Freeform 25"/>
                <p:cNvSpPr>
                  <a:spLocks noChangeAspect="1"/>
                </p:cNvSpPr>
                <p:nvPr/>
              </p:nvSpPr>
              <p:spPr bwMode="auto">
                <a:xfrm>
                  <a:off x="6867" y="3654"/>
                  <a:ext cx="374" cy="540"/>
                </a:xfrm>
                <a:custGeom>
                  <a:avLst/>
                  <a:gdLst>
                    <a:gd name="T0" fmla="*/ 0 w 374"/>
                    <a:gd name="T1" fmla="*/ 0 h 540"/>
                    <a:gd name="T2" fmla="*/ 374 w 374"/>
                    <a:gd name="T3" fmla="*/ 360 h 540"/>
                    <a:gd name="T4" fmla="*/ 374 w 374"/>
                    <a:gd name="T5" fmla="*/ 54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4" h="540">
                      <a:moveTo>
                        <a:pt x="0" y="0"/>
                      </a:moveTo>
                      <a:lnTo>
                        <a:pt x="374" y="360"/>
                      </a:lnTo>
                      <a:lnTo>
                        <a:pt x="374" y="540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2" name="Freeform 26"/>
                <p:cNvSpPr>
                  <a:spLocks noChangeAspect="1"/>
                </p:cNvSpPr>
                <p:nvPr/>
              </p:nvSpPr>
              <p:spPr bwMode="auto">
                <a:xfrm>
                  <a:off x="7079" y="4178"/>
                  <a:ext cx="170" cy="95"/>
                </a:xfrm>
                <a:custGeom>
                  <a:avLst/>
                  <a:gdLst>
                    <a:gd name="T0" fmla="*/ 374 w 374"/>
                    <a:gd name="T1" fmla="*/ 0 h 210"/>
                    <a:gd name="T2" fmla="*/ 187 w 374"/>
                    <a:gd name="T3" fmla="*/ 180 h 210"/>
                    <a:gd name="T4" fmla="*/ 0 w 374"/>
                    <a:gd name="T5" fmla="*/ 18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4" h="210">
                      <a:moveTo>
                        <a:pt x="374" y="0"/>
                      </a:moveTo>
                      <a:cubicBezTo>
                        <a:pt x="311" y="75"/>
                        <a:pt x="249" y="150"/>
                        <a:pt x="187" y="180"/>
                      </a:cubicBezTo>
                      <a:cubicBezTo>
                        <a:pt x="125" y="210"/>
                        <a:pt x="62" y="195"/>
                        <a:pt x="0" y="18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3" name="Freeform 27"/>
                <p:cNvSpPr>
                  <a:spLocks noChangeAspect="1"/>
                </p:cNvSpPr>
                <p:nvPr/>
              </p:nvSpPr>
              <p:spPr bwMode="auto">
                <a:xfrm>
                  <a:off x="7246" y="4194"/>
                  <a:ext cx="102" cy="255"/>
                </a:xfrm>
                <a:custGeom>
                  <a:avLst/>
                  <a:gdLst>
                    <a:gd name="T0" fmla="*/ 0 w 218"/>
                    <a:gd name="T1" fmla="*/ 0 h 540"/>
                    <a:gd name="T2" fmla="*/ 187 w 218"/>
                    <a:gd name="T3" fmla="*/ 360 h 540"/>
                    <a:gd name="T4" fmla="*/ 187 w 218"/>
                    <a:gd name="T5" fmla="*/ 54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" h="540">
                      <a:moveTo>
                        <a:pt x="0" y="0"/>
                      </a:moveTo>
                      <a:cubicBezTo>
                        <a:pt x="78" y="135"/>
                        <a:pt x="156" y="270"/>
                        <a:pt x="187" y="360"/>
                      </a:cubicBezTo>
                      <a:cubicBezTo>
                        <a:pt x="218" y="450"/>
                        <a:pt x="202" y="495"/>
                        <a:pt x="187" y="54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4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7249" y="4178"/>
                  <a:ext cx="187" cy="18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5" name="Line 29"/>
                <p:cNvSpPr>
                  <a:spLocks noChangeAspect="1" noChangeShapeType="1"/>
                </p:cNvSpPr>
                <p:nvPr/>
              </p:nvSpPr>
              <p:spPr bwMode="auto">
                <a:xfrm rot="600000">
                  <a:off x="7257" y="4202"/>
                  <a:ext cx="187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126" name="Group 30"/>
              <p:cNvGrpSpPr>
                <a:grpSpLocks noChangeAspect="1"/>
              </p:cNvGrpSpPr>
              <p:nvPr/>
            </p:nvGrpSpPr>
            <p:grpSpPr bwMode="auto">
              <a:xfrm>
                <a:off x="8013" y="4056"/>
                <a:ext cx="1021" cy="643"/>
                <a:chOff x="5783" y="3114"/>
                <a:chExt cx="1143" cy="720"/>
              </a:xfrm>
            </p:grpSpPr>
            <p:sp>
              <p:nvSpPr>
                <p:cNvPr id="4127" name="Oval 31"/>
                <p:cNvSpPr>
                  <a:spLocks noChangeAspect="1" noChangeArrowheads="1"/>
                </p:cNvSpPr>
                <p:nvPr/>
              </p:nvSpPr>
              <p:spPr bwMode="auto">
                <a:xfrm rot="-1102076">
                  <a:off x="5783" y="3114"/>
                  <a:ext cx="561" cy="7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CFF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8" name="Oval 32"/>
                <p:cNvSpPr>
                  <a:spLocks noChangeAspect="1" noChangeArrowheads="1"/>
                </p:cNvSpPr>
                <p:nvPr/>
              </p:nvSpPr>
              <p:spPr bwMode="auto">
                <a:xfrm rot="1094570">
                  <a:off x="6365" y="3114"/>
                  <a:ext cx="561" cy="7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CFF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9" name="AutoShap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5993" y="3591"/>
                  <a:ext cx="130" cy="180"/>
                </a:xfrm>
                <a:prstGeom prst="hexagon">
                  <a:avLst>
                    <a:gd name="adj" fmla="val 30769"/>
                    <a:gd name="vf" fmla="val 115470"/>
                  </a:avLst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0" name="AutoShap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6479" y="3589"/>
                  <a:ext cx="130" cy="180"/>
                </a:xfrm>
                <a:prstGeom prst="hexagon">
                  <a:avLst>
                    <a:gd name="adj" fmla="val 33079"/>
                    <a:gd name="vf" fmla="val 115470"/>
                  </a:avLst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131" name="Group 35"/>
              <p:cNvGrpSpPr>
                <a:grpSpLocks noChangeAspect="1"/>
              </p:cNvGrpSpPr>
              <p:nvPr/>
            </p:nvGrpSpPr>
            <p:grpSpPr bwMode="auto">
              <a:xfrm>
                <a:off x="8701" y="4699"/>
                <a:ext cx="334" cy="161"/>
                <a:chOff x="6557" y="3834"/>
                <a:chExt cx="374" cy="180"/>
              </a:xfrm>
            </p:grpSpPr>
            <p:sp>
              <p:nvSpPr>
                <p:cNvPr id="4132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6733" y="3906"/>
                  <a:ext cx="198" cy="95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3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6557" y="3834"/>
                  <a:ext cx="187" cy="180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134" name="Group 38"/>
              <p:cNvGrpSpPr>
                <a:grpSpLocks noChangeAspect="1"/>
              </p:cNvGrpSpPr>
              <p:nvPr/>
            </p:nvGrpSpPr>
            <p:grpSpPr bwMode="auto">
              <a:xfrm>
                <a:off x="7866" y="4699"/>
                <a:ext cx="484" cy="190"/>
                <a:chOff x="5622" y="3834"/>
                <a:chExt cx="542" cy="213"/>
              </a:xfrm>
            </p:grpSpPr>
            <p:sp>
              <p:nvSpPr>
                <p:cNvPr id="4135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5966" y="3858"/>
                  <a:ext cx="198" cy="153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6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5806" y="3834"/>
                  <a:ext cx="187" cy="180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7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5622" y="3922"/>
                  <a:ext cx="227" cy="125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4138" name="Group 42"/>
            <p:cNvGrpSpPr>
              <a:grpSpLocks noChangeAspect="1"/>
            </p:cNvGrpSpPr>
            <p:nvPr/>
          </p:nvGrpSpPr>
          <p:grpSpPr bwMode="auto">
            <a:xfrm rot="10945405" flipV="1">
              <a:off x="5507" y="8250"/>
              <a:ext cx="260" cy="364"/>
              <a:chOff x="6867" y="3654"/>
              <a:chExt cx="577" cy="795"/>
            </a:xfrm>
          </p:grpSpPr>
          <p:sp>
            <p:nvSpPr>
              <p:cNvPr id="4139" name="Freeform 43"/>
              <p:cNvSpPr>
                <a:spLocks noChangeAspect="1"/>
              </p:cNvSpPr>
              <p:nvPr/>
            </p:nvSpPr>
            <p:spPr bwMode="auto">
              <a:xfrm>
                <a:off x="6867" y="3654"/>
                <a:ext cx="374" cy="540"/>
              </a:xfrm>
              <a:custGeom>
                <a:avLst/>
                <a:gdLst>
                  <a:gd name="T0" fmla="*/ 0 w 374"/>
                  <a:gd name="T1" fmla="*/ 0 h 540"/>
                  <a:gd name="T2" fmla="*/ 374 w 374"/>
                  <a:gd name="T3" fmla="*/ 360 h 540"/>
                  <a:gd name="T4" fmla="*/ 374 w 374"/>
                  <a:gd name="T5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4" h="540">
                    <a:moveTo>
                      <a:pt x="0" y="0"/>
                    </a:moveTo>
                    <a:lnTo>
                      <a:pt x="374" y="360"/>
                    </a:lnTo>
                    <a:lnTo>
                      <a:pt x="374" y="540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0" name="Freeform 44"/>
              <p:cNvSpPr>
                <a:spLocks noChangeAspect="1"/>
              </p:cNvSpPr>
              <p:nvPr/>
            </p:nvSpPr>
            <p:spPr bwMode="auto">
              <a:xfrm>
                <a:off x="7079" y="4178"/>
                <a:ext cx="170" cy="95"/>
              </a:xfrm>
              <a:custGeom>
                <a:avLst/>
                <a:gdLst>
                  <a:gd name="T0" fmla="*/ 374 w 374"/>
                  <a:gd name="T1" fmla="*/ 0 h 210"/>
                  <a:gd name="T2" fmla="*/ 187 w 374"/>
                  <a:gd name="T3" fmla="*/ 180 h 210"/>
                  <a:gd name="T4" fmla="*/ 0 w 374"/>
                  <a:gd name="T5" fmla="*/ 18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4" h="210">
                    <a:moveTo>
                      <a:pt x="374" y="0"/>
                    </a:moveTo>
                    <a:cubicBezTo>
                      <a:pt x="311" y="75"/>
                      <a:pt x="249" y="150"/>
                      <a:pt x="187" y="180"/>
                    </a:cubicBezTo>
                    <a:cubicBezTo>
                      <a:pt x="125" y="210"/>
                      <a:pt x="62" y="195"/>
                      <a:pt x="0" y="18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1" name="Freeform 45"/>
              <p:cNvSpPr>
                <a:spLocks noChangeAspect="1"/>
              </p:cNvSpPr>
              <p:nvPr/>
            </p:nvSpPr>
            <p:spPr bwMode="auto">
              <a:xfrm>
                <a:off x="7246" y="4194"/>
                <a:ext cx="102" cy="255"/>
              </a:xfrm>
              <a:custGeom>
                <a:avLst/>
                <a:gdLst>
                  <a:gd name="T0" fmla="*/ 0 w 218"/>
                  <a:gd name="T1" fmla="*/ 0 h 540"/>
                  <a:gd name="T2" fmla="*/ 187 w 218"/>
                  <a:gd name="T3" fmla="*/ 360 h 540"/>
                  <a:gd name="T4" fmla="*/ 187 w 218"/>
                  <a:gd name="T5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" h="540">
                    <a:moveTo>
                      <a:pt x="0" y="0"/>
                    </a:moveTo>
                    <a:cubicBezTo>
                      <a:pt x="78" y="135"/>
                      <a:pt x="156" y="270"/>
                      <a:pt x="187" y="360"/>
                    </a:cubicBezTo>
                    <a:cubicBezTo>
                      <a:pt x="218" y="450"/>
                      <a:pt x="202" y="495"/>
                      <a:pt x="187" y="54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2" name="Line 46"/>
              <p:cNvSpPr>
                <a:spLocks noChangeAspect="1" noChangeShapeType="1"/>
              </p:cNvSpPr>
              <p:nvPr/>
            </p:nvSpPr>
            <p:spPr bwMode="auto">
              <a:xfrm>
                <a:off x="7249" y="4178"/>
                <a:ext cx="187" cy="1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3" name="Line 47"/>
              <p:cNvSpPr>
                <a:spLocks noChangeAspect="1" noChangeShapeType="1"/>
              </p:cNvSpPr>
              <p:nvPr/>
            </p:nvSpPr>
            <p:spPr bwMode="auto">
              <a:xfrm rot="600000">
                <a:off x="7257" y="4202"/>
                <a:ext cx="1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4148" name="Text Box 5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91853" y="5193384"/>
            <a:ext cx="1295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التالي</a:t>
            </a:r>
            <a:endParaRPr lang="en-US" sz="32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153" name="Picture 5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9719" y="584795"/>
            <a:ext cx="2434202" cy="222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143337" y="4766406"/>
            <a:ext cx="3461024" cy="2490893"/>
            <a:chOff x="3275564" y="4354756"/>
            <a:chExt cx="3461024" cy="2490893"/>
          </a:xfrm>
        </p:grpSpPr>
        <p:pic>
          <p:nvPicPr>
            <p:cNvPr id="58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26599" y="4354756"/>
              <a:ext cx="3009989" cy="2490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34"/>
            <a:stretch/>
          </p:blipFill>
          <p:spPr>
            <a:xfrm>
              <a:off x="3275564" y="5655650"/>
              <a:ext cx="1743607" cy="8897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5161571" y="1408321"/>
            <a:ext cx="219974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AGARA v3 News" pitchFamily="2" charset="0"/>
                <a:cs typeface="SHAGARA v3 News" pitchFamily="2" charset="0"/>
              </a:rPr>
              <a:t>هرة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AGARA v3 News" pitchFamily="2" charset="0"/>
              <a:cs typeface="SHAGARA v3 News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293" y="1409992"/>
            <a:ext cx="2563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5400" dirty="0">
                <a:latin typeface="SHAGARA v2" pitchFamily="2" charset="0"/>
                <a:cs typeface="SHAGARA v2" pitchFamily="2" charset="0"/>
              </a:rPr>
              <a:t>معنى كلمة </a:t>
            </a:r>
            <a:endParaRPr lang="en-GB" sz="5400" dirty="0">
              <a:latin typeface="SHAGARA v2" pitchFamily="2" charset="0"/>
              <a:cs typeface="SHAGARA v2" pitchFamily="2" charset="0"/>
            </a:endParaRPr>
          </a:p>
        </p:txBody>
      </p:sp>
      <p:pic>
        <p:nvPicPr>
          <p:cNvPr id="48" name="Picture 57">
            <a:extLst>
              <a:ext uri="{FF2B5EF4-FFF2-40B4-BE49-F238E27FC236}">
                <a16:creationId xmlns:a16="http://schemas.microsoft.com/office/drawing/2014/main" id="{B17079CC-1907-42C1-8F1A-77F0EC2AE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8551" y="792135"/>
            <a:ext cx="1667792" cy="115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</p:childTnLst>
        </p:cTn>
      </p:par>
    </p:tnLst>
    <p:bldLst>
      <p:bldP spid="4107" grpId="0"/>
      <p:bldP spid="4108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377" y="429675"/>
            <a:ext cx="2380820" cy="274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2659" y="3310345"/>
            <a:ext cx="192401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9366">
            <a:off x="2557999" y="3036313"/>
            <a:ext cx="2085935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21244" flipH="1">
            <a:off x="8122635" y="3062475"/>
            <a:ext cx="1983066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505202" y="3559799"/>
            <a:ext cx="216216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AE" sz="4400" b="1" dirty="0">
                <a:latin typeface="SHAGARA v2" pitchFamily="2" charset="0"/>
                <a:cs typeface="SHAGARA v2" pitchFamily="2" charset="0"/>
              </a:rPr>
              <a:t>صخور الأرض</a:t>
            </a:r>
            <a:endParaRPr lang="en-US" sz="3600" b="1" dirty="0"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 rot="671643">
            <a:off x="2673322" y="3474520"/>
            <a:ext cx="200225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sz="4800" b="1" dirty="0">
                <a:latin typeface="SHAGARA v2" pitchFamily="2" charset="0"/>
                <a:cs typeface="SHAGARA v2" pitchFamily="2" charset="0"/>
              </a:rPr>
              <a:t>عشب الأرض</a:t>
            </a:r>
            <a:endParaRPr lang="en-US" sz="3600" b="1" dirty="0"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 rot="551728">
            <a:off x="7933344" y="3498244"/>
            <a:ext cx="23424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sz="4800" b="1" dirty="0">
                <a:latin typeface="SHAGARA v2" pitchFamily="2" charset="0"/>
                <a:cs typeface="SHAGARA v2" pitchFamily="2" charset="0"/>
              </a:rPr>
              <a:t>حشرات الأرض</a:t>
            </a:r>
            <a:endParaRPr lang="en-US" sz="3600" b="1" dirty="0">
              <a:latin typeface="SHAGARA v2" pitchFamily="2" charset="0"/>
              <a:cs typeface="SHAGARA v2" pitchFamily="2" charset="0"/>
            </a:endParaRPr>
          </a:p>
        </p:txBody>
      </p:sp>
      <p:grpSp>
        <p:nvGrpSpPr>
          <p:cNvPr id="4117" name="Group 21"/>
          <p:cNvGrpSpPr>
            <a:grpSpLocks/>
          </p:cNvGrpSpPr>
          <p:nvPr/>
        </p:nvGrpSpPr>
        <p:grpSpPr bwMode="auto">
          <a:xfrm>
            <a:off x="5826452" y="1063153"/>
            <a:ext cx="675005" cy="457283"/>
            <a:chOff x="5507" y="7896"/>
            <a:chExt cx="1063" cy="720"/>
          </a:xfrm>
        </p:grpSpPr>
        <p:grpSp>
          <p:nvGrpSpPr>
            <p:cNvPr id="4118" name="Group 22"/>
            <p:cNvGrpSpPr>
              <a:grpSpLocks/>
            </p:cNvGrpSpPr>
            <p:nvPr/>
          </p:nvGrpSpPr>
          <p:grpSpPr bwMode="auto">
            <a:xfrm>
              <a:off x="5679" y="7896"/>
              <a:ext cx="891" cy="720"/>
              <a:chOff x="7866" y="3843"/>
              <a:chExt cx="1627" cy="1405"/>
            </a:xfrm>
          </p:grpSpPr>
          <p:sp>
            <p:nvSpPr>
              <p:cNvPr id="4119" name="Freeform 23"/>
              <p:cNvSpPr>
                <a:spLocks noChangeAspect="1"/>
              </p:cNvSpPr>
              <p:nvPr/>
            </p:nvSpPr>
            <p:spPr bwMode="auto">
              <a:xfrm>
                <a:off x="8059" y="3843"/>
                <a:ext cx="968" cy="249"/>
              </a:xfrm>
              <a:custGeom>
                <a:avLst/>
                <a:gdLst>
                  <a:gd name="T0" fmla="*/ 0 w 968"/>
                  <a:gd name="T1" fmla="*/ 84 h 249"/>
                  <a:gd name="T2" fmla="*/ 139 w 968"/>
                  <a:gd name="T3" fmla="*/ 5 h 249"/>
                  <a:gd name="T4" fmla="*/ 315 w 968"/>
                  <a:gd name="T5" fmla="*/ 54 h 249"/>
                  <a:gd name="T6" fmla="*/ 435 w 968"/>
                  <a:gd name="T7" fmla="*/ 174 h 249"/>
                  <a:gd name="T8" fmla="*/ 465 w 968"/>
                  <a:gd name="T9" fmla="*/ 249 h 249"/>
                  <a:gd name="T10" fmla="*/ 465 w 968"/>
                  <a:gd name="T11" fmla="*/ 174 h 249"/>
                  <a:gd name="T12" fmla="*/ 548 w 968"/>
                  <a:gd name="T13" fmla="*/ 61 h 249"/>
                  <a:gd name="T14" fmla="*/ 675 w 968"/>
                  <a:gd name="T15" fmla="*/ 31 h 249"/>
                  <a:gd name="T16" fmla="*/ 833 w 968"/>
                  <a:gd name="T17" fmla="*/ 69 h 249"/>
                  <a:gd name="T18" fmla="*/ 935 w 968"/>
                  <a:gd name="T19" fmla="*/ 132 h 249"/>
                  <a:gd name="T20" fmla="*/ 968 w 968"/>
                  <a:gd name="T21" fmla="*/ 15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" h="249">
                    <a:moveTo>
                      <a:pt x="0" y="84"/>
                    </a:moveTo>
                    <a:cubicBezTo>
                      <a:pt x="23" y="71"/>
                      <a:pt x="87" y="10"/>
                      <a:pt x="139" y="5"/>
                    </a:cubicBezTo>
                    <a:cubicBezTo>
                      <a:pt x="191" y="0"/>
                      <a:pt x="266" y="26"/>
                      <a:pt x="315" y="54"/>
                    </a:cubicBezTo>
                    <a:cubicBezTo>
                      <a:pt x="364" y="82"/>
                      <a:pt x="410" y="142"/>
                      <a:pt x="435" y="174"/>
                    </a:cubicBezTo>
                    <a:cubicBezTo>
                      <a:pt x="460" y="206"/>
                      <a:pt x="460" y="249"/>
                      <a:pt x="465" y="249"/>
                    </a:cubicBezTo>
                    <a:cubicBezTo>
                      <a:pt x="470" y="249"/>
                      <a:pt x="451" y="205"/>
                      <a:pt x="465" y="174"/>
                    </a:cubicBezTo>
                    <a:cubicBezTo>
                      <a:pt x="479" y="143"/>
                      <a:pt x="513" y="85"/>
                      <a:pt x="548" y="61"/>
                    </a:cubicBezTo>
                    <a:cubicBezTo>
                      <a:pt x="583" y="37"/>
                      <a:pt x="628" y="30"/>
                      <a:pt x="675" y="31"/>
                    </a:cubicBezTo>
                    <a:cubicBezTo>
                      <a:pt x="722" y="32"/>
                      <a:pt x="790" y="52"/>
                      <a:pt x="833" y="69"/>
                    </a:cubicBezTo>
                    <a:cubicBezTo>
                      <a:pt x="876" y="86"/>
                      <a:pt x="913" y="117"/>
                      <a:pt x="935" y="132"/>
                    </a:cubicBezTo>
                    <a:cubicBezTo>
                      <a:pt x="957" y="147"/>
                      <a:pt x="961" y="154"/>
                      <a:pt x="968" y="159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4120" name="Group 24"/>
              <p:cNvGrpSpPr>
                <a:grpSpLocks noChangeAspect="1"/>
              </p:cNvGrpSpPr>
              <p:nvPr/>
            </p:nvGrpSpPr>
            <p:grpSpPr bwMode="auto">
              <a:xfrm>
                <a:off x="8978" y="4538"/>
                <a:ext cx="515" cy="710"/>
                <a:chOff x="6867" y="3654"/>
                <a:chExt cx="577" cy="795"/>
              </a:xfrm>
            </p:grpSpPr>
            <p:sp>
              <p:nvSpPr>
                <p:cNvPr id="4121" name="Freeform 25"/>
                <p:cNvSpPr>
                  <a:spLocks noChangeAspect="1"/>
                </p:cNvSpPr>
                <p:nvPr/>
              </p:nvSpPr>
              <p:spPr bwMode="auto">
                <a:xfrm>
                  <a:off x="6867" y="3654"/>
                  <a:ext cx="374" cy="540"/>
                </a:xfrm>
                <a:custGeom>
                  <a:avLst/>
                  <a:gdLst>
                    <a:gd name="T0" fmla="*/ 0 w 374"/>
                    <a:gd name="T1" fmla="*/ 0 h 540"/>
                    <a:gd name="T2" fmla="*/ 374 w 374"/>
                    <a:gd name="T3" fmla="*/ 360 h 540"/>
                    <a:gd name="T4" fmla="*/ 374 w 374"/>
                    <a:gd name="T5" fmla="*/ 54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4" h="540">
                      <a:moveTo>
                        <a:pt x="0" y="0"/>
                      </a:moveTo>
                      <a:lnTo>
                        <a:pt x="374" y="360"/>
                      </a:lnTo>
                      <a:lnTo>
                        <a:pt x="374" y="540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2" name="Freeform 26"/>
                <p:cNvSpPr>
                  <a:spLocks noChangeAspect="1"/>
                </p:cNvSpPr>
                <p:nvPr/>
              </p:nvSpPr>
              <p:spPr bwMode="auto">
                <a:xfrm>
                  <a:off x="7079" y="4178"/>
                  <a:ext cx="170" cy="95"/>
                </a:xfrm>
                <a:custGeom>
                  <a:avLst/>
                  <a:gdLst>
                    <a:gd name="T0" fmla="*/ 374 w 374"/>
                    <a:gd name="T1" fmla="*/ 0 h 210"/>
                    <a:gd name="T2" fmla="*/ 187 w 374"/>
                    <a:gd name="T3" fmla="*/ 180 h 210"/>
                    <a:gd name="T4" fmla="*/ 0 w 374"/>
                    <a:gd name="T5" fmla="*/ 18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4" h="210">
                      <a:moveTo>
                        <a:pt x="374" y="0"/>
                      </a:moveTo>
                      <a:cubicBezTo>
                        <a:pt x="311" y="75"/>
                        <a:pt x="249" y="150"/>
                        <a:pt x="187" y="180"/>
                      </a:cubicBezTo>
                      <a:cubicBezTo>
                        <a:pt x="125" y="210"/>
                        <a:pt x="62" y="195"/>
                        <a:pt x="0" y="18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3" name="Freeform 27"/>
                <p:cNvSpPr>
                  <a:spLocks noChangeAspect="1"/>
                </p:cNvSpPr>
                <p:nvPr/>
              </p:nvSpPr>
              <p:spPr bwMode="auto">
                <a:xfrm>
                  <a:off x="7246" y="4194"/>
                  <a:ext cx="102" cy="255"/>
                </a:xfrm>
                <a:custGeom>
                  <a:avLst/>
                  <a:gdLst>
                    <a:gd name="T0" fmla="*/ 0 w 218"/>
                    <a:gd name="T1" fmla="*/ 0 h 540"/>
                    <a:gd name="T2" fmla="*/ 187 w 218"/>
                    <a:gd name="T3" fmla="*/ 360 h 540"/>
                    <a:gd name="T4" fmla="*/ 187 w 218"/>
                    <a:gd name="T5" fmla="*/ 54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" h="540">
                      <a:moveTo>
                        <a:pt x="0" y="0"/>
                      </a:moveTo>
                      <a:cubicBezTo>
                        <a:pt x="78" y="135"/>
                        <a:pt x="156" y="270"/>
                        <a:pt x="187" y="360"/>
                      </a:cubicBezTo>
                      <a:cubicBezTo>
                        <a:pt x="218" y="450"/>
                        <a:pt x="202" y="495"/>
                        <a:pt x="187" y="54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4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7249" y="4178"/>
                  <a:ext cx="187" cy="18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5" name="Line 29"/>
                <p:cNvSpPr>
                  <a:spLocks noChangeAspect="1" noChangeShapeType="1"/>
                </p:cNvSpPr>
                <p:nvPr/>
              </p:nvSpPr>
              <p:spPr bwMode="auto">
                <a:xfrm rot="600000">
                  <a:off x="7257" y="4202"/>
                  <a:ext cx="187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126" name="Group 30"/>
              <p:cNvGrpSpPr>
                <a:grpSpLocks noChangeAspect="1"/>
              </p:cNvGrpSpPr>
              <p:nvPr/>
            </p:nvGrpSpPr>
            <p:grpSpPr bwMode="auto">
              <a:xfrm>
                <a:off x="8013" y="4056"/>
                <a:ext cx="1021" cy="643"/>
                <a:chOff x="5783" y="3114"/>
                <a:chExt cx="1143" cy="720"/>
              </a:xfrm>
            </p:grpSpPr>
            <p:sp>
              <p:nvSpPr>
                <p:cNvPr id="4127" name="Oval 31"/>
                <p:cNvSpPr>
                  <a:spLocks noChangeAspect="1" noChangeArrowheads="1"/>
                </p:cNvSpPr>
                <p:nvPr/>
              </p:nvSpPr>
              <p:spPr bwMode="auto">
                <a:xfrm rot="-1102076">
                  <a:off x="5783" y="3114"/>
                  <a:ext cx="561" cy="7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CFF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8" name="Oval 32"/>
                <p:cNvSpPr>
                  <a:spLocks noChangeAspect="1" noChangeArrowheads="1"/>
                </p:cNvSpPr>
                <p:nvPr/>
              </p:nvSpPr>
              <p:spPr bwMode="auto">
                <a:xfrm rot="1094570">
                  <a:off x="6365" y="3114"/>
                  <a:ext cx="561" cy="7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CFF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9" name="AutoShap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5993" y="3591"/>
                  <a:ext cx="130" cy="180"/>
                </a:xfrm>
                <a:prstGeom prst="hexagon">
                  <a:avLst>
                    <a:gd name="adj" fmla="val 30769"/>
                    <a:gd name="vf" fmla="val 115470"/>
                  </a:avLst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0" name="AutoShap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6479" y="3589"/>
                  <a:ext cx="130" cy="180"/>
                </a:xfrm>
                <a:prstGeom prst="hexagon">
                  <a:avLst>
                    <a:gd name="adj" fmla="val 33079"/>
                    <a:gd name="vf" fmla="val 115470"/>
                  </a:avLst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131" name="Group 35"/>
              <p:cNvGrpSpPr>
                <a:grpSpLocks noChangeAspect="1"/>
              </p:cNvGrpSpPr>
              <p:nvPr/>
            </p:nvGrpSpPr>
            <p:grpSpPr bwMode="auto">
              <a:xfrm>
                <a:off x="8701" y="4699"/>
                <a:ext cx="334" cy="161"/>
                <a:chOff x="6557" y="3834"/>
                <a:chExt cx="374" cy="180"/>
              </a:xfrm>
            </p:grpSpPr>
            <p:sp>
              <p:nvSpPr>
                <p:cNvPr id="4132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6733" y="3906"/>
                  <a:ext cx="198" cy="95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3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6557" y="3834"/>
                  <a:ext cx="187" cy="180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134" name="Group 38"/>
              <p:cNvGrpSpPr>
                <a:grpSpLocks noChangeAspect="1"/>
              </p:cNvGrpSpPr>
              <p:nvPr/>
            </p:nvGrpSpPr>
            <p:grpSpPr bwMode="auto">
              <a:xfrm>
                <a:off x="7866" y="4699"/>
                <a:ext cx="484" cy="190"/>
                <a:chOff x="5622" y="3834"/>
                <a:chExt cx="542" cy="213"/>
              </a:xfrm>
            </p:grpSpPr>
            <p:sp>
              <p:nvSpPr>
                <p:cNvPr id="4135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5966" y="3858"/>
                  <a:ext cx="198" cy="153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6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5806" y="3834"/>
                  <a:ext cx="187" cy="180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7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5622" y="3922"/>
                  <a:ext cx="227" cy="125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4138" name="Group 42"/>
            <p:cNvGrpSpPr>
              <a:grpSpLocks noChangeAspect="1"/>
            </p:cNvGrpSpPr>
            <p:nvPr/>
          </p:nvGrpSpPr>
          <p:grpSpPr bwMode="auto">
            <a:xfrm rot="10945405" flipV="1">
              <a:off x="5507" y="8250"/>
              <a:ext cx="260" cy="364"/>
              <a:chOff x="6867" y="3654"/>
              <a:chExt cx="577" cy="795"/>
            </a:xfrm>
          </p:grpSpPr>
          <p:sp>
            <p:nvSpPr>
              <p:cNvPr id="4139" name="Freeform 43"/>
              <p:cNvSpPr>
                <a:spLocks noChangeAspect="1"/>
              </p:cNvSpPr>
              <p:nvPr/>
            </p:nvSpPr>
            <p:spPr bwMode="auto">
              <a:xfrm>
                <a:off x="6867" y="3654"/>
                <a:ext cx="374" cy="540"/>
              </a:xfrm>
              <a:custGeom>
                <a:avLst/>
                <a:gdLst>
                  <a:gd name="T0" fmla="*/ 0 w 374"/>
                  <a:gd name="T1" fmla="*/ 0 h 540"/>
                  <a:gd name="T2" fmla="*/ 374 w 374"/>
                  <a:gd name="T3" fmla="*/ 360 h 540"/>
                  <a:gd name="T4" fmla="*/ 374 w 374"/>
                  <a:gd name="T5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4" h="540">
                    <a:moveTo>
                      <a:pt x="0" y="0"/>
                    </a:moveTo>
                    <a:lnTo>
                      <a:pt x="374" y="360"/>
                    </a:lnTo>
                    <a:lnTo>
                      <a:pt x="374" y="540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0" name="Freeform 44"/>
              <p:cNvSpPr>
                <a:spLocks noChangeAspect="1"/>
              </p:cNvSpPr>
              <p:nvPr/>
            </p:nvSpPr>
            <p:spPr bwMode="auto">
              <a:xfrm>
                <a:off x="7079" y="4178"/>
                <a:ext cx="170" cy="95"/>
              </a:xfrm>
              <a:custGeom>
                <a:avLst/>
                <a:gdLst>
                  <a:gd name="T0" fmla="*/ 374 w 374"/>
                  <a:gd name="T1" fmla="*/ 0 h 210"/>
                  <a:gd name="T2" fmla="*/ 187 w 374"/>
                  <a:gd name="T3" fmla="*/ 180 h 210"/>
                  <a:gd name="T4" fmla="*/ 0 w 374"/>
                  <a:gd name="T5" fmla="*/ 18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4" h="210">
                    <a:moveTo>
                      <a:pt x="374" y="0"/>
                    </a:moveTo>
                    <a:cubicBezTo>
                      <a:pt x="311" y="75"/>
                      <a:pt x="249" y="150"/>
                      <a:pt x="187" y="180"/>
                    </a:cubicBezTo>
                    <a:cubicBezTo>
                      <a:pt x="125" y="210"/>
                      <a:pt x="62" y="195"/>
                      <a:pt x="0" y="18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1" name="Freeform 45"/>
              <p:cNvSpPr>
                <a:spLocks noChangeAspect="1"/>
              </p:cNvSpPr>
              <p:nvPr/>
            </p:nvSpPr>
            <p:spPr bwMode="auto">
              <a:xfrm>
                <a:off x="7246" y="4194"/>
                <a:ext cx="102" cy="255"/>
              </a:xfrm>
              <a:custGeom>
                <a:avLst/>
                <a:gdLst>
                  <a:gd name="T0" fmla="*/ 0 w 218"/>
                  <a:gd name="T1" fmla="*/ 0 h 540"/>
                  <a:gd name="T2" fmla="*/ 187 w 218"/>
                  <a:gd name="T3" fmla="*/ 360 h 540"/>
                  <a:gd name="T4" fmla="*/ 187 w 218"/>
                  <a:gd name="T5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" h="540">
                    <a:moveTo>
                      <a:pt x="0" y="0"/>
                    </a:moveTo>
                    <a:cubicBezTo>
                      <a:pt x="78" y="135"/>
                      <a:pt x="156" y="270"/>
                      <a:pt x="187" y="360"/>
                    </a:cubicBezTo>
                    <a:cubicBezTo>
                      <a:pt x="218" y="450"/>
                      <a:pt x="202" y="495"/>
                      <a:pt x="187" y="54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2" name="Line 46"/>
              <p:cNvSpPr>
                <a:spLocks noChangeAspect="1" noChangeShapeType="1"/>
              </p:cNvSpPr>
              <p:nvPr/>
            </p:nvSpPr>
            <p:spPr bwMode="auto">
              <a:xfrm>
                <a:off x="7249" y="4178"/>
                <a:ext cx="187" cy="1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3" name="Line 47"/>
              <p:cNvSpPr>
                <a:spLocks noChangeAspect="1" noChangeShapeType="1"/>
              </p:cNvSpPr>
              <p:nvPr/>
            </p:nvSpPr>
            <p:spPr bwMode="auto">
              <a:xfrm rot="600000">
                <a:off x="7257" y="4202"/>
                <a:ext cx="1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4148" name="Text Box 5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91853" y="5193384"/>
            <a:ext cx="1295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التالي</a:t>
            </a:r>
            <a:endParaRPr lang="en-US" sz="32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152" name="Picture 5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98296">
            <a:off x="49757" y="2378013"/>
            <a:ext cx="1466850" cy="1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3" name="Picture 5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6548" y="743941"/>
            <a:ext cx="1667792" cy="115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111635" y="4305934"/>
            <a:ext cx="3461024" cy="2490893"/>
            <a:chOff x="3275564" y="4354756"/>
            <a:chExt cx="3461024" cy="2490893"/>
          </a:xfrm>
        </p:grpSpPr>
        <p:pic>
          <p:nvPicPr>
            <p:cNvPr id="58" name="Picture 1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26599" y="4354756"/>
              <a:ext cx="3009989" cy="2490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34"/>
            <a:stretch/>
          </p:blipFill>
          <p:spPr>
            <a:xfrm>
              <a:off x="3275564" y="5655650"/>
              <a:ext cx="1743607" cy="8897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5035965" y="1497716"/>
            <a:ext cx="225739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AGARA v3 News" pitchFamily="2" charset="0"/>
                <a:cs typeface="SHAGARA v3 News" pitchFamily="2" charset="0"/>
              </a:rPr>
              <a:t>خشاش الأرض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AGARA v3 News" pitchFamily="2" charset="0"/>
              <a:cs typeface="SHAGARA v3 News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28843" y="1144195"/>
            <a:ext cx="2563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5400" dirty="0">
                <a:latin typeface="SHAGARA v2" pitchFamily="2" charset="0"/>
                <a:cs typeface="SHAGARA v2" pitchFamily="2" charset="0"/>
              </a:rPr>
              <a:t>معنى كلمة </a:t>
            </a:r>
            <a:endParaRPr lang="en-GB" sz="5400" dirty="0">
              <a:latin typeface="SHAGARA v2" pitchFamily="2" charset="0"/>
              <a:cs typeface="SHAGARA v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</p:childTnLst>
        </p:cTn>
      </p:par>
    </p:tnLst>
    <p:bldLst>
      <p:bldP spid="4107" grpId="0"/>
      <p:bldP spid="4108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2064" y="514344"/>
            <a:ext cx="2423783" cy="263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9366">
            <a:off x="8540872" y="3154643"/>
            <a:ext cx="1677453" cy="21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812" y="3257928"/>
            <a:ext cx="1805603" cy="216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9366">
            <a:off x="2247606" y="2929671"/>
            <a:ext cx="2082104" cy="246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Text Box 12"/>
          <p:cNvSpPr txBox="1">
            <a:spLocks noChangeArrowheads="1"/>
          </p:cNvSpPr>
          <p:nvPr/>
        </p:nvSpPr>
        <p:spPr bwMode="auto">
          <a:xfrm rot="546392">
            <a:off x="2274302" y="3748456"/>
            <a:ext cx="20287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sz="4800" b="1" dirty="0">
                <a:latin typeface="SHAGARA v2" pitchFamily="2" charset="0"/>
                <a:cs typeface="SHAGARA v2" pitchFamily="2" charset="0"/>
              </a:rPr>
              <a:t>الكبريت</a:t>
            </a:r>
            <a:endParaRPr lang="en-US" sz="3600" b="1" dirty="0"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485491" y="4027906"/>
            <a:ext cx="17078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AE" sz="4000" b="1" dirty="0">
                <a:latin typeface="SHAGARA v2" pitchFamily="2" charset="0"/>
                <a:cs typeface="SHAGARA v2" pitchFamily="2" charset="0"/>
              </a:rPr>
              <a:t>الحطب</a:t>
            </a:r>
            <a:endParaRPr lang="en-US" sz="3600" b="1" dirty="0"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 rot="551728">
            <a:off x="8755577" y="3475681"/>
            <a:ext cx="161757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AE" sz="4400" b="1" dirty="0">
                <a:latin typeface="SHAGARA v2" pitchFamily="2" charset="0"/>
                <a:cs typeface="SHAGARA v2" pitchFamily="2" charset="0"/>
              </a:rPr>
              <a:t>نار جهنم</a:t>
            </a:r>
            <a:endParaRPr lang="en-US" sz="3600" b="1" dirty="0">
              <a:latin typeface="SHAGARA v2" pitchFamily="2" charset="0"/>
              <a:cs typeface="SHAGARA v2" pitchFamily="2" charset="0"/>
            </a:endParaRPr>
          </a:p>
        </p:txBody>
      </p:sp>
      <p:grpSp>
        <p:nvGrpSpPr>
          <p:cNvPr id="4117" name="Group 21"/>
          <p:cNvGrpSpPr>
            <a:grpSpLocks/>
          </p:cNvGrpSpPr>
          <p:nvPr/>
        </p:nvGrpSpPr>
        <p:grpSpPr bwMode="auto">
          <a:xfrm>
            <a:off x="5826452" y="1063153"/>
            <a:ext cx="675005" cy="457283"/>
            <a:chOff x="5507" y="7896"/>
            <a:chExt cx="1063" cy="720"/>
          </a:xfrm>
        </p:grpSpPr>
        <p:grpSp>
          <p:nvGrpSpPr>
            <p:cNvPr id="4118" name="Group 22"/>
            <p:cNvGrpSpPr>
              <a:grpSpLocks/>
            </p:cNvGrpSpPr>
            <p:nvPr/>
          </p:nvGrpSpPr>
          <p:grpSpPr bwMode="auto">
            <a:xfrm>
              <a:off x="5679" y="7896"/>
              <a:ext cx="891" cy="720"/>
              <a:chOff x="7866" y="3843"/>
              <a:chExt cx="1627" cy="1405"/>
            </a:xfrm>
          </p:grpSpPr>
          <p:sp>
            <p:nvSpPr>
              <p:cNvPr id="4119" name="Freeform 23"/>
              <p:cNvSpPr>
                <a:spLocks noChangeAspect="1"/>
              </p:cNvSpPr>
              <p:nvPr/>
            </p:nvSpPr>
            <p:spPr bwMode="auto">
              <a:xfrm>
                <a:off x="8059" y="3843"/>
                <a:ext cx="968" cy="249"/>
              </a:xfrm>
              <a:custGeom>
                <a:avLst/>
                <a:gdLst>
                  <a:gd name="T0" fmla="*/ 0 w 968"/>
                  <a:gd name="T1" fmla="*/ 84 h 249"/>
                  <a:gd name="T2" fmla="*/ 139 w 968"/>
                  <a:gd name="T3" fmla="*/ 5 h 249"/>
                  <a:gd name="T4" fmla="*/ 315 w 968"/>
                  <a:gd name="T5" fmla="*/ 54 h 249"/>
                  <a:gd name="T6" fmla="*/ 435 w 968"/>
                  <a:gd name="T7" fmla="*/ 174 h 249"/>
                  <a:gd name="T8" fmla="*/ 465 w 968"/>
                  <a:gd name="T9" fmla="*/ 249 h 249"/>
                  <a:gd name="T10" fmla="*/ 465 w 968"/>
                  <a:gd name="T11" fmla="*/ 174 h 249"/>
                  <a:gd name="T12" fmla="*/ 548 w 968"/>
                  <a:gd name="T13" fmla="*/ 61 h 249"/>
                  <a:gd name="T14" fmla="*/ 675 w 968"/>
                  <a:gd name="T15" fmla="*/ 31 h 249"/>
                  <a:gd name="T16" fmla="*/ 833 w 968"/>
                  <a:gd name="T17" fmla="*/ 69 h 249"/>
                  <a:gd name="T18" fmla="*/ 935 w 968"/>
                  <a:gd name="T19" fmla="*/ 132 h 249"/>
                  <a:gd name="T20" fmla="*/ 968 w 968"/>
                  <a:gd name="T21" fmla="*/ 15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" h="249">
                    <a:moveTo>
                      <a:pt x="0" y="84"/>
                    </a:moveTo>
                    <a:cubicBezTo>
                      <a:pt x="23" y="71"/>
                      <a:pt x="87" y="10"/>
                      <a:pt x="139" y="5"/>
                    </a:cubicBezTo>
                    <a:cubicBezTo>
                      <a:pt x="191" y="0"/>
                      <a:pt x="266" y="26"/>
                      <a:pt x="315" y="54"/>
                    </a:cubicBezTo>
                    <a:cubicBezTo>
                      <a:pt x="364" y="82"/>
                      <a:pt x="410" y="142"/>
                      <a:pt x="435" y="174"/>
                    </a:cubicBezTo>
                    <a:cubicBezTo>
                      <a:pt x="460" y="206"/>
                      <a:pt x="460" y="249"/>
                      <a:pt x="465" y="249"/>
                    </a:cubicBezTo>
                    <a:cubicBezTo>
                      <a:pt x="470" y="249"/>
                      <a:pt x="451" y="205"/>
                      <a:pt x="465" y="174"/>
                    </a:cubicBezTo>
                    <a:cubicBezTo>
                      <a:pt x="479" y="143"/>
                      <a:pt x="513" y="85"/>
                      <a:pt x="548" y="61"/>
                    </a:cubicBezTo>
                    <a:cubicBezTo>
                      <a:pt x="583" y="37"/>
                      <a:pt x="628" y="30"/>
                      <a:pt x="675" y="31"/>
                    </a:cubicBezTo>
                    <a:cubicBezTo>
                      <a:pt x="722" y="32"/>
                      <a:pt x="790" y="52"/>
                      <a:pt x="833" y="69"/>
                    </a:cubicBezTo>
                    <a:cubicBezTo>
                      <a:pt x="876" y="86"/>
                      <a:pt x="913" y="117"/>
                      <a:pt x="935" y="132"/>
                    </a:cubicBezTo>
                    <a:cubicBezTo>
                      <a:pt x="957" y="147"/>
                      <a:pt x="961" y="154"/>
                      <a:pt x="968" y="159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4120" name="Group 24"/>
              <p:cNvGrpSpPr>
                <a:grpSpLocks noChangeAspect="1"/>
              </p:cNvGrpSpPr>
              <p:nvPr/>
            </p:nvGrpSpPr>
            <p:grpSpPr bwMode="auto">
              <a:xfrm>
                <a:off x="8978" y="4538"/>
                <a:ext cx="515" cy="710"/>
                <a:chOff x="6867" y="3654"/>
                <a:chExt cx="577" cy="795"/>
              </a:xfrm>
            </p:grpSpPr>
            <p:sp>
              <p:nvSpPr>
                <p:cNvPr id="4121" name="Freeform 25"/>
                <p:cNvSpPr>
                  <a:spLocks noChangeAspect="1"/>
                </p:cNvSpPr>
                <p:nvPr/>
              </p:nvSpPr>
              <p:spPr bwMode="auto">
                <a:xfrm>
                  <a:off x="6867" y="3654"/>
                  <a:ext cx="374" cy="540"/>
                </a:xfrm>
                <a:custGeom>
                  <a:avLst/>
                  <a:gdLst>
                    <a:gd name="T0" fmla="*/ 0 w 374"/>
                    <a:gd name="T1" fmla="*/ 0 h 540"/>
                    <a:gd name="T2" fmla="*/ 374 w 374"/>
                    <a:gd name="T3" fmla="*/ 360 h 540"/>
                    <a:gd name="T4" fmla="*/ 374 w 374"/>
                    <a:gd name="T5" fmla="*/ 54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4" h="540">
                      <a:moveTo>
                        <a:pt x="0" y="0"/>
                      </a:moveTo>
                      <a:lnTo>
                        <a:pt x="374" y="360"/>
                      </a:lnTo>
                      <a:lnTo>
                        <a:pt x="374" y="540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2" name="Freeform 26"/>
                <p:cNvSpPr>
                  <a:spLocks noChangeAspect="1"/>
                </p:cNvSpPr>
                <p:nvPr/>
              </p:nvSpPr>
              <p:spPr bwMode="auto">
                <a:xfrm>
                  <a:off x="7079" y="4178"/>
                  <a:ext cx="170" cy="95"/>
                </a:xfrm>
                <a:custGeom>
                  <a:avLst/>
                  <a:gdLst>
                    <a:gd name="T0" fmla="*/ 374 w 374"/>
                    <a:gd name="T1" fmla="*/ 0 h 210"/>
                    <a:gd name="T2" fmla="*/ 187 w 374"/>
                    <a:gd name="T3" fmla="*/ 180 h 210"/>
                    <a:gd name="T4" fmla="*/ 0 w 374"/>
                    <a:gd name="T5" fmla="*/ 18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4" h="210">
                      <a:moveTo>
                        <a:pt x="374" y="0"/>
                      </a:moveTo>
                      <a:cubicBezTo>
                        <a:pt x="311" y="75"/>
                        <a:pt x="249" y="150"/>
                        <a:pt x="187" y="180"/>
                      </a:cubicBezTo>
                      <a:cubicBezTo>
                        <a:pt x="125" y="210"/>
                        <a:pt x="62" y="195"/>
                        <a:pt x="0" y="18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3" name="Freeform 27"/>
                <p:cNvSpPr>
                  <a:spLocks noChangeAspect="1"/>
                </p:cNvSpPr>
                <p:nvPr/>
              </p:nvSpPr>
              <p:spPr bwMode="auto">
                <a:xfrm>
                  <a:off x="7246" y="4194"/>
                  <a:ext cx="102" cy="255"/>
                </a:xfrm>
                <a:custGeom>
                  <a:avLst/>
                  <a:gdLst>
                    <a:gd name="T0" fmla="*/ 0 w 218"/>
                    <a:gd name="T1" fmla="*/ 0 h 540"/>
                    <a:gd name="T2" fmla="*/ 187 w 218"/>
                    <a:gd name="T3" fmla="*/ 360 h 540"/>
                    <a:gd name="T4" fmla="*/ 187 w 218"/>
                    <a:gd name="T5" fmla="*/ 540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" h="540">
                      <a:moveTo>
                        <a:pt x="0" y="0"/>
                      </a:moveTo>
                      <a:cubicBezTo>
                        <a:pt x="78" y="135"/>
                        <a:pt x="156" y="270"/>
                        <a:pt x="187" y="360"/>
                      </a:cubicBezTo>
                      <a:cubicBezTo>
                        <a:pt x="218" y="450"/>
                        <a:pt x="202" y="495"/>
                        <a:pt x="187" y="54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4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7249" y="4178"/>
                  <a:ext cx="187" cy="18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5" name="Line 29"/>
                <p:cNvSpPr>
                  <a:spLocks noChangeAspect="1" noChangeShapeType="1"/>
                </p:cNvSpPr>
                <p:nvPr/>
              </p:nvSpPr>
              <p:spPr bwMode="auto">
                <a:xfrm rot="600000">
                  <a:off x="7257" y="4202"/>
                  <a:ext cx="187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126" name="Group 30"/>
              <p:cNvGrpSpPr>
                <a:grpSpLocks noChangeAspect="1"/>
              </p:cNvGrpSpPr>
              <p:nvPr/>
            </p:nvGrpSpPr>
            <p:grpSpPr bwMode="auto">
              <a:xfrm>
                <a:off x="8013" y="4056"/>
                <a:ext cx="1021" cy="643"/>
                <a:chOff x="5783" y="3114"/>
                <a:chExt cx="1143" cy="720"/>
              </a:xfrm>
            </p:grpSpPr>
            <p:sp>
              <p:nvSpPr>
                <p:cNvPr id="4127" name="Oval 31"/>
                <p:cNvSpPr>
                  <a:spLocks noChangeAspect="1" noChangeArrowheads="1"/>
                </p:cNvSpPr>
                <p:nvPr/>
              </p:nvSpPr>
              <p:spPr bwMode="auto">
                <a:xfrm rot="-1102076">
                  <a:off x="5783" y="3114"/>
                  <a:ext cx="561" cy="7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CFF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8" name="Oval 32"/>
                <p:cNvSpPr>
                  <a:spLocks noChangeAspect="1" noChangeArrowheads="1"/>
                </p:cNvSpPr>
                <p:nvPr/>
              </p:nvSpPr>
              <p:spPr bwMode="auto">
                <a:xfrm rot="1094570">
                  <a:off x="6365" y="3114"/>
                  <a:ext cx="561" cy="7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CFF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29" name="AutoShap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5993" y="3591"/>
                  <a:ext cx="130" cy="180"/>
                </a:xfrm>
                <a:prstGeom prst="hexagon">
                  <a:avLst>
                    <a:gd name="adj" fmla="val 30769"/>
                    <a:gd name="vf" fmla="val 115470"/>
                  </a:avLst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0" name="AutoShap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6479" y="3589"/>
                  <a:ext cx="130" cy="180"/>
                </a:xfrm>
                <a:prstGeom prst="hexagon">
                  <a:avLst>
                    <a:gd name="adj" fmla="val 33079"/>
                    <a:gd name="vf" fmla="val 115470"/>
                  </a:avLst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131" name="Group 35"/>
              <p:cNvGrpSpPr>
                <a:grpSpLocks noChangeAspect="1"/>
              </p:cNvGrpSpPr>
              <p:nvPr/>
            </p:nvGrpSpPr>
            <p:grpSpPr bwMode="auto">
              <a:xfrm>
                <a:off x="8701" y="4699"/>
                <a:ext cx="334" cy="161"/>
                <a:chOff x="6557" y="3834"/>
                <a:chExt cx="374" cy="180"/>
              </a:xfrm>
            </p:grpSpPr>
            <p:sp>
              <p:nvSpPr>
                <p:cNvPr id="4132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6733" y="3906"/>
                  <a:ext cx="198" cy="95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3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6557" y="3834"/>
                  <a:ext cx="187" cy="180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134" name="Group 38"/>
              <p:cNvGrpSpPr>
                <a:grpSpLocks noChangeAspect="1"/>
              </p:cNvGrpSpPr>
              <p:nvPr/>
            </p:nvGrpSpPr>
            <p:grpSpPr bwMode="auto">
              <a:xfrm>
                <a:off x="7866" y="4699"/>
                <a:ext cx="484" cy="190"/>
                <a:chOff x="5622" y="3834"/>
                <a:chExt cx="542" cy="213"/>
              </a:xfrm>
            </p:grpSpPr>
            <p:sp>
              <p:nvSpPr>
                <p:cNvPr id="4135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5966" y="3858"/>
                  <a:ext cx="198" cy="153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6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5806" y="3834"/>
                  <a:ext cx="187" cy="180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137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5622" y="3922"/>
                  <a:ext cx="227" cy="125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4138" name="Group 42"/>
            <p:cNvGrpSpPr>
              <a:grpSpLocks noChangeAspect="1"/>
            </p:cNvGrpSpPr>
            <p:nvPr/>
          </p:nvGrpSpPr>
          <p:grpSpPr bwMode="auto">
            <a:xfrm rot="10945405" flipV="1">
              <a:off x="5507" y="8250"/>
              <a:ext cx="260" cy="364"/>
              <a:chOff x="6867" y="3654"/>
              <a:chExt cx="577" cy="795"/>
            </a:xfrm>
          </p:grpSpPr>
          <p:sp>
            <p:nvSpPr>
              <p:cNvPr id="4139" name="Freeform 43"/>
              <p:cNvSpPr>
                <a:spLocks noChangeAspect="1"/>
              </p:cNvSpPr>
              <p:nvPr/>
            </p:nvSpPr>
            <p:spPr bwMode="auto">
              <a:xfrm>
                <a:off x="6867" y="3654"/>
                <a:ext cx="374" cy="540"/>
              </a:xfrm>
              <a:custGeom>
                <a:avLst/>
                <a:gdLst>
                  <a:gd name="T0" fmla="*/ 0 w 374"/>
                  <a:gd name="T1" fmla="*/ 0 h 540"/>
                  <a:gd name="T2" fmla="*/ 374 w 374"/>
                  <a:gd name="T3" fmla="*/ 360 h 540"/>
                  <a:gd name="T4" fmla="*/ 374 w 374"/>
                  <a:gd name="T5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4" h="540">
                    <a:moveTo>
                      <a:pt x="0" y="0"/>
                    </a:moveTo>
                    <a:lnTo>
                      <a:pt x="374" y="360"/>
                    </a:lnTo>
                    <a:lnTo>
                      <a:pt x="374" y="540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0" name="Freeform 44"/>
              <p:cNvSpPr>
                <a:spLocks noChangeAspect="1"/>
              </p:cNvSpPr>
              <p:nvPr/>
            </p:nvSpPr>
            <p:spPr bwMode="auto">
              <a:xfrm>
                <a:off x="7079" y="4178"/>
                <a:ext cx="170" cy="95"/>
              </a:xfrm>
              <a:custGeom>
                <a:avLst/>
                <a:gdLst>
                  <a:gd name="T0" fmla="*/ 374 w 374"/>
                  <a:gd name="T1" fmla="*/ 0 h 210"/>
                  <a:gd name="T2" fmla="*/ 187 w 374"/>
                  <a:gd name="T3" fmla="*/ 180 h 210"/>
                  <a:gd name="T4" fmla="*/ 0 w 374"/>
                  <a:gd name="T5" fmla="*/ 18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4" h="210">
                    <a:moveTo>
                      <a:pt x="374" y="0"/>
                    </a:moveTo>
                    <a:cubicBezTo>
                      <a:pt x="311" y="75"/>
                      <a:pt x="249" y="150"/>
                      <a:pt x="187" y="180"/>
                    </a:cubicBezTo>
                    <a:cubicBezTo>
                      <a:pt x="125" y="210"/>
                      <a:pt x="62" y="195"/>
                      <a:pt x="0" y="18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1" name="Freeform 45"/>
              <p:cNvSpPr>
                <a:spLocks noChangeAspect="1"/>
              </p:cNvSpPr>
              <p:nvPr/>
            </p:nvSpPr>
            <p:spPr bwMode="auto">
              <a:xfrm>
                <a:off x="7246" y="4194"/>
                <a:ext cx="102" cy="255"/>
              </a:xfrm>
              <a:custGeom>
                <a:avLst/>
                <a:gdLst>
                  <a:gd name="T0" fmla="*/ 0 w 218"/>
                  <a:gd name="T1" fmla="*/ 0 h 540"/>
                  <a:gd name="T2" fmla="*/ 187 w 218"/>
                  <a:gd name="T3" fmla="*/ 360 h 540"/>
                  <a:gd name="T4" fmla="*/ 187 w 218"/>
                  <a:gd name="T5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" h="540">
                    <a:moveTo>
                      <a:pt x="0" y="0"/>
                    </a:moveTo>
                    <a:cubicBezTo>
                      <a:pt x="78" y="135"/>
                      <a:pt x="156" y="270"/>
                      <a:pt x="187" y="360"/>
                    </a:cubicBezTo>
                    <a:cubicBezTo>
                      <a:pt x="218" y="450"/>
                      <a:pt x="202" y="495"/>
                      <a:pt x="187" y="54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2" name="Line 46"/>
              <p:cNvSpPr>
                <a:spLocks noChangeAspect="1" noChangeShapeType="1"/>
              </p:cNvSpPr>
              <p:nvPr/>
            </p:nvSpPr>
            <p:spPr bwMode="auto">
              <a:xfrm>
                <a:off x="7249" y="4178"/>
                <a:ext cx="187" cy="1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3" name="Line 47"/>
              <p:cNvSpPr>
                <a:spLocks noChangeAspect="1" noChangeShapeType="1"/>
              </p:cNvSpPr>
              <p:nvPr/>
            </p:nvSpPr>
            <p:spPr bwMode="auto">
              <a:xfrm rot="600000">
                <a:off x="7257" y="4202"/>
                <a:ext cx="18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4148" name="Text Box 52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91853" y="5193384"/>
            <a:ext cx="1295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التالي</a:t>
            </a:r>
            <a:endParaRPr lang="en-US" sz="32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152" name="Picture 5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98296">
            <a:off x="20181" y="1661732"/>
            <a:ext cx="1702414" cy="249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3" name="Picture 5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7957" y="691745"/>
            <a:ext cx="1667792" cy="115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77897" y="4381849"/>
            <a:ext cx="3461024" cy="2490893"/>
            <a:chOff x="3275564" y="4354756"/>
            <a:chExt cx="3461024" cy="2490893"/>
          </a:xfrm>
        </p:grpSpPr>
        <p:pic>
          <p:nvPicPr>
            <p:cNvPr id="58" name="Picture 1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26599" y="4354756"/>
              <a:ext cx="3009989" cy="2490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34"/>
            <a:stretch/>
          </p:blipFill>
          <p:spPr>
            <a:xfrm>
              <a:off x="3275564" y="5655650"/>
              <a:ext cx="1743607" cy="8897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5603730" y="1474016"/>
            <a:ext cx="13324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AGARA v3 News" pitchFamily="2" charset="0"/>
                <a:cs typeface="SHAGARA v3 News" pitchFamily="2" charset="0"/>
              </a:rPr>
              <a:t>النار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AGARA v3 News" pitchFamily="2" charset="0"/>
              <a:cs typeface="SHAGARA v3 News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29913" y="1290391"/>
            <a:ext cx="2563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5400" dirty="0">
                <a:latin typeface="SHAGARA v2" pitchFamily="2" charset="0"/>
                <a:cs typeface="SHAGARA v2" pitchFamily="2" charset="0"/>
              </a:rPr>
              <a:t>معنى كلمة </a:t>
            </a:r>
            <a:endParaRPr lang="en-GB" sz="5400" dirty="0">
              <a:latin typeface="SHAGARA v2" pitchFamily="2" charset="0"/>
              <a:cs typeface="SHAGARA v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86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</p:childTnLst>
        </p:cTn>
      </p:par>
    </p:tnLst>
    <p:bldLst>
      <p:bldP spid="4108" grpId="0"/>
      <p:bldP spid="4109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3C7639FE-D1CF-41D3-8A57-51A8628D3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66DF368-669F-4A51-8849-BAD33BD02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58694"/>
            <a:ext cx="1239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تمارين رياضية">
            <a:hlinkClick r:id="" action="ppaction://media"/>
            <a:extLst>
              <a:ext uri="{FF2B5EF4-FFF2-40B4-BE49-F238E27FC236}">
                <a16:creationId xmlns:a16="http://schemas.microsoft.com/office/drawing/2014/main" id="{AD070A21-B546-461A-9370-B4B33ED79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7359" y="875211"/>
            <a:ext cx="8961121" cy="478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8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499A5D21-9CA5-4F60-B62A-7A4B94770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8EA47C-2F30-4A5B-8591-8A1E0CA4D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923">
            <a:off x="3604279" y="27430"/>
            <a:ext cx="2516713" cy="1242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254D85-09CA-4F1C-8E15-49DD3B26C8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36722" y="167750"/>
            <a:ext cx="3654129" cy="1298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4C7E4-0942-46A1-BEFA-136173E82EC5}"/>
              </a:ext>
            </a:extLst>
          </p:cNvPr>
          <p:cNvSpPr txBox="1"/>
          <p:nvPr/>
        </p:nvSpPr>
        <p:spPr>
          <a:xfrm>
            <a:off x="259109" y="524601"/>
            <a:ext cx="34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cs typeface="(AH) Manal Black" pitchFamily="2" charset="-78"/>
              </a:rPr>
              <a:t>أشاهد و أتعلم</a:t>
            </a:r>
          </a:p>
        </p:txBody>
      </p:sp>
      <p:pic>
        <p:nvPicPr>
          <p:cNvPr id="2" name="الرفق بالحيوان">
            <a:hlinkClick r:id="" action="ppaction://media"/>
            <a:extLst>
              <a:ext uri="{FF2B5EF4-FFF2-40B4-BE49-F238E27FC236}">
                <a16:creationId xmlns:a16="http://schemas.microsoft.com/office/drawing/2014/main" id="{D35696D3-84F9-43DB-992B-46A7BD33E5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64.3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3836" y="1333177"/>
            <a:ext cx="7817224" cy="439718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9657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499A5D21-9CA5-4F60-B62A-7A4B94770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8EA47C-2F30-4A5B-8591-8A1E0CA4D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923">
            <a:off x="3604279" y="27430"/>
            <a:ext cx="2516713" cy="1242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254D85-09CA-4F1C-8E15-49DD3B26C8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36722" y="167750"/>
            <a:ext cx="3654129" cy="1298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4C7E4-0942-46A1-BEFA-136173E82EC5}"/>
              </a:ext>
            </a:extLst>
          </p:cNvPr>
          <p:cNvSpPr txBox="1"/>
          <p:nvPr/>
        </p:nvSpPr>
        <p:spPr>
          <a:xfrm>
            <a:off x="894441" y="611207"/>
            <a:ext cx="34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cs typeface="(AH) Manal Black" pitchFamily="2" charset="-78"/>
              </a:rPr>
              <a:t>مفتاح التوقع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336240-4151-4899-A148-12EE6E0AC050}"/>
              </a:ext>
            </a:extLst>
          </p:cNvPr>
          <p:cNvGrpSpPr/>
          <p:nvPr/>
        </p:nvGrpSpPr>
        <p:grpSpPr>
          <a:xfrm rot="20189360">
            <a:off x="407489" y="477517"/>
            <a:ext cx="1617574" cy="903136"/>
            <a:chOff x="1650480" y="1204400"/>
            <a:chExt cx="2072280" cy="1117316"/>
          </a:xfrm>
        </p:grpSpPr>
        <p:pic>
          <p:nvPicPr>
            <p:cNvPr id="19" name="Picture 2" descr="رياض الاطفال2">
              <a:extLst>
                <a:ext uri="{FF2B5EF4-FFF2-40B4-BE49-F238E27FC236}">
                  <a16:creationId xmlns:a16="http://schemas.microsoft.com/office/drawing/2014/main" id="{22D408E9-820D-4DA1-A69D-DCB0D41D8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4508">
              <a:off x="1650480" y="1204400"/>
              <a:ext cx="2072280" cy="111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رياض الاطفال2">
              <a:extLst>
                <a:ext uri="{FF2B5EF4-FFF2-40B4-BE49-F238E27FC236}">
                  <a16:creationId xmlns:a16="http://schemas.microsoft.com/office/drawing/2014/main" id="{D9DCC7AC-6BEB-4D6B-920E-11C1556014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7" t="7082" r="75476" b="27434"/>
            <a:stretch/>
          </p:blipFill>
          <p:spPr bwMode="auto">
            <a:xfrm rot="21404508">
              <a:off x="2040036" y="1631991"/>
              <a:ext cx="1602691" cy="323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927D5AC-8C4C-4173-A4BE-447D1D01B3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1829"/>
          <a:stretch/>
        </p:blipFill>
        <p:spPr>
          <a:xfrm>
            <a:off x="1767037" y="3857105"/>
            <a:ext cx="10499118" cy="23896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CDA813-C3E4-45AB-8E6E-F7064CA6403D}"/>
              </a:ext>
            </a:extLst>
          </p:cNvPr>
          <p:cNvSpPr txBox="1"/>
          <p:nvPr/>
        </p:nvSpPr>
        <p:spPr>
          <a:xfrm>
            <a:off x="4927446" y="4046101"/>
            <a:ext cx="417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سقط على الأرض ميتا 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C013B0-7414-43A9-BA44-5740DF0FB23E}"/>
              </a:ext>
            </a:extLst>
          </p:cNvPr>
          <p:cNvSpPr txBox="1"/>
          <p:nvPr/>
        </p:nvSpPr>
        <p:spPr>
          <a:xfrm>
            <a:off x="1508262" y="4704138"/>
            <a:ext cx="539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شدة الحرارة-العطش-الجوع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F16664-EA79-443A-9655-788112CB7CCA}"/>
              </a:ext>
            </a:extLst>
          </p:cNvPr>
          <p:cNvSpPr txBox="1"/>
          <p:nvPr/>
        </p:nvSpPr>
        <p:spPr>
          <a:xfrm>
            <a:off x="2446285" y="5357344"/>
            <a:ext cx="516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نوفر لهم الماء والطعام بكل مكان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8FA7DA-09BD-4534-BB42-DCE5D1582D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232"/>
          <a:stretch/>
        </p:blipFill>
        <p:spPr>
          <a:xfrm>
            <a:off x="4748298" y="279045"/>
            <a:ext cx="6751806" cy="35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6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223FFA51-1B6A-4775-A58D-A5799EC23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61A965-423E-4619-9342-C5F5F9C5D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66" y="2650602"/>
            <a:ext cx="2517716" cy="2517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3DF57C-2495-4168-8F33-E83F19333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312"/>
          <a:stretch/>
        </p:blipFill>
        <p:spPr>
          <a:xfrm>
            <a:off x="1129792" y="740527"/>
            <a:ext cx="10873048" cy="501494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CB11A9-CFB5-4E23-9E52-A4061EB4D3A2}"/>
              </a:ext>
            </a:extLst>
          </p:cNvPr>
          <p:cNvCxnSpPr>
            <a:cxnSpLocks/>
          </p:cNvCxnSpPr>
          <p:nvPr/>
        </p:nvCxnSpPr>
        <p:spPr>
          <a:xfrm flipH="1">
            <a:off x="4852138" y="2553490"/>
            <a:ext cx="3075771" cy="22314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590DDC-2B4B-41ED-A8D0-F39907BBE63B}"/>
              </a:ext>
            </a:extLst>
          </p:cNvPr>
          <p:cNvCxnSpPr>
            <a:cxnSpLocks/>
          </p:cNvCxnSpPr>
          <p:nvPr/>
        </p:nvCxnSpPr>
        <p:spPr>
          <a:xfrm flipH="1" flipV="1">
            <a:off x="4697127" y="2559641"/>
            <a:ext cx="3129148" cy="25177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D974EB8-2D23-4A9A-B2C2-3F41375BB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923">
            <a:off x="3198013" y="-70873"/>
            <a:ext cx="2998229" cy="1479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B9D745-C1D5-464C-8B83-B100D3F0BE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36722" y="167750"/>
            <a:ext cx="3654129" cy="12984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7842B7-10E5-4C4C-B318-5C9DD46035C4}"/>
              </a:ext>
            </a:extLst>
          </p:cNvPr>
          <p:cNvSpPr txBox="1"/>
          <p:nvPr/>
        </p:nvSpPr>
        <p:spPr>
          <a:xfrm>
            <a:off x="128614" y="448140"/>
            <a:ext cx="34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cs typeface="(AH) Manal Black" pitchFamily="2" charset="-78"/>
              </a:rPr>
              <a:t>تقييم ختامي</a:t>
            </a:r>
          </a:p>
        </p:txBody>
      </p:sp>
    </p:spTree>
    <p:extLst>
      <p:ext uri="{BB962C8B-B14F-4D97-AF65-F5344CB8AC3E}">
        <p14:creationId xmlns:p14="http://schemas.microsoft.com/office/powerpoint/2010/main" val="3434768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2">
            <a:extLst>
              <a:ext uri="{FF2B5EF4-FFF2-40B4-BE49-F238E27FC236}">
                <a16:creationId xmlns:a16="http://schemas.microsoft.com/office/drawing/2014/main" id="{C294EF39-C886-415A-888B-E383E8E68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61A965-423E-4619-9342-C5F5F9C5D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471" y="4356170"/>
            <a:ext cx="2629673" cy="24739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75887D8-CB63-4C01-BD12-AF8782405282}"/>
              </a:ext>
            </a:extLst>
          </p:cNvPr>
          <p:cNvSpPr/>
          <p:nvPr/>
        </p:nvSpPr>
        <p:spPr>
          <a:xfrm>
            <a:off x="2019535" y="2111799"/>
            <a:ext cx="8260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4"/>
              </a:rPr>
              <a:t>https://wordwall.net/ar/resource/4425116</a:t>
            </a:r>
            <a:endParaRPr lang="en-US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14DEB-E375-470F-8F58-9A70029C0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701">
            <a:off x="3160206" y="-112804"/>
            <a:ext cx="2998229" cy="14799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0D0C3-A8C3-4F86-88B3-88610B5BF5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0" y="148496"/>
            <a:ext cx="3236761" cy="17199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E052CE-B10B-41C5-BB41-68B728293F8D}"/>
              </a:ext>
            </a:extLst>
          </p:cNvPr>
          <p:cNvSpPr txBox="1"/>
          <p:nvPr/>
        </p:nvSpPr>
        <p:spPr>
          <a:xfrm>
            <a:off x="473903" y="592968"/>
            <a:ext cx="3839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cs typeface="(AH) Manal Black" pitchFamily="2" charset="-78"/>
              </a:rPr>
              <a:t>تقييم ختامي</a:t>
            </a:r>
            <a:endParaRPr lang="en-US" sz="4800" dirty="0">
              <a:cs typeface="(AH) Manal Black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0A3F6E-0D0A-4227-9714-21FCC8C098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76" t="3479" r="67592" b="2989"/>
          <a:stretch/>
        </p:blipFill>
        <p:spPr>
          <a:xfrm>
            <a:off x="10397680" y="311032"/>
            <a:ext cx="1480815" cy="2645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1861E6-EAD7-46D2-89EF-52129C0B3AF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916" flipH="1">
            <a:off x="2573615" y="3000046"/>
            <a:ext cx="5250450" cy="30042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1C44A0-76AD-4DEF-BA96-A5EA4BE972DE}"/>
              </a:ext>
            </a:extLst>
          </p:cNvPr>
          <p:cNvSpPr txBox="1"/>
          <p:nvPr/>
        </p:nvSpPr>
        <p:spPr>
          <a:xfrm rot="20877146">
            <a:off x="3433615" y="3800661"/>
            <a:ext cx="3753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أجب على الأسئلة و أرسل النتيجة على الدردشة</a:t>
            </a:r>
            <a:endParaRPr lang="en-US" sz="4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896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>
            <a:extLst>
              <a:ext uri="{FF2B5EF4-FFF2-40B4-BE49-F238E27FC236}">
                <a16:creationId xmlns:a16="http://schemas.microsoft.com/office/drawing/2014/main" id="{138544C3-4DF7-430A-A135-7BD462C10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B554BA1D-C6F4-4DAD-ACD6-AB71F93A7709-L0-001.gif" descr="B554BA1D-C6F4-4DAD-ACD6-AB71F93A7709-L0-001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23792" y="473283"/>
            <a:ext cx="4818246" cy="481824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داخل البالونة الحمراء سؤال متعلق بالدرس…"/>
          <p:cNvSpPr/>
          <p:nvPr/>
        </p:nvSpPr>
        <p:spPr>
          <a:xfrm>
            <a:off x="1904481" y="2667222"/>
            <a:ext cx="4021325" cy="3145662"/>
          </a:xfrm>
          <a:prstGeom prst="roundRect">
            <a:avLst>
              <a:gd name="adj" fmla="val 6347"/>
            </a:avLst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>
              <a:defRPr sz="5300"/>
            </a:pPr>
            <a:r>
              <a:rPr sz="3726" dirty="0" err="1">
                <a:cs typeface="(AH) Manal Black" pitchFamily="2" charset="-78"/>
              </a:rPr>
              <a:t>داخل</a:t>
            </a:r>
            <a:r>
              <a:rPr sz="3726" dirty="0">
                <a:cs typeface="(AH) Manal Black" pitchFamily="2" charset="-78"/>
              </a:rPr>
              <a:t> </a:t>
            </a:r>
            <a:r>
              <a:rPr sz="3726" dirty="0" err="1">
                <a:cs typeface="(AH) Manal Black" pitchFamily="2" charset="-78"/>
              </a:rPr>
              <a:t>البالونة</a:t>
            </a:r>
            <a:r>
              <a:rPr sz="3726" dirty="0">
                <a:cs typeface="(AH) Manal Black" pitchFamily="2" charset="-78"/>
              </a:rPr>
              <a:t> </a:t>
            </a:r>
            <a:r>
              <a:rPr sz="3726" dirty="0" err="1">
                <a:cs typeface="(AH) Manal Black" pitchFamily="2" charset="-78"/>
              </a:rPr>
              <a:t>الحمراء</a:t>
            </a:r>
            <a:r>
              <a:rPr sz="3726" dirty="0">
                <a:cs typeface="(AH) Manal Black" pitchFamily="2" charset="-78"/>
              </a:rPr>
              <a:t> </a:t>
            </a:r>
            <a:r>
              <a:rPr sz="3726" dirty="0" err="1">
                <a:cs typeface="(AH) Manal Black" pitchFamily="2" charset="-78"/>
              </a:rPr>
              <a:t>سؤال</a:t>
            </a:r>
            <a:r>
              <a:rPr sz="3726" dirty="0">
                <a:cs typeface="(AH) Manal Black" pitchFamily="2" charset="-78"/>
              </a:rPr>
              <a:t> </a:t>
            </a:r>
            <a:r>
              <a:rPr sz="3726" dirty="0" err="1">
                <a:cs typeface="(AH) Manal Black" pitchFamily="2" charset="-78"/>
              </a:rPr>
              <a:t>متعلق</a:t>
            </a:r>
            <a:r>
              <a:rPr sz="3726" dirty="0">
                <a:cs typeface="(AH) Manal Black" pitchFamily="2" charset="-78"/>
              </a:rPr>
              <a:t> </a:t>
            </a:r>
            <a:r>
              <a:rPr sz="3726" dirty="0" err="1">
                <a:cs typeface="(AH) Manal Black" pitchFamily="2" charset="-78"/>
              </a:rPr>
              <a:t>بالدرس</a:t>
            </a:r>
            <a:r>
              <a:rPr sz="3726" dirty="0">
                <a:cs typeface="(AH) Manal Black" pitchFamily="2" charset="-78"/>
              </a:rPr>
              <a:t> </a:t>
            </a:r>
          </a:p>
          <a:p>
            <a:pPr algn="ctr">
              <a:defRPr sz="5300"/>
            </a:pPr>
            <a:r>
              <a:rPr lang="ar-AE" sz="3726" dirty="0">
                <a:cs typeface="(AH) Manal Black" pitchFamily="2" charset="-78"/>
              </a:rPr>
              <a:t>من سيجيب </a:t>
            </a:r>
            <a:r>
              <a:rPr sz="3726" dirty="0">
                <a:cs typeface="(AH) Manal Black" pitchFamily="2" charset="-78"/>
              </a:rPr>
              <a:t>؟</a:t>
            </a:r>
          </a:p>
        </p:txBody>
      </p:sp>
      <p:grpSp>
        <p:nvGrpSpPr>
          <p:cNvPr id="123" name="تصميم : أ. مريم مبارك"/>
          <p:cNvGrpSpPr/>
          <p:nvPr/>
        </p:nvGrpSpPr>
        <p:grpSpPr>
          <a:xfrm>
            <a:off x="7111425" y="5672315"/>
            <a:ext cx="3452910" cy="992028"/>
            <a:chOff x="0" y="0"/>
            <a:chExt cx="4910805" cy="1410883"/>
          </a:xfrm>
        </p:grpSpPr>
        <p:sp>
          <p:nvSpPr>
            <p:cNvPr id="122" name="تصميم : أ. مريم مبارك"/>
            <p:cNvSpPr/>
            <p:nvPr/>
          </p:nvSpPr>
          <p:spPr>
            <a:xfrm>
              <a:off x="82550" y="82550"/>
              <a:ext cx="4745706" cy="1245784"/>
            </a:xfrm>
            <a:prstGeom prst="roundRect">
              <a:avLst>
                <a:gd name="adj" fmla="val 14543"/>
              </a:avLst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778933">
                <a:defRPr sz="3700">
                  <a:solidFill>
                    <a:srgbClr val="FFFFFF"/>
                  </a:solidFill>
                </a:defRPr>
              </a:lvl1pPr>
            </a:lstStyle>
            <a:p>
              <a:r>
                <a:rPr sz="2601"/>
                <a:t>تصميم : أ. مريم مبارك</a:t>
              </a:r>
            </a:p>
          </p:txBody>
        </p:sp>
        <p:pic>
          <p:nvPicPr>
            <p:cNvPr id="121" name="تصميم : أ. مريم مبارك تصميم : أ. مريم مبارك" descr="تصميم : أ. مريم مبارك تصميم : أ. مريم مبارك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910806" cy="1410884"/>
            </a:xfrm>
            <a:prstGeom prst="rect">
              <a:avLst/>
            </a:prstGeom>
            <a:effectLst/>
          </p:spPr>
        </p:pic>
      </p:grpSp>
      <p:pic>
        <p:nvPicPr>
          <p:cNvPr id="124" name="5BEC896E-BE87-4B4F-A5A9-96E7DD6017BD-L0-001.png" descr="5BEC896E-BE87-4B4F-A5A9-96E7DD6017BD-L0-001.pn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924" y="6173255"/>
            <a:ext cx="494345" cy="49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EFC59C28-2DBE-479F-A447-D5D65949E2D4-L0-001.ico" descr="EFC59C28-2DBE-479F-A447-D5D65949E2D4-L0-001.ico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4290" y="6128062"/>
            <a:ext cx="508223" cy="508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3E6E7461-514D-4A8C-8224-EFC1C88F1645-L0-001.png" descr="3E6E7461-514D-4A8C-8224-EFC1C88F1645-L0-00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463" y="2212701"/>
            <a:ext cx="1339411" cy="133941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التقويم الختامي"/>
          <p:cNvSpPr txBox="1"/>
          <p:nvPr/>
        </p:nvSpPr>
        <p:spPr>
          <a:xfrm>
            <a:off x="2619961" y="583995"/>
            <a:ext cx="3752285" cy="67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r>
              <a:rPr sz="3937"/>
              <a:t>التقويم الختامي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AAAE4F-738F-43D6-89A0-BC3D0FA0E5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701">
            <a:off x="3160206" y="-112804"/>
            <a:ext cx="2998229" cy="1479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623704-83F2-4ED8-9E5E-EE30701928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0" y="148496"/>
            <a:ext cx="3236761" cy="1719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E2C446-2C87-4E67-AA2F-A9EBEF8E78C1}"/>
              </a:ext>
            </a:extLst>
          </p:cNvPr>
          <p:cNvSpPr txBox="1"/>
          <p:nvPr/>
        </p:nvSpPr>
        <p:spPr>
          <a:xfrm>
            <a:off x="437913" y="592968"/>
            <a:ext cx="3839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cs typeface="(AH) Manal Black" pitchFamily="2" charset="-78"/>
              </a:rPr>
              <a:t>بطاقة خروج</a:t>
            </a:r>
            <a:endParaRPr lang="en-US" sz="4800" dirty="0">
              <a:cs typeface="(AH) Manal Black" pitchFamily="2" charset="-7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FAEF465-A386-433A-9C1E-C37F36E92D06}"/>
              </a:ext>
            </a:extLst>
          </p:cNvPr>
          <p:cNvGrpSpPr/>
          <p:nvPr/>
        </p:nvGrpSpPr>
        <p:grpSpPr>
          <a:xfrm>
            <a:off x="0" y="-39333"/>
            <a:ext cx="12192000" cy="6858000"/>
            <a:chOff x="0" y="-39333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A305B4-3EBA-4D49-91D0-E169D7FAB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92" t="23278" b="7672"/>
            <a:stretch/>
          </p:blipFill>
          <p:spPr>
            <a:xfrm>
              <a:off x="0" y="-39333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757FE3-F405-4E8F-B267-6C3390D2B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398" r="3322" b="74710"/>
            <a:stretch/>
          </p:blipFill>
          <p:spPr>
            <a:xfrm>
              <a:off x="10276005" y="141145"/>
              <a:ext cx="1677513" cy="1120857"/>
            </a:xfrm>
            <a:prstGeom prst="rect">
              <a:avLst/>
            </a:prstGeom>
          </p:spPr>
        </p:pic>
      </p:grpSp>
      <p:pic>
        <p:nvPicPr>
          <p:cNvPr id="130" name="424D632D-7332-4306-9476-A97F8D608038-L0-001.gif" descr="424D632D-7332-4306-9476-A97F8D608038-L0-001.gif"/>
          <p:cNvPicPr>
            <a:picLocks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600" y="556419"/>
            <a:ext cx="6400800" cy="5309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CD71D5-0DCB-4CE6-9BD0-FEF2B0FFFC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6" t="3479" r="67592" b="2989"/>
          <a:stretch/>
        </p:blipFill>
        <p:spPr>
          <a:xfrm>
            <a:off x="1414785" y="3389667"/>
            <a:ext cx="1480815" cy="2645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4310AD-1DA0-46ED-A91E-C36A2D13483B}"/>
              </a:ext>
            </a:extLst>
          </p:cNvPr>
          <p:cNvGrpSpPr/>
          <p:nvPr/>
        </p:nvGrpSpPr>
        <p:grpSpPr>
          <a:xfrm>
            <a:off x="0" y="-39333"/>
            <a:ext cx="12192000" cy="6858000"/>
            <a:chOff x="0" y="-39333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31E844-EBE0-4B99-B9C7-BE49945D0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92" t="23278" b="7672"/>
            <a:stretch/>
          </p:blipFill>
          <p:spPr>
            <a:xfrm>
              <a:off x="0" y="-39333"/>
              <a:ext cx="1219200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053E9A-3A4E-4046-B28A-19DE40031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398" r="3322" b="74710"/>
            <a:stretch/>
          </p:blipFill>
          <p:spPr>
            <a:xfrm>
              <a:off x="10276005" y="141145"/>
              <a:ext cx="1677513" cy="1120857"/>
            </a:xfrm>
            <a:prstGeom prst="rect">
              <a:avLst/>
            </a:prstGeom>
          </p:spPr>
        </p:pic>
      </p:grpSp>
      <p:pic>
        <p:nvPicPr>
          <p:cNvPr id="132" name="91B05CF3-5553-4D11-8D58-D85D19CFE7FB-L0-001.jpeg" descr="91B05CF3-5553-4D11-8D58-D85D19CFE7FB-L0-001.jpeg"/>
          <p:cNvPicPr>
            <a:picLocks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8956" y="-4524"/>
            <a:ext cx="9194087" cy="686252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اكتبي السؤال هنا"/>
          <p:cNvSpPr/>
          <p:nvPr/>
        </p:nvSpPr>
        <p:spPr>
          <a:xfrm>
            <a:off x="3956650" y="1555334"/>
            <a:ext cx="4278698" cy="3167522"/>
          </a:xfrm>
          <a:prstGeom prst="roundRect">
            <a:avLst>
              <a:gd name="adj" fmla="val 6303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5300"/>
            </a:lvl1pPr>
          </a:lstStyle>
          <a:p>
            <a:r>
              <a:rPr lang="ar-AE" sz="3726" dirty="0"/>
              <a:t>ما </a:t>
            </a:r>
            <a:r>
              <a:rPr lang="ar-AE" sz="3726"/>
              <a:t>معنى خَشاشُ </a:t>
            </a:r>
            <a:r>
              <a:rPr lang="ar-AE" sz="3726" dirty="0"/>
              <a:t>الأرض؟</a:t>
            </a:r>
            <a:endParaRPr sz="3726" dirty="0"/>
          </a:p>
        </p:txBody>
      </p:sp>
      <p:pic>
        <p:nvPicPr>
          <p:cNvPr id="134" name="تصفيق.m4a" descr="تصفيق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51577" y="5216649"/>
            <a:ext cx="401837" cy="401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177A9168-D4D5-4189-912E-DEBE4593E1F6-L0-001.gif" descr="177A9168-D4D5-4189-912E-DEBE4593E1F6-L0-001.gif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710162" y="1924823"/>
            <a:ext cx="1781431" cy="1781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B0654-E581-45B0-8136-82FE73AB28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76" t="3479" r="67592" b="2989"/>
          <a:stretch/>
        </p:blipFill>
        <p:spPr>
          <a:xfrm>
            <a:off x="574711" y="2903413"/>
            <a:ext cx="898862" cy="1605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circl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>
            <a:extLst>
              <a:ext uri="{FF2B5EF4-FFF2-40B4-BE49-F238E27FC236}">
                <a16:creationId xmlns:a16="http://schemas.microsoft.com/office/drawing/2014/main" id="{BFA4F8BD-D47E-4639-A21B-BF8F9E640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CD71D5-0DCB-4CE6-9BD0-FEF2B0FFF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6" t="3479" r="67592" b="2989"/>
          <a:stretch/>
        </p:blipFill>
        <p:spPr>
          <a:xfrm>
            <a:off x="879208" y="2486828"/>
            <a:ext cx="1480815" cy="2645253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B2C7AE6-37F7-4166-A60C-6A21A6B56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4077653" y="1291223"/>
            <a:ext cx="4552111" cy="42755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C03F32-2D25-4E8F-86BC-2495D771D16F}"/>
              </a:ext>
            </a:extLst>
          </p:cNvPr>
          <p:cNvSpPr/>
          <p:nvPr/>
        </p:nvSpPr>
        <p:spPr>
          <a:xfrm>
            <a:off x="4481537" y="2594765"/>
            <a:ext cx="3687597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ما هو مسمى الطبيب الذي يعالج الحيوانات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F3AAF4-150C-48E1-8B59-41901634B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701">
            <a:off x="3160206" y="-112804"/>
            <a:ext cx="2998229" cy="1479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04B4A-F5A6-44F0-839B-A61B65373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0" y="148496"/>
            <a:ext cx="3236761" cy="17199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9B4BAD-DD78-4DF4-B0FE-292E4B6FABB0}"/>
              </a:ext>
            </a:extLst>
          </p:cNvPr>
          <p:cNvSpPr txBox="1"/>
          <p:nvPr/>
        </p:nvSpPr>
        <p:spPr>
          <a:xfrm>
            <a:off x="437913" y="592968"/>
            <a:ext cx="3839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cs typeface="(AH) Manal Black" pitchFamily="2" charset="-78"/>
              </a:rPr>
              <a:t>سؤال التحدي</a:t>
            </a:r>
            <a:endParaRPr lang="en-US" sz="4800" dirty="0">
              <a:cs typeface="(AH) Manal Black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0574F-149D-48BA-8B67-E2DC19B3E3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97" y="4272335"/>
            <a:ext cx="2632437" cy="24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>
            <a:extLst>
              <a:ext uri="{FF2B5EF4-FFF2-40B4-BE49-F238E27FC236}">
                <a16:creationId xmlns:a16="http://schemas.microsoft.com/office/drawing/2014/main" id="{4814FD34-01F2-4188-AA04-60DCDAF5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6">
            <a:extLst>
              <a:ext uri="{FF2B5EF4-FFF2-40B4-BE49-F238E27FC236}">
                <a16:creationId xmlns:a16="http://schemas.microsoft.com/office/drawing/2014/main" id="{5617F498-27FD-416A-9C3A-F11A7D63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25"/>
            <a:ext cx="1239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FD086F-1A91-4146-9509-020D85547E14}"/>
              </a:ext>
            </a:extLst>
          </p:cNvPr>
          <p:cNvSpPr/>
          <p:nvPr/>
        </p:nvSpPr>
        <p:spPr>
          <a:xfrm>
            <a:off x="4933756" y="4033975"/>
            <a:ext cx="2197432" cy="1452760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8" name="Picture 7" descr="A close up of a clip&#10;&#10;Description automatically generated">
            <a:extLst>
              <a:ext uri="{FF2B5EF4-FFF2-40B4-BE49-F238E27FC236}">
                <a16:creationId xmlns:a16="http://schemas.microsoft.com/office/drawing/2014/main" id="{0139D689-E5DF-4F1B-BEE8-DB4EC8CBBC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484221" y="5386930"/>
            <a:ext cx="3132985" cy="9752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6D85C-AEB1-42D7-95FE-1922AF99BE15}"/>
              </a:ext>
            </a:extLst>
          </p:cNvPr>
          <p:cNvSpPr/>
          <p:nvPr/>
        </p:nvSpPr>
        <p:spPr>
          <a:xfrm>
            <a:off x="1151767" y="4105936"/>
            <a:ext cx="2197432" cy="1594074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0" name="Picture 9" descr="A close up of a clip&#10;&#10;Description automatically generated">
            <a:extLst>
              <a:ext uri="{FF2B5EF4-FFF2-40B4-BE49-F238E27FC236}">
                <a16:creationId xmlns:a16="http://schemas.microsoft.com/office/drawing/2014/main" id="{7CF98C63-C614-424D-A621-CC6A19641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16613" y="5507061"/>
            <a:ext cx="3132985" cy="882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F583B2-4723-4850-96F1-B5432EAEBF87}"/>
              </a:ext>
            </a:extLst>
          </p:cNvPr>
          <p:cNvSpPr/>
          <p:nvPr/>
        </p:nvSpPr>
        <p:spPr>
          <a:xfrm>
            <a:off x="962574" y="1225699"/>
            <a:ext cx="2252100" cy="1950201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2" name="Picture 11" descr="A close up of a clip&#10;&#10;Description automatically generated">
            <a:extLst>
              <a:ext uri="{FF2B5EF4-FFF2-40B4-BE49-F238E27FC236}">
                <a16:creationId xmlns:a16="http://schemas.microsoft.com/office/drawing/2014/main" id="{48A08DD9-8245-4679-B448-77A03AD3B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515062" y="3003368"/>
            <a:ext cx="3275283" cy="8929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3FFDC4-383E-4EEE-9945-74CC20A4D606}"/>
              </a:ext>
            </a:extLst>
          </p:cNvPr>
          <p:cNvSpPr/>
          <p:nvPr/>
        </p:nvSpPr>
        <p:spPr>
          <a:xfrm>
            <a:off x="4995788" y="1348763"/>
            <a:ext cx="2067558" cy="1676229"/>
          </a:xfrm>
          <a:prstGeom prst="rect">
            <a:avLst/>
          </a:prstGeom>
          <a:noFill/>
          <a:ln w="38100">
            <a:solidFill>
              <a:srgbClr val="5C8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4" name="Picture 13" descr="A close up of a clip&#10;&#10;Description automatically generated">
            <a:extLst>
              <a:ext uri="{FF2B5EF4-FFF2-40B4-BE49-F238E27FC236}">
                <a16:creationId xmlns:a16="http://schemas.microsoft.com/office/drawing/2014/main" id="{E62FC54C-F8FD-4608-9B18-9AAF03278A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640569" y="2838961"/>
            <a:ext cx="2820291" cy="9597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4C32F0-51D0-45B8-988C-2F6B3FEF2D55}"/>
              </a:ext>
            </a:extLst>
          </p:cNvPr>
          <p:cNvSpPr/>
          <p:nvPr/>
        </p:nvSpPr>
        <p:spPr>
          <a:xfrm>
            <a:off x="8211086" y="1150920"/>
            <a:ext cx="2252100" cy="1879975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6" name="Picture 15" descr="A close up of a clip&#10;&#10;Description automatically generated">
            <a:extLst>
              <a:ext uri="{FF2B5EF4-FFF2-40B4-BE49-F238E27FC236}">
                <a16:creationId xmlns:a16="http://schemas.microsoft.com/office/drawing/2014/main" id="{C76D0865-EEB8-4909-BB05-6464960B8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933637" y="2880955"/>
            <a:ext cx="2921225" cy="9736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 descr="A close up of a clock&#10;&#10;Description automatically generated">
            <a:extLst>
              <a:ext uri="{FF2B5EF4-FFF2-40B4-BE49-F238E27FC236}">
                <a16:creationId xmlns:a16="http://schemas.microsoft.com/office/drawing/2014/main" id="{5690290B-91AE-43C1-84FD-C9359A7A98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8480292" y="1211036"/>
            <a:ext cx="1837705" cy="17923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DE60B1-4F90-479B-8517-83B809F23C6C}"/>
              </a:ext>
            </a:extLst>
          </p:cNvPr>
          <p:cNvSpPr txBox="1"/>
          <p:nvPr/>
        </p:nvSpPr>
        <p:spPr>
          <a:xfrm>
            <a:off x="3051479" y="2981099"/>
            <a:ext cx="45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3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9635D9-1A10-4993-BA33-704D7343BD4B}"/>
              </a:ext>
            </a:extLst>
          </p:cNvPr>
          <p:cNvSpPr txBox="1"/>
          <p:nvPr/>
        </p:nvSpPr>
        <p:spPr>
          <a:xfrm>
            <a:off x="8391447" y="3035432"/>
            <a:ext cx="157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الالتزام </a:t>
            </a:r>
            <a:r>
              <a:rPr lang="ar-AE" sz="2000" b="1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بوقت الحصة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B45F7-888C-4ABE-88F9-9D2DE50558D0}"/>
              </a:ext>
            </a:extLst>
          </p:cNvPr>
          <p:cNvSpPr txBox="1"/>
          <p:nvPr/>
        </p:nvSpPr>
        <p:spPr>
          <a:xfrm>
            <a:off x="6783318" y="2912802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119AAF-BA1E-4FDF-A9A0-DB483E80CE59}"/>
              </a:ext>
            </a:extLst>
          </p:cNvPr>
          <p:cNvSpPr txBox="1"/>
          <p:nvPr/>
        </p:nvSpPr>
        <p:spPr>
          <a:xfrm>
            <a:off x="4852262" y="3152849"/>
            <a:ext cx="181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التفاعل الإيجابي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8C5B6E-3A64-4F14-BAEB-D4448A2D8A65}"/>
              </a:ext>
            </a:extLst>
          </p:cNvPr>
          <p:cNvSpPr txBox="1"/>
          <p:nvPr/>
        </p:nvSpPr>
        <p:spPr>
          <a:xfrm>
            <a:off x="10166705" y="3024129"/>
            <a:ext cx="34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1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81F793-556C-4466-8B33-0E0021F35E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216471" y="1509400"/>
            <a:ext cx="1703435" cy="15299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483C00-A9BF-4A22-9A5D-D3851B1E744C}"/>
              </a:ext>
            </a:extLst>
          </p:cNvPr>
          <p:cNvSpPr txBox="1"/>
          <p:nvPr/>
        </p:nvSpPr>
        <p:spPr>
          <a:xfrm>
            <a:off x="905750" y="3234982"/>
            <a:ext cx="186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عدم مقاطعة المعلمة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7EF845-B35B-4450-B61A-15528391FDBB}"/>
              </a:ext>
            </a:extLst>
          </p:cNvPr>
          <p:cNvSpPr txBox="1"/>
          <p:nvPr/>
        </p:nvSpPr>
        <p:spPr>
          <a:xfrm>
            <a:off x="6869301" y="5466440"/>
            <a:ext cx="254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dirty="0">
                <a:solidFill>
                  <a:prstClr val="white"/>
                </a:solidFill>
                <a:latin typeface="Calibri Light" panose="020F0302020204030204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4B22E5-FC24-4CAF-9C07-0230EB64AA43}"/>
              </a:ext>
            </a:extLst>
          </p:cNvPr>
          <p:cNvSpPr txBox="1"/>
          <p:nvPr/>
        </p:nvSpPr>
        <p:spPr>
          <a:xfrm>
            <a:off x="999302" y="5601454"/>
            <a:ext cx="213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أرفع يدي عند المشاركة</a:t>
            </a:r>
            <a:endParaRPr lang="en-US" sz="2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8" name="صورة 11">
            <a:extLst>
              <a:ext uri="{FF2B5EF4-FFF2-40B4-BE49-F238E27FC236}">
                <a16:creationId xmlns:a16="http://schemas.microsoft.com/office/drawing/2014/main" id="{AF50F585-6630-4F8B-97E4-17EE7BB4D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377053" y="4161101"/>
            <a:ext cx="1305027" cy="12417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6802AC3-E0F5-4A3C-B0D4-A0CD3D81AA3E}"/>
              </a:ext>
            </a:extLst>
          </p:cNvPr>
          <p:cNvSpPr/>
          <p:nvPr/>
        </p:nvSpPr>
        <p:spPr>
          <a:xfrm>
            <a:off x="8177663" y="4067589"/>
            <a:ext cx="2151264" cy="1319341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30" name="Picture 29" descr="A close up of a clip&#10;&#10;Description automatically generated">
            <a:extLst>
              <a:ext uri="{FF2B5EF4-FFF2-40B4-BE49-F238E27FC236}">
                <a16:creationId xmlns:a16="http://schemas.microsoft.com/office/drawing/2014/main" id="{36CFB096-0BEA-4999-947A-676C8DB14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865875" y="5354324"/>
            <a:ext cx="3086540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289F428-5462-4AF2-A82D-7AD7DE3F5A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8573330" y="4226387"/>
            <a:ext cx="1372982" cy="11332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AFC40D3-4B73-43FA-A5AB-05FAF2154D7E}"/>
              </a:ext>
            </a:extLst>
          </p:cNvPr>
          <p:cNvSpPr txBox="1"/>
          <p:nvPr/>
        </p:nvSpPr>
        <p:spPr>
          <a:xfrm>
            <a:off x="10195143" y="5354324"/>
            <a:ext cx="26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4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4F753D-28C1-4D0B-980A-639B89E2F495}"/>
              </a:ext>
            </a:extLst>
          </p:cNvPr>
          <p:cNvSpPr txBox="1"/>
          <p:nvPr/>
        </p:nvSpPr>
        <p:spPr>
          <a:xfrm>
            <a:off x="8350452" y="5507060"/>
            <a:ext cx="169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اجلس في مكان هادئ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B879C-F747-4235-AC5E-CBFA774772E3}"/>
              </a:ext>
            </a:extLst>
          </p:cNvPr>
          <p:cNvSpPr txBox="1"/>
          <p:nvPr/>
        </p:nvSpPr>
        <p:spPr>
          <a:xfrm flipH="1">
            <a:off x="3191708" y="5447979"/>
            <a:ext cx="40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5400" b="1" dirty="0">
                <a:solidFill>
                  <a:prstClr val="white"/>
                </a:solidFill>
                <a:latin typeface="Calibri Light" panose="020F0302020204030204"/>
              </a:rPr>
              <a:t>6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35" name="Picture 34" descr="A picture containing table&#10;&#10;Description automatically generated">
            <a:extLst>
              <a:ext uri="{FF2B5EF4-FFF2-40B4-BE49-F238E27FC236}">
                <a16:creationId xmlns:a16="http://schemas.microsoft.com/office/drawing/2014/main" id="{23AA12D1-F38E-4137-B9A3-897B665F05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2113" y="1546296"/>
            <a:ext cx="1339152" cy="13391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2A815CC-2FBD-48D9-BCB7-A31EBD34B8B7}"/>
              </a:ext>
            </a:extLst>
          </p:cNvPr>
          <p:cNvSpPr/>
          <p:nvPr/>
        </p:nvSpPr>
        <p:spPr>
          <a:xfrm>
            <a:off x="3516162" y="366090"/>
            <a:ext cx="42194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00"/>
            <a:r>
              <a:rPr lang="ar-AE" sz="4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قواعد التعلم عن بعد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F804A1-E167-4AA9-97D7-4F20747C8E58}"/>
              </a:ext>
            </a:extLst>
          </p:cNvPr>
          <p:cNvSpPr txBox="1"/>
          <p:nvPr/>
        </p:nvSpPr>
        <p:spPr>
          <a:xfrm>
            <a:off x="4759008" y="5691115"/>
            <a:ext cx="188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عدم الازعاج </a:t>
            </a:r>
            <a:endParaRPr lang="en-US" sz="2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8" name="Picture 2" descr="Student girl learning computer hand up vector image on VectorStock | Kids  graphics, Kids background, Poster background design">
            <a:extLst>
              <a:ext uri="{FF2B5EF4-FFF2-40B4-BE49-F238E27FC236}">
                <a16:creationId xmlns:a16="http://schemas.microsoft.com/office/drawing/2014/main" id="{E67CDC12-43F1-4F43-A52D-1734055C0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C2B49A"/>
              </a:clrFrom>
              <a:clrTo>
                <a:srgbClr val="C2B4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7457" r="19762" b="11385"/>
          <a:stretch>
            <a:fillRect/>
          </a:stretch>
        </p:blipFill>
        <p:spPr bwMode="auto">
          <a:xfrm>
            <a:off x="1541991" y="4149964"/>
            <a:ext cx="1438668" cy="148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95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33B2F0A8-4609-4693-926F-5C97E1D9A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6">
            <a:extLst>
              <a:ext uri="{FF2B5EF4-FFF2-40B4-BE49-F238E27FC236}">
                <a16:creationId xmlns:a16="http://schemas.microsoft.com/office/drawing/2014/main" id="{5617F498-27FD-416A-9C3A-F11A7D63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211274"/>
            <a:ext cx="1239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5330742-A752-47A5-BDAF-BCD033E013CF}"/>
              </a:ext>
            </a:extLst>
          </p:cNvPr>
          <p:cNvSpPr txBox="1"/>
          <p:nvPr/>
        </p:nvSpPr>
        <p:spPr>
          <a:xfrm>
            <a:off x="466862" y="185392"/>
            <a:ext cx="8398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(AH) Manal Black" pitchFamily="2" charset="-78"/>
              </a:rPr>
              <a:t>كشف الحضور والغياب على المنهل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9CAA45F-6368-4921-9E9D-A4565558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62" y="1420813"/>
            <a:ext cx="4689475" cy="1322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altLang="en-US" sz="40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أتميز بحضوري الـمبكر                    و مشاركتي الفعالة فـي الحصة </a:t>
            </a:r>
            <a:endParaRPr lang="en-US" altLang="en-US" sz="4000" dirty="0">
              <a:solidFill>
                <a:schemeClr val="accent6">
                  <a:lumMod val="50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2294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72CB6371-DF9C-454C-B83B-32F0D2F9D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72" y="2965450"/>
            <a:ext cx="32702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F16A8-02D5-46C0-87E9-5DBB460CD2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3" t="12024" r="55955" b="4531"/>
          <a:stretch/>
        </p:blipFill>
        <p:spPr>
          <a:xfrm>
            <a:off x="1048502" y="1016389"/>
            <a:ext cx="4350776" cy="52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3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86F92075-FE5C-411A-95E8-58EA37EC8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229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7B65C-B025-4276-B937-83D5A75A2F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80" y="256946"/>
            <a:ext cx="7857136" cy="63441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1F4479-6895-4872-92CC-7DFFDEA06AB1}"/>
              </a:ext>
            </a:extLst>
          </p:cNvPr>
          <p:cNvSpPr/>
          <p:nvPr/>
        </p:nvSpPr>
        <p:spPr>
          <a:xfrm>
            <a:off x="2267580" y="2323786"/>
            <a:ext cx="736323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defTabSz="457200" rtl="1"/>
            <a:r>
              <a:rPr lang="ar-AE" sz="3600" b="1" dirty="0">
                <a:ln/>
                <a:solidFill>
                  <a:srgbClr val="356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EG" sz="3600" b="1" dirty="0">
                <a:ln/>
                <a:solidFill>
                  <a:srgbClr val="356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الْكِتاب</a:t>
            </a:r>
            <a:r>
              <a:rPr lang="en-US" sz="3600" b="1" dirty="0">
                <a:ln/>
                <a:solidFill>
                  <a:srgbClr val="356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3600" b="1" dirty="0">
                <a:ln/>
                <a:solidFill>
                  <a:srgbClr val="356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المدرسي. </a:t>
            </a:r>
          </a:p>
          <a:p>
            <a:pPr algn="r" defTabSz="457200" rtl="1"/>
            <a:r>
              <a:rPr lang="ar-AE" sz="3600" b="1" dirty="0">
                <a:ln/>
                <a:solidFill>
                  <a:srgbClr val="356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برامج و منصات تعليمية.</a:t>
            </a:r>
            <a:endParaRPr lang="ar-EG" sz="3600" b="1" dirty="0">
              <a:ln/>
              <a:solidFill>
                <a:srgbClr val="356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457200" rtl="1"/>
            <a:endParaRPr lang="ar-AE" sz="3600" b="1" dirty="0">
              <a:ln/>
              <a:solidFill>
                <a:srgbClr val="356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3600" b="1" dirty="0">
              <a:ln/>
              <a:solidFill>
                <a:srgbClr val="356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3600" b="1" dirty="0">
              <a:ln/>
              <a:solidFill>
                <a:srgbClr val="356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67E99-A229-47C1-86A9-9D52970AAAF9}"/>
              </a:ext>
            </a:extLst>
          </p:cNvPr>
          <p:cNvSpPr txBox="1"/>
          <p:nvPr/>
        </p:nvSpPr>
        <p:spPr>
          <a:xfrm>
            <a:off x="2511365" y="2807620"/>
            <a:ext cx="383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002060"/>
                </a:solidFill>
                <a:cs typeface="(AH) Manal Black" pitchFamily="2" charset="-78"/>
              </a:rPr>
              <a:t>أدوات التعلم عن بعد</a:t>
            </a:r>
            <a:endParaRPr lang="en-US" sz="32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pic>
        <p:nvPicPr>
          <p:cNvPr id="9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83D163BA-14C3-431E-B458-83870925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4" y="3857706"/>
            <a:ext cx="2897535" cy="289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9EE2E1-DAD4-4F5E-BBC2-F50974059F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607" t="9980" r="1643" b="84024"/>
          <a:stretch/>
        </p:blipFill>
        <p:spPr>
          <a:xfrm>
            <a:off x="5612390" y="3908336"/>
            <a:ext cx="2290185" cy="728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C80187-DAE6-4F1B-9B0F-BBC87AE4B9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50" r="70857" b="83029"/>
          <a:stretch/>
        </p:blipFill>
        <p:spPr>
          <a:xfrm>
            <a:off x="5034998" y="4775344"/>
            <a:ext cx="3670919" cy="584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18FBEB-46F5-4888-AA29-DABF54A3DD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952" t="12024" r="39516" b="6624"/>
          <a:stretch/>
        </p:blipFill>
        <p:spPr>
          <a:xfrm>
            <a:off x="460439" y="494499"/>
            <a:ext cx="1847582" cy="2313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669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>
            <a:extLst>
              <a:ext uri="{FF2B5EF4-FFF2-40B4-BE49-F238E27FC236}">
                <a16:creationId xmlns:a16="http://schemas.microsoft.com/office/drawing/2014/main" id="{1CA3820A-65C3-486B-A8EC-A5DE09137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12">
            <a:extLst>
              <a:ext uri="{FF2B5EF4-FFF2-40B4-BE49-F238E27FC236}">
                <a16:creationId xmlns:a16="http://schemas.microsoft.com/office/drawing/2014/main" id="{F377691E-7435-479E-A106-009F700B0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3">
            <a:extLst>
              <a:ext uri="{FF2B5EF4-FFF2-40B4-BE49-F238E27FC236}">
                <a16:creationId xmlns:a16="http://schemas.microsoft.com/office/drawing/2014/main" id="{56856CF7-0FEC-46EE-B530-507145991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446213"/>
            <a:ext cx="6073775" cy="200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03C8D5-8C6E-4539-8D6D-BDCB5C606414}"/>
              </a:ext>
            </a:extLst>
          </p:cNvPr>
          <p:cNvSpPr txBox="1"/>
          <p:nvPr/>
        </p:nvSpPr>
        <p:spPr>
          <a:xfrm>
            <a:off x="2009210" y="194053"/>
            <a:ext cx="287450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9600" dirty="0">
                <a:solidFill>
                  <a:srgbClr val="C00000"/>
                </a:solidFill>
                <a:latin typeface="Arabic Typesetting" panose="03020402040406030203" pitchFamily="66" charset="-78"/>
                <a:cs typeface="(AH) Manal Black" pitchFamily="2" charset="-78"/>
              </a:rPr>
              <a:t>الروتين</a:t>
            </a:r>
            <a:endParaRPr lang="en-GB" sz="9600" dirty="0">
              <a:solidFill>
                <a:srgbClr val="C00000"/>
              </a:solidFill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F3B92F-21BE-4C76-B435-49E2158F8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2197100"/>
            <a:ext cx="301466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CAA59A-71DF-4E86-AFAA-51A758F61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63713"/>
            <a:ext cx="30130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A1939F-56AE-48CD-866A-0D50449EDF1E}"/>
              </a:ext>
            </a:extLst>
          </p:cNvPr>
          <p:cNvSpPr txBox="1">
            <a:spLocks noChangeArrowheads="1"/>
          </p:cNvSpPr>
          <p:nvPr/>
        </p:nvSpPr>
        <p:spPr bwMode="auto">
          <a:xfrm rot="-1120151">
            <a:off x="4751388" y="3514725"/>
            <a:ext cx="13350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660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التلاوة</a:t>
            </a:r>
            <a:endParaRPr lang="en-GB" altLang="en-US" sz="660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706438-0CF4-4F5A-8E7D-EEBBB3DE6193}"/>
              </a:ext>
            </a:extLst>
          </p:cNvPr>
          <p:cNvSpPr txBox="1">
            <a:spLocks noChangeArrowheads="1"/>
          </p:cNvSpPr>
          <p:nvPr/>
        </p:nvSpPr>
        <p:spPr bwMode="auto">
          <a:xfrm rot="1036198">
            <a:off x="1035050" y="2684463"/>
            <a:ext cx="1539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r>
              <a:rPr lang="ar-AE" altLang="en-US" sz="600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جدار الكلمات</a:t>
            </a:r>
            <a:endParaRPr lang="en-GB" altLang="en-US" sz="600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64DAF9-CABE-45D6-A5E4-702D9C11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322263"/>
            <a:ext cx="49276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66B805-350B-467B-90F9-488FCF1A0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5">
            <a:extLst>
              <a:ext uri="{FF2B5EF4-FFF2-40B4-BE49-F238E27FC236}">
                <a16:creationId xmlns:a16="http://schemas.microsoft.com/office/drawing/2014/main" id="{69CBA02A-EFF3-4DBF-836E-38C8766F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>
            <a:extLst>
              <a:ext uri="{FF2B5EF4-FFF2-40B4-BE49-F238E27FC236}">
                <a16:creationId xmlns:a16="http://schemas.microsoft.com/office/drawing/2014/main" id="{A88FB729-55E5-4365-A8D3-7A27C37A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01">
            <a:off x="3160713" y="-112713"/>
            <a:ext cx="2997200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00BCE-55EC-40FF-BC94-418EAF7FA0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0" y="148496"/>
            <a:ext cx="3236761" cy="1719943"/>
          </a:xfrm>
          <a:prstGeom prst="rect">
            <a:avLst/>
          </a:prstGeom>
        </p:spPr>
      </p:pic>
      <p:pic>
        <p:nvPicPr>
          <p:cNvPr id="9" name="Picture 2" descr="Index of /images/i-147">
            <a:extLst>
              <a:ext uri="{FF2B5EF4-FFF2-40B4-BE49-F238E27FC236}">
                <a16:creationId xmlns:a16="http://schemas.microsoft.com/office/drawing/2014/main" id="{90B0D395-4FE7-4E3E-A6D5-F502E32B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0" y="1952188"/>
            <a:ext cx="2508068" cy="2953624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8E561E-797F-4422-8E0A-882952AD50F7}"/>
              </a:ext>
            </a:extLst>
          </p:cNvPr>
          <p:cNvSpPr txBox="1"/>
          <p:nvPr/>
        </p:nvSpPr>
        <p:spPr>
          <a:xfrm>
            <a:off x="2882966" y="1993934"/>
            <a:ext cx="4137662" cy="175432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5400" dirty="0">
                <a:solidFill>
                  <a:schemeClr val="accent2">
                    <a:lumMod val="75000"/>
                  </a:schemeClr>
                </a:solidFill>
                <a:cs typeface="(AH) Manal Black" pitchFamily="2" charset="-78"/>
              </a:rPr>
              <a:t>أتلو ما أحفظ من سورة الناس </a:t>
            </a:r>
            <a:endParaRPr lang="en-US" sz="5400" dirty="0">
              <a:solidFill>
                <a:schemeClr val="accent2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0CB858-95FD-42F3-919A-459AEBDE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463" y="1299847"/>
            <a:ext cx="4602163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4D444-0908-4737-9E34-57092B3048E1}"/>
              </a:ext>
            </a:extLst>
          </p:cNvPr>
          <p:cNvSpPr txBox="1"/>
          <p:nvPr/>
        </p:nvSpPr>
        <p:spPr>
          <a:xfrm>
            <a:off x="434975" y="582613"/>
            <a:ext cx="250666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5400" dirty="0">
                <a:solidFill>
                  <a:schemeClr val="accent4">
                    <a:lumMod val="50000"/>
                  </a:schemeClr>
                </a:solidFill>
                <a:latin typeface="+mn-lt"/>
                <a:cs typeface="(AH) Manal Black" pitchFamily="2" charset="-78"/>
              </a:rPr>
              <a:t>التلاوة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FF16D6A-684E-4572-9C84-7C8BE2D7D2A1}"/>
              </a:ext>
            </a:extLst>
          </p:cNvPr>
          <p:cNvGraphicFramePr>
            <a:graphicFrameLocks noGrp="1"/>
          </p:cNvGraphicFramePr>
          <p:nvPr/>
        </p:nvGraphicFramePr>
        <p:xfrm>
          <a:off x="756556" y="5221829"/>
          <a:ext cx="8127999" cy="1280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1711215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897826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31871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أخطاء في الحفظ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مع أخطاء في الحركات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متمكن مع الحركات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30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1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3 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1292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C50E5C7-9767-49B4-A1B4-3E391858D628}"/>
              </a:ext>
            </a:extLst>
          </p:cNvPr>
          <p:cNvSpPr txBox="1"/>
          <p:nvPr/>
        </p:nvSpPr>
        <p:spPr>
          <a:xfrm>
            <a:off x="3236761" y="4108929"/>
            <a:ext cx="3157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u="sng" dirty="0">
                <a:solidFill>
                  <a:srgbClr val="002060"/>
                </a:solidFill>
              </a:rPr>
              <a:t>تقييم الأقران</a:t>
            </a:r>
            <a:endParaRPr lang="en-US" sz="5400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>
            <a:extLst>
              <a:ext uri="{FF2B5EF4-FFF2-40B4-BE49-F238E27FC236}">
                <a16:creationId xmlns:a16="http://schemas.microsoft.com/office/drawing/2014/main" id="{937B6D87-9D72-413A-BB00-557EC96FF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3CDE8E01-9DDD-4BF8-A013-13495C3E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392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كرتون قلم رصاص المدرسة طالب في مدرسة الكتابة ناقلات | Student life, Cartoon  clip art, Stories for kids">
            <a:extLst>
              <a:ext uri="{FF2B5EF4-FFF2-40B4-BE49-F238E27FC236}">
                <a16:creationId xmlns:a16="http://schemas.microsoft.com/office/drawing/2014/main" id="{8F4546CD-8812-4684-910A-7EB3B124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546600"/>
            <a:ext cx="20907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876DBF96-CBF9-4446-8BDC-6753DD51979F}"/>
              </a:ext>
            </a:extLst>
          </p:cNvPr>
          <p:cNvSpPr/>
          <p:nvPr/>
        </p:nvSpPr>
        <p:spPr>
          <a:xfrm>
            <a:off x="8915328" y="1794626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خَرَزُ</a:t>
            </a:r>
            <a:endParaRPr lang="en-US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BFBFED5-3B74-4A01-B131-2ECDB27687C9}"/>
              </a:ext>
            </a:extLst>
          </p:cNvPr>
          <p:cNvSpPr/>
          <p:nvPr/>
        </p:nvSpPr>
        <p:spPr>
          <a:xfrm>
            <a:off x="6015765" y="1828532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8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سارَ</a:t>
            </a:r>
            <a:endParaRPr lang="en-US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EE2D3126-2D5B-4F6F-9587-E62CB333C05B}"/>
              </a:ext>
            </a:extLst>
          </p:cNvPr>
          <p:cNvSpPr/>
          <p:nvPr/>
        </p:nvSpPr>
        <p:spPr>
          <a:xfrm>
            <a:off x="2940151" y="1880842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حَسَدَ</a:t>
            </a:r>
            <a:endParaRPr lang="en-US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ounded Rectangle 43">
            <a:extLst>
              <a:ext uri="{FF2B5EF4-FFF2-40B4-BE49-F238E27FC236}">
                <a16:creationId xmlns:a16="http://schemas.microsoft.com/office/drawing/2014/main" id="{F0C5F213-B8E2-44CE-8467-445467676F29}"/>
              </a:ext>
            </a:extLst>
          </p:cNvPr>
          <p:cNvSpPr/>
          <p:nvPr/>
        </p:nvSpPr>
        <p:spPr>
          <a:xfrm>
            <a:off x="3975354" y="4235796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سَبَحَ</a:t>
            </a:r>
          </a:p>
        </p:txBody>
      </p:sp>
      <p:sp>
        <p:nvSpPr>
          <p:cNvPr id="10" name="Rounded Rectangle 43">
            <a:extLst>
              <a:ext uri="{FF2B5EF4-FFF2-40B4-BE49-F238E27FC236}">
                <a16:creationId xmlns:a16="http://schemas.microsoft.com/office/drawing/2014/main" id="{134EAF9D-3D3C-4D1A-90D2-9371AEC63D42}"/>
              </a:ext>
            </a:extLst>
          </p:cNvPr>
          <p:cNvSpPr/>
          <p:nvPr/>
        </p:nvSpPr>
        <p:spPr>
          <a:xfrm>
            <a:off x="7159962" y="4235796"/>
            <a:ext cx="2258358" cy="14596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سَتَرَ</a:t>
            </a:r>
          </a:p>
        </p:txBody>
      </p:sp>
      <p:pic>
        <p:nvPicPr>
          <p:cNvPr id="16403" name="Picture 10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B399B127-7629-4989-A933-1FFAEE2E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134610"/>
            <a:ext cx="3387726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D21E78-8821-4DF8-A500-804570C08CAB}"/>
              </a:ext>
            </a:extLst>
          </p:cNvPr>
          <p:cNvSpPr/>
          <p:nvPr/>
        </p:nvSpPr>
        <p:spPr>
          <a:xfrm>
            <a:off x="3236913" y="704850"/>
            <a:ext cx="5557837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جدار الكلمات نقرأ معا 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25BBFD16-AF7E-41D8-B199-0363507DB17E}"/>
              </a:ext>
            </a:extLst>
          </p:cNvPr>
          <p:cNvSpPr/>
          <p:nvPr/>
        </p:nvSpPr>
        <p:spPr>
          <a:xfrm>
            <a:off x="8887252" y="1794190"/>
            <a:ext cx="2203450" cy="155257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FCAB661D-F613-47B9-85FF-BAB596CB9EBE}"/>
              </a:ext>
            </a:extLst>
          </p:cNvPr>
          <p:cNvSpPr/>
          <p:nvPr/>
        </p:nvSpPr>
        <p:spPr>
          <a:xfrm>
            <a:off x="5997673" y="1787931"/>
            <a:ext cx="2205037" cy="155257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2B24BFDE-A450-4155-8918-124CF3D8628C}"/>
              </a:ext>
            </a:extLst>
          </p:cNvPr>
          <p:cNvSpPr/>
          <p:nvPr/>
        </p:nvSpPr>
        <p:spPr>
          <a:xfrm>
            <a:off x="2932588" y="1832821"/>
            <a:ext cx="2205037" cy="155416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3E7F79F9-A303-4B08-AECC-646B3E5758BB}"/>
              </a:ext>
            </a:extLst>
          </p:cNvPr>
          <p:cNvSpPr/>
          <p:nvPr/>
        </p:nvSpPr>
        <p:spPr>
          <a:xfrm>
            <a:off x="7142211" y="4250281"/>
            <a:ext cx="2259013" cy="14986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D44D275B-C975-4CE2-807F-A83A7B1E8F2A}"/>
              </a:ext>
            </a:extLst>
          </p:cNvPr>
          <p:cNvSpPr/>
          <p:nvPr/>
        </p:nvSpPr>
        <p:spPr>
          <a:xfrm>
            <a:off x="3997820" y="4214701"/>
            <a:ext cx="2205038" cy="155416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18AE0-005C-43D7-B14A-8307F83948C5}"/>
              </a:ext>
            </a:extLst>
          </p:cNvPr>
          <p:cNvSpPr txBox="1"/>
          <p:nvPr/>
        </p:nvSpPr>
        <p:spPr>
          <a:xfrm>
            <a:off x="-69666" y="3349231"/>
            <a:ext cx="338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الربط باللغة العربية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4F4B94-921C-4AB9-9BCF-1E29E3C7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7" y="3879608"/>
            <a:ext cx="2437680" cy="297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8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C5AE0A3F-F762-4AC2-9F00-8BBCE24C8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CE294-BAC3-4D3D-8C6D-8E462716D1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2670" r="59421" b="40219"/>
          <a:stretch/>
        </p:blipFill>
        <p:spPr>
          <a:xfrm>
            <a:off x="9232895" y="97142"/>
            <a:ext cx="2713214" cy="1441742"/>
          </a:xfrm>
          <a:prstGeom prst="rect">
            <a:avLst/>
          </a:prstGeom>
        </p:spPr>
      </p:pic>
      <p:sp>
        <p:nvSpPr>
          <p:cNvPr id="13" name="مستطيل: زوايا مستديرة 15">
            <a:extLst>
              <a:ext uri="{FF2B5EF4-FFF2-40B4-BE49-F238E27FC236}">
                <a16:creationId xmlns:a16="http://schemas.microsoft.com/office/drawing/2014/main" id="{ECE6C989-C2AA-4DA6-96B0-4E4BFB606646}"/>
              </a:ext>
            </a:extLst>
          </p:cNvPr>
          <p:cNvSpPr/>
          <p:nvPr/>
        </p:nvSpPr>
        <p:spPr>
          <a:xfrm>
            <a:off x="9588003" y="432300"/>
            <a:ext cx="2198601" cy="771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أتحدث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21">
            <a:extLst>
              <a:ext uri="{FF2B5EF4-FFF2-40B4-BE49-F238E27FC236}">
                <a16:creationId xmlns:a16="http://schemas.microsoft.com/office/drawing/2014/main" id="{A1780932-BA9F-4B90-843C-493502E7956E}"/>
              </a:ext>
            </a:extLst>
          </p:cNvPr>
          <p:cNvSpPr/>
          <p:nvPr/>
        </p:nvSpPr>
        <p:spPr>
          <a:xfrm>
            <a:off x="1427390" y="555594"/>
            <a:ext cx="816061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أتأمل الصورتين ثم أعبر عن رأيي أمام زملائي: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3">
            <a:extLst>
              <a:ext uri="{FF2B5EF4-FFF2-40B4-BE49-F238E27FC236}">
                <a16:creationId xmlns:a16="http://schemas.microsoft.com/office/drawing/2014/main" id="{A3221E52-759C-40AA-8BC0-670C9B5BDF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5" t="21333" b="45890"/>
          <a:stretch/>
        </p:blipFill>
        <p:spPr>
          <a:xfrm>
            <a:off x="1427390" y="1416438"/>
            <a:ext cx="3839632" cy="2857662"/>
          </a:xfrm>
          <a:prstGeom prst="rect">
            <a:avLst/>
          </a:prstGeom>
        </p:spPr>
      </p:pic>
      <p:pic>
        <p:nvPicPr>
          <p:cNvPr id="16" name="صورة 5">
            <a:extLst>
              <a:ext uri="{FF2B5EF4-FFF2-40B4-BE49-F238E27FC236}">
                <a16:creationId xmlns:a16="http://schemas.microsoft.com/office/drawing/2014/main" id="{7C313E29-1F1D-4F06-A303-892C8E5EF6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53" t="21333" b="45761"/>
          <a:stretch/>
        </p:blipFill>
        <p:spPr>
          <a:xfrm>
            <a:off x="5823258" y="1416438"/>
            <a:ext cx="3764745" cy="2782004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6D339E1F-DD68-4708-9A27-2E5FE11835F9}"/>
              </a:ext>
            </a:extLst>
          </p:cNvPr>
          <p:cNvSpPr/>
          <p:nvPr/>
        </p:nvSpPr>
        <p:spPr>
          <a:xfrm>
            <a:off x="1835684" y="4486812"/>
            <a:ext cx="7344024" cy="63691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أحدد أي الموقفين أؤيد ، و لـماذا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9677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</TotalTime>
  <Words>398</Words>
  <Application>Microsoft Office PowerPoint</Application>
  <PresentationFormat>Widescreen</PresentationFormat>
  <Paragraphs>104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Arabic Typesetting</vt:lpstr>
      <vt:lpstr>Arial</vt:lpstr>
      <vt:lpstr>Arial Rounded MT Bold</vt:lpstr>
      <vt:lpstr>Calibri</vt:lpstr>
      <vt:lpstr>Calibri Light</vt:lpstr>
      <vt:lpstr>Sakkal Majalla</vt:lpstr>
      <vt:lpstr>SHAGARA v2</vt:lpstr>
      <vt:lpstr>SHAGARA v3 News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Zaina Sultan</dc:creator>
  <cp:lastModifiedBy>Shaikha Khamis Salem Abdullah Al Badi</cp:lastModifiedBy>
  <cp:revision>91</cp:revision>
  <dcterms:created xsi:type="dcterms:W3CDTF">2020-09-24T14:35:42Z</dcterms:created>
  <dcterms:modified xsi:type="dcterms:W3CDTF">2022-01-08T06:25:25Z</dcterms:modified>
</cp:coreProperties>
</file>