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78" r:id="rId18"/>
    <p:sldId id="264" r:id="rId19"/>
    <p:sldId id="265" r:id="rId20"/>
    <p:sldId id="266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7328-0707-45C6-8C96-ACE2B53E8935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FF62-6599-424E-AD22-EB2E6EFC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7328-0707-45C6-8C96-ACE2B53E8935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FF62-6599-424E-AD22-EB2E6EFC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9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7328-0707-45C6-8C96-ACE2B53E8935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FF62-6599-424E-AD22-EB2E6EFC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9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7328-0707-45C6-8C96-ACE2B53E8935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FF62-6599-424E-AD22-EB2E6EFC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7328-0707-45C6-8C96-ACE2B53E8935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FF62-6599-424E-AD22-EB2E6EFC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4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7328-0707-45C6-8C96-ACE2B53E8935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FF62-6599-424E-AD22-EB2E6EFC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9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7328-0707-45C6-8C96-ACE2B53E8935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FF62-6599-424E-AD22-EB2E6EFC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9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7328-0707-45C6-8C96-ACE2B53E8935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FF62-6599-424E-AD22-EB2E6EFC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7328-0707-45C6-8C96-ACE2B53E8935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FF62-6599-424E-AD22-EB2E6EFC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2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7328-0707-45C6-8C96-ACE2B53E8935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FF62-6599-424E-AD22-EB2E6EFC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7328-0707-45C6-8C96-ACE2B53E8935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FF62-6599-424E-AD22-EB2E6EFC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5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597">
              <a:srgbClr val="D2E3F3"/>
            </a:gs>
            <a:gs pos="34484">
              <a:srgbClr val="D8E7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87328-0707-45C6-8C96-ACE2B53E8935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FF62-6599-424E-AD22-EB2E6EFCC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9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wma"/><Relationship Id="rId3" Type="http://schemas.microsoft.com/office/2007/relationships/media" Target="../media/media17.wma"/><Relationship Id="rId7" Type="http://schemas.microsoft.com/office/2007/relationships/media" Target="../media/media19.wma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audio" Target="../media/media18.wma"/><Relationship Id="rId5" Type="http://schemas.microsoft.com/office/2007/relationships/media" Target="../media/media18.wma"/><Relationship Id="rId10" Type="http://schemas.openxmlformats.org/officeDocument/2006/relationships/image" Target="../media/image2.png"/><Relationship Id="rId4" Type="http://schemas.openxmlformats.org/officeDocument/2006/relationships/audio" Target="../media/media17.wma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wma"/><Relationship Id="rId13" Type="http://schemas.openxmlformats.org/officeDocument/2006/relationships/image" Target="../media/image19.png"/><Relationship Id="rId3" Type="http://schemas.microsoft.com/office/2007/relationships/media" Target="../media/media21.wma"/><Relationship Id="rId7" Type="http://schemas.microsoft.com/office/2007/relationships/media" Target="../media/media23.wma"/><Relationship Id="rId12" Type="http://schemas.openxmlformats.org/officeDocument/2006/relationships/image" Target="../media/image18.png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audio" Target="../media/media22.wma"/><Relationship Id="rId11" Type="http://schemas.openxmlformats.org/officeDocument/2006/relationships/image" Target="../media/image17.jpeg"/><Relationship Id="rId5" Type="http://schemas.microsoft.com/office/2007/relationships/media" Target="../media/media22.wma"/><Relationship Id="rId1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media21.wm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wm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2.png"/><Relationship Id="rId3" Type="http://schemas.microsoft.com/office/2007/relationships/media" Target="../media/media25.wma"/><Relationship Id="rId7" Type="http://schemas.microsoft.com/office/2007/relationships/media" Target="../media/media27.wma"/><Relationship Id="rId12" Type="http://schemas.openxmlformats.org/officeDocument/2006/relationships/audio" Target="../media/media29.wma"/><Relationship Id="rId17" Type="http://schemas.openxmlformats.org/officeDocument/2006/relationships/image" Target="../media/image21.png"/><Relationship Id="rId2" Type="http://schemas.openxmlformats.org/officeDocument/2006/relationships/audio" Target="../media/media24.wma"/><Relationship Id="rId16" Type="http://schemas.openxmlformats.org/officeDocument/2006/relationships/image" Target="../media/image20.png"/><Relationship Id="rId20" Type="http://schemas.openxmlformats.org/officeDocument/2006/relationships/image" Target="../media/image2.png"/><Relationship Id="rId1" Type="http://schemas.microsoft.com/office/2007/relationships/media" Target="../media/media24.wma"/><Relationship Id="rId6" Type="http://schemas.openxmlformats.org/officeDocument/2006/relationships/audio" Target="../media/media26.wma"/><Relationship Id="rId11" Type="http://schemas.microsoft.com/office/2007/relationships/media" Target="../media/media29.wma"/><Relationship Id="rId5" Type="http://schemas.microsoft.com/office/2007/relationships/media" Target="../media/media26.wma"/><Relationship Id="rId15" Type="http://schemas.openxmlformats.org/officeDocument/2006/relationships/image" Target="../media/image7.png"/><Relationship Id="rId10" Type="http://schemas.openxmlformats.org/officeDocument/2006/relationships/audio" Target="../media/media28.wma"/><Relationship Id="rId19" Type="http://schemas.openxmlformats.org/officeDocument/2006/relationships/image" Target="../media/image19.png"/><Relationship Id="rId4" Type="http://schemas.openxmlformats.org/officeDocument/2006/relationships/audio" Target="../media/media25.wma"/><Relationship Id="rId9" Type="http://schemas.microsoft.com/office/2007/relationships/media" Target="../media/media28.wma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wma"/><Relationship Id="rId1" Type="http://schemas.microsoft.com/office/2007/relationships/media" Target="../media/media30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wma"/><Relationship Id="rId3" Type="http://schemas.microsoft.com/office/2007/relationships/media" Target="../media/media32.wma"/><Relationship Id="rId7" Type="http://schemas.microsoft.com/office/2007/relationships/media" Target="../media/media34.wma"/><Relationship Id="rId2" Type="http://schemas.openxmlformats.org/officeDocument/2006/relationships/audio" Target="../media/media31.wma"/><Relationship Id="rId1" Type="http://schemas.microsoft.com/office/2007/relationships/media" Target="../media/media31.wma"/><Relationship Id="rId6" Type="http://schemas.openxmlformats.org/officeDocument/2006/relationships/audio" Target="../media/media33.wma"/><Relationship Id="rId5" Type="http://schemas.microsoft.com/office/2007/relationships/media" Target="../media/media33.wma"/><Relationship Id="rId10" Type="http://schemas.openxmlformats.org/officeDocument/2006/relationships/image" Target="../media/image2.png"/><Relationship Id="rId4" Type="http://schemas.openxmlformats.org/officeDocument/2006/relationships/audio" Target="../media/media32.wma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wma"/><Relationship Id="rId13" Type="http://schemas.openxmlformats.org/officeDocument/2006/relationships/image" Target="../media/image7.png"/><Relationship Id="rId3" Type="http://schemas.microsoft.com/office/2007/relationships/media" Target="../media/media36.wma"/><Relationship Id="rId7" Type="http://schemas.microsoft.com/office/2007/relationships/media" Target="../media/media38.wma"/><Relationship Id="rId12" Type="http://schemas.openxmlformats.org/officeDocument/2006/relationships/image" Target="../media/image23.png"/><Relationship Id="rId2" Type="http://schemas.openxmlformats.org/officeDocument/2006/relationships/audio" Target="../media/media35.wma"/><Relationship Id="rId1" Type="http://schemas.microsoft.com/office/2007/relationships/media" Target="../media/media35.wma"/><Relationship Id="rId6" Type="http://schemas.openxmlformats.org/officeDocument/2006/relationships/audio" Target="../media/media37.wma"/><Relationship Id="rId11" Type="http://schemas.openxmlformats.org/officeDocument/2006/relationships/image" Target="../media/image6.png"/><Relationship Id="rId5" Type="http://schemas.microsoft.com/office/2007/relationships/media" Target="../media/media37.wma"/><Relationship Id="rId1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media36.wm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5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2.wm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3.jpeg"/><Relationship Id="rId3" Type="http://schemas.microsoft.com/office/2007/relationships/media" Target="../media/media40.wma"/><Relationship Id="rId7" Type="http://schemas.microsoft.com/office/2007/relationships/media" Target="../media/media42.wma"/><Relationship Id="rId12" Type="http://schemas.openxmlformats.org/officeDocument/2006/relationships/audio" Target="../media/media44.wma"/><Relationship Id="rId17" Type="http://schemas.openxmlformats.org/officeDocument/2006/relationships/image" Target="../media/image25.jpeg"/><Relationship Id="rId2" Type="http://schemas.openxmlformats.org/officeDocument/2006/relationships/audio" Target="../media/media39.wma"/><Relationship Id="rId16" Type="http://schemas.openxmlformats.org/officeDocument/2006/relationships/image" Target="../media/image12.jpeg"/><Relationship Id="rId20" Type="http://schemas.openxmlformats.org/officeDocument/2006/relationships/image" Target="../media/image7.png"/><Relationship Id="rId1" Type="http://schemas.microsoft.com/office/2007/relationships/media" Target="../media/media39.wma"/><Relationship Id="rId6" Type="http://schemas.openxmlformats.org/officeDocument/2006/relationships/audio" Target="../media/media41.wma"/><Relationship Id="rId11" Type="http://schemas.microsoft.com/office/2007/relationships/media" Target="../media/media44.wma"/><Relationship Id="rId5" Type="http://schemas.microsoft.com/office/2007/relationships/media" Target="../media/media41.wma"/><Relationship Id="rId15" Type="http://schemas.openxmlformats.org/officeDocument/2006/relationships/image" Target="../media/image11.png"/><Relationship Id="rId10" Type="http://schemas.openxmlformats.org/officeDocument/2006/relationships/audio" Target="../media/media43.wma"/><Relationship Id="rId19" Type="http://schemas.openxmlformats.org/officeDocument/2006/relationships/image" Target="../media/image2.png"/><Relationship Id="rId4" Type="http://schemas.openxmlformats.org/officeDocument/2006/relationships/audio" Target="../media/media40.wma"/><Relationship Id="rId9" Type="http://schemas.microsoft.com/office/2007/relationships/media" Target="../media/media43.wma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wma"/><Relationship Id="rId7" Type="http://schemas.openxmlformats.org/officeDocument/2006/relationships/image" Target="../media/image3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m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ma"/><Relationship Id="rId13" Type="http://schemas.openxmlformats.org/officeDocument/2006/relationships/image" Target="../media/image8.png"/><Relationship Id="rId3" Type="http://schemas.microsoft.com/office/2007/relationships/media" Target="../media/media6.wma"/><Relationship Id="rId7" Type="http://schemas.microsoft.com/office/2007/relationships/media" Target="../media/media8.wma"/><Relationship Id="rId12" Type="http://schemas.openxmlformats.org/officeDocument/2006/relationships/image" Target="../media/image7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audio" Target="../media/media7.wma"/><Relationship Id="rId11" Type="http://schemas.openxmlformats.org/officeDocument/2006/relationships/image" Target="../media/image6.png"/><Relationship Id="rId5" Type="http://schemas.microsoft.com/office/2007/relationships/media" Target="../media/media7.wma"/><Relationship Id="rId1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media6.wm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wm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.png"/><Relationship Id="rId3" Type="http://schemas.microsoft.com/office/2007/relationships/media" Target="../media/media10.wma"/><Relationship Id="rId7" Type="http://schemas.microsoft.com/office/2007/relationships/media" Target="../media/media12.wma"/><Relationship Id="rId12" Type="http://schemas.openxmlformats.org/officeDocument/2006/relationships/audio" Target="../media/media14.wma"/><Relationship Id="rId17" Type="http://schemas.openxmlformats.org/officeDocument/2006/relationships/image" Target="../media/image13.jpeg"/><Relationship Id="rId2" Type="http://schemas.openxmlformats.org/officeDocument/2006/relationships/audio" Target="../media/media9.wma"/><Relationship Id="rId16" Type="http://schemas.openxmlformats.org/officeDocument/2006/relationships/image" Target="../media/image12.jpeg"/><Relationship Id="rId20" Type="http://schemas.openxmlformats.org/officeDocument/2006/relationships/image" Target="../media/image2.png"/><Relationship Id="rId1" Type="http://schemas.microsoft.com/office/2007/relationships/media" Target="../media/media9.wma"/><Relationship Id="rId6" Type="http://schemas.openxmlformats.org/officeDocument/2006/relationships/audio" Target="../media/media11.wma"/><Relationship Id="rId11" Type="http://schemas.microsoft.com/office/2007/relationships/media" Target="../media/media14.wma"/><Relationship Id="rId5" Type="http://schemas.microsoft.com/office/2007/relationships/media" Target="../media/media11.wma"/><Relationship Id="rId15" Type="http://schemas.openxmlformats.org/officeDocument/2006/relationships/image" Target="../media/image11.png"/><Relationship Id="rId10" Type="http://schemas.openxmlformats.org/officeDocument/2006/relationships/audio" Target="../media/media13.wma"/><Relationship Id="rId19" Type="http://schemas.openxmlformats.org/officeDocument/2006/relationships/image" Target="../media/image15.png"/><Relationship Id="rId4" Type="http://schemas.openxmlformats.org/officeDocument/2006/relationships/audio" Target="../media/media10.wma"/><Relationship Id="rId9" Type="http://schemas.microsoft.com/office/2007/relationships/media" Target="../media/media13.wma"/><Relationship Id="rId1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AE" sz="8000" dirty="0" smtClean="0"/>
              <a:t>الضمائر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pronouns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53894"/>
            <a:ext cx="43282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ar-A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69" y="5683209"/>
            <a:ext cx="4151736" cy="95105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2453" y="2583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0268262" y="1064302"/>
            <a:ext cx="1633928" cy="23418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000" dirty="0" smtClean="0"/>
              <a:t>أَنْتَ</a:t>
            </a:r>
            <a:endParaRPr lang="en-US" sz="8000" dirty="0" smtClean="0"/>
          </a:p>
          <a:p>
            <a:pPr algn="ctr"/>
            <a:r>
              <a:rPr lang="en-US" dirty="0"/>
              <a:t>you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636582" y="1031324"/>
            <a:ext cx="1633928" cy="237478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000" dirty="0" smtClean="0"/>
              <a:t>أَنْتُم</a:t>
            </a:r>
            <a:endParaRPr lang="en-US" sz="8000" dirty="0" smtClean="0"/>
          </a:p>
          <a:p>
            <a:pPr algn="ctr"/>
            <a:r>
              <a:rPr lang="en-US" dirty="0"/>
              <a:t>you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4111302" y="1064302"/>
            <a:ext cx="1633928" cy="23519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000" dirty="0" smtClean="0"/>
              <a:t>أنْتُمَا</a:t>
            </a:r>
          </a:p>
          <a:p>
            <a:pPr algn="ctr"/>
            <a:r>
              <a:rPr lang="en-US" dirty="0" smtClean="0"/>
              <a:t>you</a:t>
            </a:r>
            <a:endParaRPr lang="ar-AE" dirty="0" smtClean="0"/>
          </a:p>
        </p:txBody>
      </p:sp>
      <p:sp>
        <p:nvSpPr>
          <p:cNvPr id="7" name="Down Arrow Callout 6"/>
          <p:cNvSpPr/>
          <p:nvPr/>
        </p:nvSpPr>
        <p:spPr>
          <a:xfrm>
            <a:off x="7342182" y="1044066"/>
            <a:ext cx="1633928" cy="237222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000" dirty="0" smtClean="0"/>
              <a:t>أَنْتِ</a:t>
            </a:r>
            <a:endParaRPr lang="en-US" sz="8000" dirty="0" smtClean="0"/>
          </a:p>
          <a:p>
            <a:pPr algn="ctr"/>
            <a:r>
              <a:rPr lang="en-US" dirty="0"/>
              <a:t>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8262" y="3520440"/>
            <a:ext cx="175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/>
              <a:t>للمفرد المذكر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2328" y="3406110"/>
            <a:ext cx="175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 smtClean="0"/>
              <a:t>للجمع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23044" y="3416290"/>
            <a:ext cx="175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 smtClean="0"/>
              <a:t>للمثنى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42182" y="3520440"/>
            <a:ext cx="175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/>
              <a:t>للمفرد المؤنث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459032" y="4342656"/>
            <a:ext cx="156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masculine singular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33654" y="4079338"/>
            <a:ext cx="1242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For the feminine singular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0445" y="4079338"/>
            <a:ext cx="137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02124"/>
                </a:solidFill>
                <a:latin typeface="inherit"/>
              </a:rPr>
              <a:t>For plural</a:t>
            </a:r>
            <a:r>
              <a:rPr lang="en-US" sz="1000" dirty="0"/>
              <a:t> 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04908" y="4043660"/>
            <a:ext cx="187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dual</a:t>
            </a:r>
            <a:endParaRPr lang="en-US" dirty="0"/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80426" y="340372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45282" y="454702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15669" y="322602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746" y="3435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0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1003" y="0"/>
            <a:ext cx="8230313" cy="1944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66528" y="1639916"/>
            <a:ext cx="35028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rgbClr val="FF0000"/>
                </a:solidFill>
              </a:rPr>
              <a:t>أنتِ </a:t>
            </a:r>
            <a:r>
              <a:rPr lang="ar-AE" sz="2800" dirty="0" smtClean="0"/>
              <a:t>بنتٌ جميلة</a:t>
            </a:r>
          </a:p>
          <a:p>
            <a:r>
              <a:rPr lang="en-US" dirty="0">
                <a:solidFill>
                  <a:schemeClr val="tx2"/>
                </a:solidFill>
              </a:rPr>
              <a:t>You are a beautiful </a:t>
            </a:r>
            <a:r>
              <a:rPr lang="en-US" dirty="0" smtClean="0">
                <a:solidFill>
                  <a:schemeClr val="tx2"/>
                </a:solidFill>
              </a:rPr>
              <a:t>girl</a:t>
            </a:r>
            <a:endParaRPr lang="ar-AE" dirty="0" smtClean="0">
              <a:solidFill>
                <a:schemeClr val="tx2"/>
              </a:solidFill>
            </a:endParaRPr>
          </a:p>
          <a:p>
            <a:r>
              <a:rPr lang="ar-AE" sz="2800" dirty="0" smtClean="0"/>
              <a:t> </a:t>
            </a:r>
          </a:p>
          <a:p>
            <a:r>
              <a:rPr lang="ar-AE" sz="2800" dirty="0" smtClean="0">
                <a:solidFill>
                  <a:srgbClr val="FF0000"/>
                </a:solidFill>
              </a:rPr>
              <a:t>أنتَ</a:t>
            </a:r>
            <a:r>
              <a:rPr lang="ar-AE" sz="2800" dirty="0" smtClean="0"/>
              <a:t> ولدٌ مؤدَّب</a:t>
            </a:r>
          </a:p>
          <a:p>
            <a:r>
              <a:rPr lang="en-US" dirty="0">
                <a:solidFill>
                  <a:schemeClr val="tx2"/>
                </a:solidFill>
              </a:rPr>
              <a:t>You </a:t>
            </a:r>
            <a:r>
              <a:rPr lang="en-US" dirty="0" smtClean="0">
                <a:solidFill>
                  <a:schemeClr val="tx2"/>
                </a:solidFill>
              </a:rPr>
              <a:t>are </a:t>
            </a:r>
            <a:r>
              <a:rPr lang="en-US" dirty="0">
                <a:solidFill>
                  <a:schemeClr val="tx2"/>
                </a:solidFill>
              </a:rPr>
              <a:t>polite </a:t>
            </a:r>
            <a:r>
              <a:rPr lang="en-US" dirty="0" smtClean="0">
                <a:solidFill>
                  <a:schemeClr val="tx2"/>
                </a:solidFill>
              </a:rPr>
              <a:t>boy</a:t>
            </a:r>
            <a:endParaRPr lang="ar-AE" dirty="0" smtClean="0">
              <a:solidFill>
                <a:schemeClr val="tx2"/>
              </a:solidFill>
            </a:endParaRPr>
          </a:p>
          <a:p>
            <a:endParaRPr lang="ar-AE" dirty="0" smtClean="0">
              <a:solidFill>
                <a:schemeClr val="tx2"/>
              </a:solidFill>
            </a:endParaRPr>
          </a:p>
          <a:p>
            <a:endParaRPr lang="ar-AE" sz="2800" dirty="0" smtClean="0"/>
          </a:p>
          <a:p>
            <a:r>
              <a:rPr lang="ar-AE" sz="2800" dirty="0" smtClean="0">
                <a:solidFill>
                  <a:srgbClr val="FF0000"/>
                </a:solidFill>
              </a:rPr>
              <a:t>أنتُما </a:t>
            </a:r>
            <a:r>
              <a:rPr lang="ar-AE" sz="2800" dirty="0" smtClean="0"/>
              <a:t>ولدان مؤدبان</a:t>
            </a:r>
          </a:p>
          <a:p>
            <a:r>
              <a:rPr lang="en-US" dirty="0">
                <a:solidFill>
                  <a:schemeClr val="tx2"/>
                </a:solidFill>
              </a:rPr>
              <a:t>You </a:t>
            </a:r>
            <a:r>
              <a:rPr lang="en-US" dirty="0" smtClean="0">
                <a:solidFill>
                  <a:schemeClr val="tx2"/>
                </a:solidFill>
              </a:rPr>
              <a:t>are </a:t>
            </a:r>
            <a:r>
              <a:rPr lang="en-US" dirty="0">
                <a:solidFill>
                  <a:schemeClr val="tx2"/>
                </a:solidFill>
              </a:rPr>
              <a:t>polite </a:t>
            </a:r>
            <a:r>
              <a:rPr lang="en-US" dirty="0" smtClean="0">
                <a:solidFill>
                  <a:schemeClr val="tx2"/>
                </a:solidFill>
              </a:rPr>
              <a:t>boys</a:t>
            </a:r>
            <a:endParaRPr lang="ar-AE" dirty="0" smtClean="0">
              <a:solidFill>
                <a:schemeClr val="tx2"/>
              </a:solidFill>
            </a:endParaRPr>
          </a:p>
          <a:p>
            <a:endParaRPr lang="ar-AE" dirty="0">
              <a:solidFill>
                <a:schemeClr val="tx2"/>
              </a:solidFill>
            </a:endParaRPr>
          </a:p>
          <a:p>
            <a:endParaRPr lang="ar-AE" dirty="0" smtClean="0">
              <a:solidFill>
                <a:schemeClr val="tx2"/>
              </a:solidFill>
            </a:endParaRPr>
          </a:p>
          <a:p>
            <a:endParaRPr lang="ar-AE" sz="2800" dirty="0" smtClean="0"/>
          </a:p>
          <a:p>
            <a:r>
              <a:rPr lang="ar-AE" sz="2800" dirty="0" smtClean="0">
                <a:solidFill>
                  <a:srgbClr val="FF0000"/>
                </a:solidFill>
              </a:rPr>
              <a:t>أنتم </a:t>
            </a:r>
            <a:r>
              <a:rPr lang="ar-AE" sz="2800" dirty="0" smtClean="0"/>
              <a:t>طلابٌ مُمْتَازُون</a:t>
            </a:r>
          </a:p>
          <a:p>
            <a:r>
              <a:rPr lang="en-US" dirty="0">
                <a:solidFill>
                  <a:schemeClr val="tx2"/>
                </a:solidFill>
              </a:rPr>
              <a:t>You are excellent students</a:t>
            </a:r>
            <a:endParaRPr lang="en-US" dirty="0"/>
          </a:p>
        </p:txBody>
      </p:sp>
      <p:pic>
        <p:nvPicPr>
          <p:cNvPr id="5122" name="Picture 2" descr="بحث تعليمي دولي يؤكد أن اختيار المدرسة وأداء المعلم وعدد الطلاب في الفصل  الواحد هي مدخلات لتحقيق الفعالية التعليمية في الشرق الأوسط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36" y="5601574"/>
            <a:ext cx="3444659" cy="12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3216" y="3976255"/>
            <a:ext cx="3072098" cy="1586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4641" y="1452487"/>
            <a:ext cx="2152650" cy="11469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4641" y="2703051"/>
            <a:ext cx="2097970" cy="125385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31329" y="1639916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36129" y="271915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160913" y="4381499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97219" y="5739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3672" y="620689"/>
            <a:ext cx="5647700" cy="40010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AE" sz="20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التقويم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013234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AE" sz="4000" dirty="0" smtClean="0"/>
              <a:t>اختر ضمير مناسب مما بين القوسين لتكمل كل جملة.</a:t>
            </a:r>
            <a:r>
              <a:rPr lang="ar-AE" sz="2400" dirty="0" smtClean="0"/>
              <a:t/>
            </a:r>
            <a:br>
              <a:rPr lang="ar-AE" sz="2400" dirty="0" smtClean="0"/>
            </a:br>
            <a:r>
              <a:rPr lang="en-US" sz="2400" dirty="0"/>
              <a:t>Choose an appropriate pronoun to complete each sentence</a:t>
            </a:r>
            <a:r>
              <a:rPr lang="ar-AE" sz="2400" dirty="0" smtClean="0"/>
              <a:t/>
            </a:r>
            <a:br>
              <a:rPr lang="ar-AE" sz="2400" dirty="0" smtClean="0"/>
            </a:br>
            <a:r>
              <a:rPr lang="ar-AE" sz="2400" dirty="0"/>
              <a:t/>
            </a:r>
            <a:br>
              <a:rPr lang="ar-AE" sz="2400" dirty="0"/>
            </a:br>
            <a:r>
              <a:rPr lang="ar-AE" sz="6000" dirty="0" smtClean="0">
                <a:solidFill>
                  <a:srgbClr val="FF0000"/>
                </a:solidFill>
              </a:rPr>
              <a:t>(</a:t>
            </a:r>
            <a:r>
              <a:rPr lang="ar-AE" sz="5300" dirty="0" smtClean="0">
                <a:solidFill>
                  <a:srgbClr val="FF0000"/>
                </a:solidFill>
              </a:rPr>
              <a:t>أنْتَ .   أنْتِ .   أَنْتُما   .أَنْتُم)</a:t>
            </a:r>
            <a:endParaRPr lang="en-US" sz="5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2723" y="2932981"/>
            <a:ext cx="4068580" cy="2446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AE" sz="2400" dirty="0" smtClean="0"/>
              <a:t>...........تلعبون الرياضة .</a:t>
            </a:r>
            <a:endParaRPr lang="en-US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r>
              <a:rPr lang="ar-AE" sz="2400" dirty="0" smtClean="0"/>
              <a:t>...........صديقي.</a:t>
            </a:r>
            <a:endParaRPr lang="en-US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r>
              <a:rPr lang="ar-AE" sz="2400" dirty="0" smtClean="0"/>
              <a:t>.....تجلسون في الحافلة.</a:t>
            </a:r>
          </a:p>
          <a:p>
            <a:pPr marL="0" indent="0">
              <a:buNone/>
            </a:pPr>
            <a:endParaRPr lang="ar-AE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99649" y="2837660"/>
            <a:ext cx="3702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/>
              <a:t>.........تعزفان </a:t>
            </a:r>
            <a:r>
              <a:rPr lang="ar-AE" sz="2800" dirty="0"/>
              <a:t>الموسيقى</a:t>
            </a:r>
            <a:r>
              <a:rPr lang="ar-AE" sz="2800" dirty="0" smtClean="0"/>
              <a:t>.</a:t>
            </a:r>
          </a:p>
          <a:p>
            <a:endParaRPr lang="ar-AE" sz="2800" dirty="0"/>
          </a:p>
          <a:p>
            <a:endParaRPr lang="ar-AE" sz="2800" dirty="0"/>
          </a:p>
          <a:p>
            <a:r>
              <a:rPr lang="ar-AE" sz="2800" dirty="0" smtClean="0"/>
              <a:t>.........جميلة.</a:t>
            </a:r>
          </a:p>
          <a:p>
            <a:endParaRPr lang="ar-AE" sz="2800" dirty="0"/>
          </a:p>
          <a:p>
            <a:endParaRPr lang="ar-AE" sz="2800" dirty="0"/>
          </a:p>
          <a:p>
            <a:r>
              <a:rPr lang="ar-AE" sz="2800" dirty="0" smtClean="0"/>
              <a:t>........ممتاز.</a:t>
            </a:r>
          </a:p>
          <a:p>
            <a:endParaRPr lang="ar-AE" sz="2800" dirty="0" smtClean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90" y="2503357"/>
            <a:ext cx="2364721" cy="1482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60" y="2608847"/>
            <a:ext cx="2611032" cy="901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341" y="3986331"/>
            <a:ext cx="2097970" cy="12538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116" y="5329071"/>
            <a:ext cx="2698607" cy="1459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621" y="5146251"/>
            <a:ext cx="2028825" cy="1548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084" y="3814346"/>
            <a:ext cx="2152650" cy="11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61576">
            <a:off x="1138714" y="109632"/>
            <a:ext cx="10972800" cy="2454748"/>
          </a:xfrm>
        </p:spPr>
        <p:txBody>
          <a:bodyPr>
            <a:normAutofit fontScale="90000"/>
          </a:bodyPr>
          <a:lstStyle/>
          <a:p>
            <a:r>
              <a:rPr lang="ar-AE" sz="10700" dirty="0" smtClean="0"/>
              <a:t>قيم إجابتك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assesse your answer</a:t>
            </a:r>
            <a:br>
              <a:rPr lang="en-US" dirty="0" smtClean="0"/>
            </a:br>
            <a:endParaRPr lang="ar-AE" dirty="0"/>
          </a:p>
        </p:txBody>
      </p:sp>
      <p:pic>
        <p:nvPicPr>
          <p:cNvPr id="2050" name="Picture 2" descr="Reading Man With Glasses Clipart | i2Clipart - Royalty Free Publ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517332"/>
            <a:ext cx="48101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AE" sz="4000" dirty="0" smtClean="0"/>
              <a:t>اختر ضمير مناسب مما بين القوسين لتكمل كل جملة.</a:t>
            </a:r>
            <a:r>
              <a:rPr lang="ar-AE" sz="2400" dirty="0" smtClean="0"/>
              <a:t/>
            </a:r>
            <a:br>
              <a:rPr lang="ar-AE" sz="2400" dirty="0" smtClean="0"/>
            </a:br>
            <a:r>
              <a:rPr lang="en-US" sz="2400" dirty="0"/>
              <a:t>Choose an appropriate pronoun to complete each sentence</a:t>
            </a:r>
            <a:r>
              <a:rPr lang="ar-AE" sz="2400" dirty="0" smtClean="0"/>
              <a:t/>
            </a:r>
            <a:br>
              <a:rPr lang="ar-AE" sz="2400" dirty="0" smtClean="0"/>
            </a:br>
            <a:r>
              <a:rPr lang="ar-AE" sz="2400" dirty="0"/>
              <a:t/>
            </a:r>
            <a:br>
              <a:rPr lang="ar-AE" sz="2400" dirty="0"/>
            </a:br>
            <a:r>
              <a:rPr lang="ar-AE" sz="6000" dirty="0" smtClean="0">
                <a:solidFill>
                  <a:srgbClr val="FF0000"/>
                </a:solidFill>
              </a:rPr>
              <a:t>(</a:t>
            </a:r>
            <a:r>
              <a:rPr lang="ar-AE" sz="5300" dirty="0" smtClean="0">
                <a:solidFill>
                  <a:srgbClr val="FF0000"/>
                </a:solidFill>
              </a:rPr>
              <a:t>أنْتَ .   أنْتِ .   أَنْتُما   .أَنْتُم)</a:t>
            </a:r>
            <a:endParaRPr lang="en-US" sz="5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3545" y="2914102"/>
            <a:ext cx="4068580" cy="2446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AE" sz="2400" dirty="0">
                <a:solidFill>
                  <a:srgbClr val="FF0000"/>
                </a:solidFill>
              </a:rPr>
              <a:t>أَنْتُم </a:t>
            </a:r>
            <a:r>
              <a:rPr lang="ar-AE" sz="2400" dirty="0" smtClean="0"/>
              <a:t>تلعبون الرياضة .</a:t>
            </a:r>
            <a:endParaRPr lang="en-US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r>
              <a:rPr lang="ar-AE" sz="2400" dirty="0">
                <a:solidFill>
                  <a:srgbClr val="FF0000"/>
                </a:solidFill>
              </a:rPr>
              <a:t>أنْتَ </a:t>
            </a:r>
            <a:r>
              <a:rPr lang="ar-AE" sz="2400" dirty="0" smtClean="0"/>
              <a:t>صديقي.</a:t>
            </a:r>
            <a:endParaRPr lang="en-US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r>
              <a:rPr lang="ar-AE" sz="2400" dirty="0">
                <a:solidFill>
                  <a:srgbClr val="FF0000"/>
                </a:solidFill>
              </a:rPr>
              <a:t>أَنْتُم </a:t>
            </a:r>
            <a:r>
              <a:rPr lang="ar-AE" sz="2400" dirty="0" smtClean="0"/>
              <a:t>تجلسون في الحافلة.</a:t>
            </a:r>
          </a:p>
          <a:p>
            <a:endParaRPr lang="ar-AE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58876" y="2806209"/>
            <a:ext cx="3702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>
                <a:solidFill>
                  <a:srgbClr val="FF0000"/>
                </a:solidFill>
              </a:rPr>
              <a:t>أَنْتُما </a:t>
            </a:r>
            <a:r>
              <a:rPr lang="ar-AE" sz="2800" dirty="0" smtClean="0"/>
              <a:t>تعزفان </a:t>
            </a:r>
            <a:r>
              <a:rPr lang="ar-AE" sz="2800" dirty="0"/>
              <a:t>الموسيقى</a:t>
            </a:r>
            <a:r>
              <a:rPr lang="ar-AE" sz="2800" dirty="0" smtClean="0"/>
              <a:t>.</a:t>
            </a:r>
          </a:p>
          <a:p>
            <a:endParaRPr lang="ar-AE" sz="2800" dirty="0"/>
          </a:p>
          <a:p>
            <a:endParaRPr lang="ar-AE" sz="2800" dirty="0"/>
          </a:p>
          <a:p>
            <a:r>
              <a:rPr lang="ar-AE" sz="2800" dirty="0">
                <a:solidFill>
                  <a:srgbClr val="FF0000"/>
                </a:solidFill>
              </a:rPr>
              <a:t>أنْتِ </a:t>
            </a:r>
            <a:r>
              <a:rPr lang="ar-AE" sz="2800" dirty="0" smtClean="0"/>
              <a:t>جميلة.</a:t>
            </a:r>
          </a:p>
          <a:p>
            <a:endParaRPr lang="ar-AE" sz="2800" dirty="0"/>
          </a:p>
          <a:p>
            <a:endParaRPr lang="ar-AE" sz="2800" dirty="0"/>
          </a:p>
          <a:p>
            <a:r>
              <a:rPr lang="ar-AE" sz="2800" dirty="0">
                <a:solidFill>
                  <a:srgbClr val="FF0000"/>
                </a:solidFill>
              </a:rPr>
              <a:t>أنْتَ </a:t>
            </a:r>
            <a:r>
              <a:rPr lang="ar-AE" sz="2800" dirty="0" smtClean="0"/>
              <a:t>ممتاز.</a:t>
            </a:r>
          </a:p>
          <a:p>
            <a:endParaRPr lang="ar-A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1590" y="2503357"/>
            <a:ext cx="2364721" cy="1482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0999" y="2615592"/>
            <a:ext cx="2611032" cy="901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18341" y="3986331"/>
            <a:ext cx="2097970" cy="12538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74116" y="5329071"/>
            <a:ext cx="2698607" cy="1459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2621" y="5146251"/>
            <a:ext cx="2028825" cy="1548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4084" y="3814346"/>
            <a:ext cx="2152650" cy="114697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369573" y="3218902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563545" y="469496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90153" y="6231396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57442" y="2609302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864964" y="4536651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864964" y="59265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422299">
            <a:off x="1937288" y="1937288"/>
            <a:ext cx="7532176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ضمائر الغائب</a:t>
            </a:r>
          </a:p>
          <a:p>
            <a:pPr algn="ctr"/>
            <a:r>
              <a:rPr lang="en-US" sz="4400" dirty="0"/>
              <a:t>the third person pronouns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8576" y="1853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ar-AE" altLang="en-US" dirty="0"/>
              <a:t>الأهداف </a:t>
            </a:r>
            <a:r>
              <a:rPr lang="ar-AE" altLang="en-US" dirty="0" smtClean="0"/>
              <a:t>التعليمية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000" dirty="0">
                <a:solidFill>
                  <a:srgbClr val="C00000"/>
                </a:solidFill>
              </a:rPr>
              <a:t>Learning</a:t>
            </a:r>
            <a:r>
              <a:rPr lang="ar-AE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>
                <a:solidFill>
                  <a:srgbClr val="C00000"/>
                </a:solidFill>
              </a:rPr>
              <a:t>Objectives</a:t>
            </a:r>
            <a:r>
              <a:rPr lang="ar-AE" altLang="en-US" sz="2000" dirty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214"/>
            <a:ext cx="109728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AE" dirty="0" smtClean="0"/>
          </a:p>
          <a:p>
            <a:pPr marL="0" indent="0" algn="r">
              <a:buNone/>
            </a:pPr>
            <a:r>
              <a:rPr lang="ar-AE" dirty="0" smtClean="0"/>
              <a:t>أن يتعرف الطالب على الضمائر باللغة العربية و يستخدمها في جمل بسيطة. </a:t>
            </a:r>
          </a:p>
          <a:p>
            <a:pPr marL="0" lvl="0" indent="0">
              <a:buNone/>
            </a:pPr>
            <a:r>
              <a:rPr lang="en-US" sz="2000" dirty="0" smtClean="0"/>
              <a:t>The student knows the pronouns in Arabic and uses them in simple sentences</a:t>
            </a:r>
            <a:r>
              <a:rPr lang="ar-AE" sz="2000" smtClean="0"/>
              <a:t>.</a:t>
            </a:r>
            <a:endParaRPr lang="en-US" sz="2000" dirty="0"/>
          </a:p>
        </p:txBody>
      </p:sp>
      <p:sp>
        <p:nvSpPr>
          <p:cNvPr id="4" name="6-Point Star 3"/>
          <p:cNvSpPr/>
          <p:nvPr/>
        </p:nvSpPr>
        <p:spPr bwMode="auto">
          <a:xfrm>
            <a:off x="2711450" y="1"/>
            <a:ext cx="6769100" cy="1700213"/>
          </a:xfrm>
          <a:prstGeom prst="star6">
            <a:avLst/>
          </a:prstGeom>
          <a:noFill/>
          <a:ln w="9525" cap="flat" cmpd="sng" algn="ctr">
            <a:solidFill>
              <a:srgbClr val="333399">
                <a:alpha val="5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0268262" y="1064302"/>
            <a:ext cx="1633928" cy="23418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000" dirty="0" smtClean="0"/>
              <a:t>هُوَ</a:t>
            </a:r>
            <a:endParaRPr lang="en-US" sz="8000" dirty="0" smtClean="0"/>
          </a:p>
          <a:p>
            <a:pPr algn="ctr"/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636582" y="1031324"/>
            <a:ext cx="1633928" cy="237478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000" dirty="0" smtClean="0"/>
              <a:t>هُمْ</a:t>
            </a:r>
            <a:endParaRPr lang="en-US" sz="8000" dirty="0" smtClean="0"/>
          </a:p>
          <a:p>
            <a:pPr algn="ctr"/>
            <a:r>
              <a:rPr lang="en-US" dirty="0" smtClean="0"/>
              <a:t>they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4111302" y="1064302"/>
            <a:ext cx="1633928" cy="23519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000" dirty="0" smtClean="0"/>
              <a:t>هُمَا</a:t>
            </a:r>
          </a:p>
          <a:p>
            <a:pPr algn="ctr"/>
            <a:r>
              <a:rPr lang="en-US" dirty="0" smtClean="0"/>
              <a:t>They</a:t>
            </a:r>
            <a:endParaRPr lang="ar-AE" dirty="0" smtClean="0"/>
          </a:p>
        </p:txBody>
      </p:sp>
      <p:sp>
        <p:nvSpPr>
          <p:cNvPr id="7" name="Down Arrow Callout 6"/>
          <p:cNvSpPr/>
          <p:nvPr/>
        </p:nvSpPr>
        <p:spPr>
          <a:xfrm>
            <a:off x="7342182" y="1044066"/>
            <a:ext cx="1633928" cy="237222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000" dirty="0" smtClean="0"/>
              <a:t>هِيَ</a:t>
            </a:r>
            <a:endParaRPr lang="en-US" sz="8000" dirty="0" smtClean="0"/>
          </a:p>
          <a:p>
            <a:pPr algn="ctr"/>
            <a:r>
              <a:rPr lang="en-US" dirty="0" smtClean="0"/>
              <a:t>she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68262" y="3520440"/>
            <a:ext cx="175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/>
              <a:t>للمفرد المذكر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2328" y="3406110"/>
            <a:ext cx="175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 smtClean="0"/>
              <a:t>للجمع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23044" y="3416290"/>
            <a:ext cx="175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 smtClean="0"/>
              <a:t>للمثنى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42182" y="3520440"/>
            <a:ext cx="175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/>
              <a:t>للمفرد المؤنث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472635" y="4342656"/>
            <a:ext cx="156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masculine singular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33654" y="4079338"/>
            <a:ext cx="1242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For the feminine singular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0445" y="4079338"/>
            <a:ext cx="137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02124"/>
                </a:solidFill>
                <a:latin typeface="inherit"/>
              </a:rPr>
              <a:t>For plural</a:t>
            </a:r>
            <a:r>
              <a:rPr lang="en-US" sz="1000" dirty="0"/>
              <a:t> 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1071" y="4157990"/>
            <a:ext cx="187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dual</a:t>
            </a:r>
            <a:endParaRPr lang="en-US" dirty="0"/>
          </a:p>
        </p:txBody>
      </p:sp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73062" y="454702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54346" y="287696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57384" y="401794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1449" y="346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1003" y="0"/>
            <a:ext cx="8230313" cy="1944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74484" y="2063507"/>
            <a:ext cx="35028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rgbClr val="FF0000"/>
                </a:solidFill>
              </a:rPr>
              <a:t>هو</a:t>
            </a:r>
            <a:r>
              <a:rPr lang="ar-AE" sz="2800" dirty="0" smtClean="0"/>
              <a:t> يَعْزِفُ </a:t>
            </a:r>
            <a:r>
              <a:rPr lang="ar-AE" sz="2800" dirty="0"/>
              <a:t>على البيانو</a:t>
            </a:r>
            <a:endParaRPr lang="ar-AE" sz="2800" dirty="0" smtClean="0"/>
          </a:p>
          <a:p>
            <a:r>
              <a:rPr lang="en-US" dirty="0">
                <a:solidFill>
                  <a:schemeClr val="tx2"/>
                </a:solidFill>
              </a:rPr>
              <a:t>He plays </a:t>
            </a:r>
            <a:r>
              <a:rPr lang="en-US" dirty="0" smtClean="0">
                <a:solidFill>
                  <a:schemeClr val="tx2"/>
                </a:solidFill>
              </a:rPr>
              <a:t>piano</a:t>
            </a:r>
            <a:endParaRPr lang="ar-AE" dirty="0" smtClean="0">
              <a:solidFill>
                <a:schemeClr val="tx2"/>
              </a:solidFill>
            </a:endParaRPr>
          </a:p>
          <a:p>
            <a:r>
              <a:rPr lang="ar-AE" sz="2800" dirty="0" smtClean="0"/>
              <a:t> </a:t>
            </a:r>
          </a:p>
          <a:p>
            <a:r>
              <a:rPr lang="ar-AE" sz="2800" dirty="0" smtClean="0">
                <a:solidFill>
                  <a:srgbClr val="FF0000"/>
                </a:solidFill>
              </a:rPr>
              <a:t>هي</a:t>
            </a:r>
            <a:r>
              <a:rPr lang="ar-AE" sz="2800" dirty="0" smtClean="0"/>
              <a:t> تَعْزِفُ </a:t>
            </a:r>
            <a:r>
              <a:rPr lang="ar-AE" sz="2800" dirty="0"/>
              <a:t>على الكمان </a:t>
            </a:r>
            <a:endParaRPr lang="ar-AE" sz="2800" dirty="0" smtClean="0"/>
          </a:p>
          <a:p>
            <a:r>
              <a:rPr lang="en-US" dirty="0">
                <a:solidFill>
                  <a:schemeClr val="tx2"/>
                </a:solidFill>
              </a:rPr>
              <a:t>She plays </a:t>
            </a:r>
            <a:r>
              <a:rPr lang="en-US" dirty="0" smtClean="0">
                <a:solidFill>
                  <a:schemeClr val="tx2"/>
                </a:solidFill>
              </a:rPr>
              <a:t>violin</a:t>
            </a:r>
            <a:endParaRPr lang="ar-AE" dirty="0" smtClean="0">
              <a:solidFill>
                <a:schemeClr val="tx2"/>
              </a:solidFill>
            </a:endParaRPr>
          </a:p>
          <a:p>
            <a:endParaRPr lang="ar-AE" sz="2800" dirty="0" smtClean="0"/>
          </a:p>
          <a:p>
            <a:r>
              <a:rPr lang="ar-AE" sz="2800" dirty="0" smtClean="0">
                <a:solidFill>
                  <a:srgbClr val="FF0000"/>
                </a:solidFill>
              </a:rPr>
              <a:t>هما</a:t>
            </a:r>
            <a:r>
              <a:rPr lang="ar-AE" sz="2800" dirty="0" smtClean="0"/>
              <a:t> يَعْزِفَانِ الموسيقى</a:t>
            </a:r>
          </a:p>
          <a:p>
            <a:r>
              <a:rPr lang="en-US" dirty="0">
                <a:solidFill>
                  <a:schemeClr val="tx2"/>
                </a:solidFill>
              </a:rPr>
              <a:t>They </a:t>
            </a:r>
            <a:r>
              <a:rPr lang="en-US" dirty="0" smtClean="0">
                <a:solidFill>
                  <a:schemeClr val="tx2"/>
                </a:solidFill>
              </a:rPr>
              <a:t>play </a:t>
            </a:r>
            <a:r>
              <a:rPr lang="en-US" dirty="0">
                <a:solidFill>
                  <a:schemeClr val="tx2"/>
                </a:solidFill>
              </a:rPr>
              <a:t>music</a:t>
            </a:r>
            <a:endParaRPr lang="ar-AE" dirty="0" smtClean="0">
              <a:solidFill>
                <a:schemeClr val="tx2"/>
              </a:solidFill>
            </a:endParaRPr>
          </a:p>
          <a:p>
            <a:endParaRPr lang="ar-AE" sz="2800" dirty="0" smtClean="0"/>
          </a:p>
          <a:p>
            <a:r>
              <a:rPr lang="ar-AE" sz="2800" dirty="0" smtClean="0">
                <a:solidFill>
                  <a:srgbClr val="FF0000"/>
                </a:solidFill>
              </a:rPr>
              <a:t>هم</a:t>
            </a:r>
            <a:r>
              <a:rPr lang="ar-AE" sz="2800" dirty="0" smtClean="0"/>
              <a:t> يَعْزِفُونَ الموسيقى</a:t>
            </a:r>
          </a:p>
          <a:p>
            <a:r>
              <a:rPr lang="en-US" dirty="0">
                <a:solidFill>
                  <a:schemeClr val="tx2"/>
                </a:solidFill>
              </a:rPr>
              <a:t>They </a:t>
            </a:r>
            <a:r>
              <a:rPr lang="en-US" dirty="0" smtClean="0">
                <a:solidFill>
                  <a:schemeClr val="tx2"/>
                </a:solidFill>
              </a:rPr>
              <a:t>play </a:t>
            </a:r>
            <a:r>
              <a:rPr lang="en-US" dirty="0">
                <a:solidFill>
                  <a:schemeClr val="tx2"/>
                </a:solidFill>
              </a:rPr>
              <a:t>music</a:t>
            </a:r>
            <a:endParaRPr lang="ar-AE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7521" y="1394783"/>
            <a:ext cx="4381456" cy="14471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7522" y="2901412"/>
            <a:ext cx="4316878" cy="1335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9493" y="4255448"/>
            <a:ext cx="3719592" cy="1283581"/>
          </a:xfrm>
          <a:prstGeom prst="rect">
            <a:avLst/>
          </a:prstGeom>
        </p:spPr>
      </p:pic>
      <p:pic>
        <p:nvPicPr>
          <p:cNvPr id="4098" name="Picture 2" descr="Twitter पर خبيل ويش!؟: &quot;لازم تكون هناك فرقة موسيقية في كل مباريات العين  يكون شغلها عزف سيمفونية على كل تمريرة لـ عمر عبدالرحمن .… 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06" y="5548393"/>
            <a:ext cx="4363365" cy="12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690971" y="4394691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54442" y="5947445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690971" y="2111493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649642" y="32807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422299">
            <a:off x="1937288" y="1937288"/>
            <a:ext cx="7532176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ضمير المتكلم</a:t>
            </a:r>
          </a:p>
          <a:p>
            <a:pPr algn="ctr"/>
            <a:r>
              <a:rPr lang="en-US" sz="4400" dirty="0"/>
              <a:t>the speaker </a:t>
            </a:r>
            <a:r>
              <a:rPr lang="en-US" sz="4400" dirty="0" smtClean="0"/>
              <a:t>pronoun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60935" y="13263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3672" y="620689"/>
            <a:ext cx="5647700" cy="40010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AE" sz="20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التقويم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937087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AE" sz="4000" dirty="0" smtClean="0"/>
              <a:t>اختر ضمير مناسب مما بين القوسين لتكمل كل جملة.</a:t>
            </a:r>
            <a:r>
              <a:rPr lang="ar-AE" sz="2400" dirty="0" smtClean="0"/>
              <a:t/>
            </a:r>
            <a:br>
              <a:rPr lang="ar-AE" sz="2400" dirty="0" smtClean="0"/>
            </a:br>
            <a:r>
              <a:rPr lang="en-US" sz="2400" dirty="0"/>
              <a:t>Choose an appropriate pronoun to complete each sentence</a:t>
            </a:r>
            <a:r>
              <a:rPr lang="ar-AE" sz="2400" dirty="0" smtClean="0"/>
              <a:t/>
            </a:r>
            <a:br>
              <a:rPr lang="ar-AE" sz="2400" dirty="0" smtClean="0"/>
            </a:br>
            <a:r>
              <a:rPr lang="ar-AE" sz="2400" dirty="0"/>
              <a:t/>
            </a:r>
            <a:br>
              <a:rPr lang="ar-AE" sz="2400" dirty="0"/>
            </a:br>
            <a:r>
              <a:rPr lang="ar-AE" sz="2400" dirty="0" smtClean="0">
                <a:solidFill>
                  <a:srgbClr val="FF0000"/>
                </a:solidFill>
              </a:rPr>
              <a:t>(هو - هي  - هما - هم)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8086" y="3211723"/>
            <a:ext cx="4068580" cy="2446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AE" sz="2400" dirty="0" smtClean="0"/>
              <a:t>...........يلعبون الرياضة .</a:t>
            </a:r>
            <a:endParaRPr lang="en-US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r>
              <a:rPr lang="ar-AE" sz="2400" dirty="0" smtClean="0"/>
              <a:t>...........يأْكل الطعام.</a:t>
            </a:r>
            <a:endParaRPr lang="en-US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r>
              <a:rPr lang="ar-AE" sz="2400" dirty="0" smtClean="0"/>
              <a:t>.....يذهبون إلي المدرسة.</a:t>
            </a:r>
          </a:p>
          <a:p>
            <a:pPr marL="0" indent="0">
              <a:buNone/>
            </a:pPr>
            <a:endParaRPr lang="ar-AE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65883" y="3027999"/>
            <a:ext cx="3702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/>
              <a:t>.........يعزفان الموسيقى</a:t>
            </a:r>
            <a:r>
              <a:rPr lang="ar-AE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AE" sz="2800" dirty="0" smtClean="0"/>
              <a:t>.........تَشْرَب الحَليب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AE" sz="2800" dirty="0" smtClean="0"/>
              <a:t>........يَشْرب </a:t>
            </a:r>
            <a:r>
              <a:rPr lang="ar-AE" sz="2800" dirty="0"/>
              <a:t>الماء</a:t>
            </a:r>
            <a:r>
              <a:rPr lang="ar-AE" sz="2800" dirty="0" smtClean="0"/>
              <a:t>.</a:t>
            </a:r>
          </a:p>
          <a:p>
            <a:endParaRPr lang="ar-A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5" name="Picture 2" descr="شعر عن المدرسة - سطو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90" y="5395432"/>
            <a:ext cx="2543659" cy="13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590" y="2503357"/>
            <a:ext cx="2364721" cy="1482974"/>
          </a:xfrm>
          <a:prstGeom prst="rect">
            <a:avLst/>
          </a:prstGeom>
        </p:spPr>
      </p:pic>
      <p:pic>
        <p:nvPicPr>
          <p:cNvPr id="7" name="Picture 6" descr="5 عادات صحية لنمط حياة مثالي - المرسا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2" y="5363472"/>
            <a:ext cx="2990805" cy="13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كم كوب حليب يجب أن يتناول الطفل في اليوم؟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2" y="3769110"/>
            <a:ext cx="2879041" cy="13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تعبيري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14" y="4323075"/>
            <a:ext cx="3288272" cy="13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70" y="2530618"/>
            <a:ext cx="2611032" cy="9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61576">
            <a:off x="630554" y="587934"/>
            <a:ext cx="10972800" cy="2454748"/>
          </a:xfrm>
        </p:spPr>
        <p:txBody>
          <a:bodyPr>
            <a:normAutofit fontScale="90000"/>
          </a:bodyPr>
          <a:lstStyle/>
          <a:p>
            <a:r>
              <a:rPr lang="ar-AE" sz="10700" dirty="0" smtClean="0"/>
              <a:t>قيم إجابتك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assesse your answer</a:t>
            </a:r>
            <a:br>
              <a:rPr lang="en-US" dirty="0" smtClean="0"/>
            </a:br>
            <a:endParaRPr lang="ar-AE" dirty="0"/>
          </a:p>
        </p:txBody>
      </p:sp>
      <p:pic>
        <p:nvPicPr>
          <p:cNvPr id="2050" name="Picture 2" descr="Reading Man With Glasses Clipart | i2Clipart - Royalty Free Publ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517332"/>
            <a:ext cx="48101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AE" sz="2400" dirty="0" smtClean="0"/>
              <a:t>اختر ضمير مناسب مما بين القوسين لتكمل كل جملة.</a:t>
            </a:r>
            <a:br>
              <a:rPr lang="ar-AE" sz="2400" dirty="0" smtClean="0"/>
            </a:br>
            <a:r>
              <a:rPr lang="ar-AE" sz="2400" dirty="0"/>
              <a:t/>
            </a:r>
            <a:br>
              <a:rPr lang="ar-AE" sz="2400" dirty="0"/>
            </a:br>
            <a:r>
              <a:rPr lang="ar-AE" sz="2400" dirty="0" smtClean="0">
                <a:solidFill>
                  <a:srgbClr val="FF0000"/>
                </a:solidFill>
              </a:rPr>
              <a:t>(هو - هي  - هما - هم)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6189" y="3103158"/>
            <a:ext cx="4068580" cy="2446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AE" sz="2400" dirty="0" smtClean="0">
                <a:solidFill>
                  <a:srgbClr val="FF0000"/>
                </a:solidFill>
              </a:rPr>
              <a:t>هم</a:t>
            </a:r>
            <a:r>
              <a:rPr lang="ar-AE" sz="2400" dirty="0" smtClean="0"/>
              <a:t> يلعبون الرياضة .</a:t>
            </a:r>
            <a:endParaRPr lang="en-US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r>
              <a:rPr lang="ar-AE" sz="2400" dirty="0" smtClean="0">
                <a:solidFill>
                  <a:srgbClr val="FF0000"/>
                </a:solidFill>
              </a:rPr>
              <a:t>هو</a:t>
            </a:r>
            <a:r>
              <a:rPr lang="ar-AE" sz="2400" dirty="0" smtClean="0"/>
              <a:t> يأْكل الطعام.</a:t>
            </a:r>
            <a:endParaRPr lang="en-US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endParaRPr lang="ar-AE" sz="2400" dirty="0" smtClean="0"/>
          </a:p>
          <a:p>
            <a:pPr marL="0" indent="0">
              <a:buNone/>
            </a:pPr>
            <a:r>
              <a:rPr lang="ar-AE" sz="2400" dirty="0" smtClean="0">
                <a:solidFill>
                  <a:srgbClr val="FF0000"/>
                </a:solidFill>
              </a:rPr>
              <a:t>هم</a:t>
            </a:r>
            <a:r>
              <a:rPr lang="ar-AE" sz="2400" dirty="0" smtClean="0"/>
              <a:t> يذهبون إلي المدرسة.</a:t>
            </a:r>
          </a:p>
          <a:p>
            <a:pPr marL="0" indent="0">
              <a:buNone/>
            </a:pPr>
            <a:endParaRPr lang="ar-AE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23279" y="3022593"/>
            <a:ext cx="3702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AE" sz="2800" dirty="0" smtClean="0">
                <a:solidFill>
                  <a:srgbClr val="FF0000"/>
                </a:solidFill>
              </a:rPr>
              <a:t>هما</a:t>
            </a:r>
            <a:r>
              <a:rPr lang="ar-AE" sz="2800" dirty="0" smtClean="0"/>
              <a:t> يعزفان </a:t>
            </a:r>
            <a:r>
              <a:rPr lang="ar-AE" sz="2800" dirty="0"/>
              <a:t>الموسيقى</a:t>
            </a:r>
            <a:r>
              <a:rPr lang="ar-AE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AE" sz="2800" dirty="0" smtClean="0">
                <a:solidFill>
                  <a:srgbClr val="FF0000"/>
                </a:solidFill>
              </a:rPr>
              <a:t>هي</a:t>
            </a:r>
            <a:r>
              <a:rPr lang="ar-AE" sz="2800" dirty="0" smtClean="0"/>
              <a:t> تَشْرَب الحَليب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AE" sz="2800" dirty="0" smtClean="0">
                <a:solidFill>
                  <a:srgbClr val="FF0000"/>
                </a:solidFill>
              </a:rPr>
              <a:t>هويَشْرب</a:t>
            </a:r>
            <a:r>
              <a:rPr lang="ar-AE" sz="2800" dirty="0" smtClean="0"/>
              <a:t> </a:t>
            </a:r>
            <a:r>
              <a:rPr lang="ar-AE" sz="2800" dirty="0"/>
              <a:t>الماء</a:t>
            </a:r>
            <a:r>
              <a:rPr lang="ar-AE" sz="2800" dirty="0" smtClean="0"/>
              <a:t>.</a:t>
            </a:r>
          </a:p>
          <a:p>
            <a:endParaRPr lang="ar-A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5" name="Picture 2" descr="شعر عن المدرسة - سطور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90" y="5395432"/>
            <a:ext cx="2543659" cy="13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1590" y="2503357"/>
            <a:ext cx="2364721" cy="1482974"/>
          </a:xfrm>
          <a:prstGeom prst="rect">
            <a:avLst/>
          </a:prstGeom>
        </p:spPr>
      </p:pic>
      <p:pic>
        <p:nvPicPr>
          <p:cNvPr id="7" name="Picture 6" descr="5 عادات صحية لنمط حياة مثالي - المرسال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2" y="5363472"/>
            <a:ext cx="2990805" cy="13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كم كوب حليب يجب أن يتناول الطفل في اليوم؟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2" y="3769110"/>
            <a:ext cx="2879041" cy="13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تعبيرية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14" y="4323075"/>
            <a:ext cx="3288272" cy="13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16444" y="3008925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37250" y="4685885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21244" y="6245488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21050" y="2970858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1200" y="4178855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16414" y="5647092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8865" y="2652642"/>
            <a:ext cx="2611032" cy="9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2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0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4111302" y="875763"/>
            <a:ext cx="1633928" cy="254052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000" dirty="0" smtClean="0"/>
              <a:t>نَحْنُ</a:t>
            </a:r>
          </a:p>
          <a:p>
            <a:pPr algn="ctr"/>
            <a:r>
              <a:rPr lang="en-US" dirty="0" smtClean="0"/>
              <a:t>we</a:t>
            </a:r>
            <a:endParaRPr lang="ar-AE" dirty="0" smtClean="0"/>
          </a:p>
        </p:txBody>
      </p:sp>
      <p:sp>
        <p:nvSpPr>
          <p:cNvPr id="7" name="Down Arrow Callout 6"/>
          <p:cNvSpPr/>
          <p:nvPr/>
        </p:nvSpPr>
        <p:spPr>
          <a:xfrm>
            <a:off x="7342182" y="875763"/>
            <a:ext cx="1633928" cy="254052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000" dirty="0" smtClean="0"/>
              <a:t>أَنَا</a:t>
            </a:r>
            <a:endParaRPr lang="en-US" sz="8000" dirty="0" smtClean="0"/>
          </a:p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9132" y="3520440"/>
            <a:ext cx="175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 smtClean="0"/>
              <a:t>للجمع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42182" y="3520440"/>
            <a:ext cx="175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/>
              <a:t>للمفرد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733654" y="4079338"/>
            <a:ext cx="124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</a:t>
            </a:r>
            <a:r>
              <a:rPr lang="en-US" dirty="0" smtClean="0"/>
              <a:t>singular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73622" y="4173262"/>
            <a:ext cx="137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02124"/>
                </a:solidFill>
                <a:latin typeface="inherit"/>
              </a:rPr>
              <a:t>For plural</a:t>
            </a:r>
            <a:r>
              <a:rPr lang="en-US" sz="1000" dirty="0"/>
              <a:t> </a:t>
            </a:r>
            <a:endParaRPr lang="en-US" sz="1400" dirty="0">
              <a:latin typeface="Arial" panose="020B0604020202020204" pitchFamily="34" charset="0"/>
            </a:endParaRP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9546" y="266163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3466" y="214088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2182" y="4761347"/>
            <a:ext cx="2012868" cy="18437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8167" y="4547941"/>
            <a:ext cx="2962518" cy="20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9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1003" y="0"/>
            <a:ext cx="8230313" cy="1944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9084" y="2118360"/>
            <a:ext cx="3502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/>
              <a:t> </a:t>
            </a:r>
          </a:p>
          <a:p>
            <a:endParaRPr lang="ar-AE" sz="2800" dirty="0" smtClean="0"/>
          </a:p>
          <a:p>
            <a:endParaRPr lang="ar-AE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9493" y="1766654"/>
            <a:ext cx="4381456" cy="1447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841" y="5100034"/>
            <a:ext cx="3719592" cy="1627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748" y="2081265"/>
            <a:ext cx="2247900" cy="2211075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1197735" y="264065"/>
            <a:ext cx="3631841" cy="1359703"/>
          </a:xfrm>
          <a:prstGeom prst="wedgeRectCallout">
            <a:avLst>
              <a:gd name="adj1" fmla="val -55929"/>
              <a:gd name="adj2" fmla="val 96599"/>
            </a:avLst>
          </a:prstGeom>
          <a:solidFill>
            <a:schemeClr val="accent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AE" sz="3200" dirty="0">
                <a:solidFill>
                  <a:srgbClr val="FF0000"/>
                </a:solidFill>
              </a:rPr>
              <a:t>أنا </a:t>
            </a:r>
            <a:r>
              <a:rPr lang="ar-AE" sz="3200" dirty="0"/>
              <a:t>فاطمة و</a:t>
            </a:r>
            <a:r>
              <a:rPr lang="ar-AE" sz="3200" dirty="0">
                <a:solidFill>
                  <a:srgbClr val="FF0000"/>
                </a:solidFill>
              </a:rPr>
              <a:t> أنا </a:t>
            </a:r>
            <a:r>
              <a:rPr lang="ar-AE" sz="3200" dirty="0" smtClean="0"/>
              <a:t>مِنَ الْهِند</a:t>
            </a:r>
            <a:r>
              <a:rPr lang="ar-AE" sz="3200" dirty="0"/>
              <a:t>.</a:t>
            </a:r>
          </a:p>
          <a:p>
            <a:r>
              <a:rPr lang="en-US" sz="1600" dirty="0">
                <a:solidFill>
                  <a:schemeClr val="tx2"/>
                </a:solidFill>
              </a:rPr>
              <a:t>I am Fatima and I am from India</a:t>
            </a:r>
            <a:endParaRPr lang="ar-AE" sz="1600" dirty="0">
              <a:solidFill>
                <a:schemeClr val="tx2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9346665" y="2551496"/>
            <a:ext cx="2678806" cy="1359703"/>
          </a:xfrm>
          <a:prstGeom prst="wedgeRectCallout">
            <a:avLst>
              <a:gd name="adj1" fmla="val -26602"/>
              <a:gd name="adj2" fmla="val 91863"/>
            </a:avLst>
          </a:prstGeom>
          <a:solidFill>
            <a:schemeClr val="accent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AE" sz="3600" dirty="0">
                <a:solidFill>
                  <a:srgbClr val="FF0000"/>
                </a:solidFill>
              </a:rPr>
              <a:t>نحن </a:t>
            </a:r>
            <a:r>
              <a:rPr lang="ar-AE" sz="3600" dirty="0" smtClean="0"/>
              <a:t>مِنَ </a:t>
            </a:r>
            <a:r>
              <a:rPr lang="ar-AE" sz="3600" dirty="0"/>
              <a:t>الهِنْد .</a:t>
            </a:r>
            <a:endParaRPr lang="ar-AE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We are from India</a:t>
            </a:r>
            <a:endParaRPr lang="en-US" sz="2400" dirty="0"/>
          </a:p>
        </p:txBody>
      </p:sp>
      <p:sp>
        <p:nvSpPr>
          <p:cNvPr id="15" name="Rectangular Callout 14"/>
          <p:cNvSpPr/>
          <p:nvPr/>
        </p:nvSpPr>
        <p:spPr>
          <a:xfrm>
            <a:off x="4091713" y="3620759"/>
            <a:ext cx="3758739" cy="1359703"/>
          </a:xfrm>
          <a:prstGeom prst="wedgeRectCallout">
            <a:avLst>
              <a:gd name="adj1" fmla="val -60541"/>
              <a:gd name="adj2" fmla="val 99440"/>
            </a:avLst>
          </a:prstGeom>
          <a:solidFill>
            <a:schemeClr val="accent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AE" sz="4400" dirty="0">
                <a:solidFill>
                  <a:srgbClr val="FF0000"/>
                </a:solidFill>
              </a:rPr>
              <a:t>نحن </a:t>
            </a:r>
            <a:r>
              <a:rPr lang="ar-AE" sz="4400" dirty="0"/>
              <a:t>نُحِب الموسيقى</a:t>
            </a:r>
            <a:r>
              <a:rPr lang="ar-AE" sz="2400" dirty="0"/>
              <a:t>.</a:t>
            </a:r>
          </a:p>
          <a:p>
            <a:r>
              <a:rPr lang="en-US" sz="2400" dirty="0">
                <a:solidFill>
                  <a:schemeClr val="tx2"/>
                </a:solidFill>
              </a:rPr>
              <a:t>We like music</a:t>
            </a:r>
            <a:endParaRPr lang="ar-AE" sz="2400" dirty="0">
              <a:solidFill>
                <a:schemeClr val="tx2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9656541" y="904120"/>
            <a:ext cx="2059055" cy="1359703"/>
          </a:xfrm>
          <a:prstGeom prst="wedgeRectCallout">
            <a:avLst>
              <a:gd name="adj1" fmla="val -125880"/>
              <a:gd name="adj2" fmla="val 38820"/>
            </a:avLst>
          </a:prstGeom>
          <a:solidFill>
            <a:schemeClr val="accent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AE" sz="2400" dirty="0">
                <a:solidFill>
                  <a:srgbClr val="FF0000"/>
                </a:solidFill>
              </a:rPr>
              <a:t>أنا </a:t>
            </a:r>
            <a:r>
              <a:rPr lang="ar-AE" sz="2400" dirty="0" smtClean="0"/>
              <a:t>أحب البيانو.</a:t>
            </a:r>
            <a:endParaRPr lang="ar-AE" sz="2400" dirty="0"/>
          </a:p>
          <a:p>
            <a:r>
              <a:rPr lang="en-US" sz="1600" dirty="0">
                <a:solidFill>
                  <a:schemeClr val="tx2"/>
                </a:solidFill>
              </a:rPr>
              <a:t>I like piano</a:t>
            </a:r>
            <a:endParaRPr lang="ar-AE" sz="1600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52459" y="4608591"/>
            <a:ext cx="3619500" cy="1905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42477" y="1887734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84160" y="3682740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37339" y="1414064"/>
            <a:ext cx="609600" cy="6096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29576" y="4951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3672" y="620689"/>
            <a:ext cx="5647700" cy="40010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AE" sz="20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التقويم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747162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AE" sz="4000" dirty="0" smtClean="0"/>
              <a:t>اختر ضمير مناسب مما بين القوسين لتكمل كل جملة.</a:t>
            </a:r>
            <a:r>
              <a:rPr lang="ar-AE" sz="2400" dirty="0" smtClean="0"/>
              <a:t/>
            </a:r>
            <a:br>
              <a:rPr lang="ar-AE" sz="2400" dirty="0" smtClean="0"/>
            </a:br>
            <a:r>
              <a:rPr lang="en-US" sz="2400" dirty="0"/>
              <a:t>Choose an appropriate pronoun to complete each sentence</a:t>
            </a:r>
            <a:r>
              <a:rPr lang="ar-AE" sz="2400" dirty="0" smtClean="0"/>
              <a:t/>
            </a:r>
            <a:br>
              <a:rPr lang="ar-AE" sz="2400" dirty="0" smtClean="0"/>
            </a:br>
            <a:r>
              <a:rPr lang="ar-AE" sz="2400" dirty="0"/>
              <a:t/>
            </a:r>
            <a:br>
              <a:rPr lang="ar-AE" sz="2400" dirty="0"/>
            </a:br>
            <a:r>
              <a:rPr lang="ar-AE" sz="2400" dirty="0" smtClean="0">
                <a:solidFill>
                  <a:srgbClr val="FF0000"/>
                </a:solidFill>
              </a:rPr>
              <a:t>(أنا - نحن)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600" y="3110544"/>
            <a:ext cx="4068580" cy="2446572"/>
          </a:xfrm>
        </p:spPr>
        <p:txBody>
          <a:bodyPr>
            <a:noAutofit/>
          </a:bodyPr>
          <a:lstStyle/>
          <a:p>
            <a:r>
              <a:rPr lang="ar-AE" sz="2400" dirty="0" smtClean="0"/>
              <a:t>...........نلعب الرياضة .</a:t>
            </a:r>
            <a:endParaRPr lang="en-US" sz="2400" dirty="0" smtClean="0"/>
          </a:p>
          <a:p>
            <a:endParaRPr lang="ar-AE" sz="2400" dirty="0" smtClean="0"/>
          </a:p>
          <a:p>
            <a:endParaRPr lang="ar-AE" sz="2400" dirty="0" smtClean="0"/>
          </a:p>
          <a:p>
            <a:r>
              <a:rPr lang="ar-AE" sz="2400" dirty="0" smtClean="0"/>
              <a:t>...........آكل الطعام الصحي.</a:t>
            </a:r>
            <a:endParaRPr lang="en-US" sz="2400" dirty="0" smtClean="0"/>
          </a:p>
          <a:p>
            <a:endParaRPr lang="ar-AE" sz="2400" dirty="0" smtClean="0"/>
          </a:p>
          <a:p>
            <a:endParaRPr lang="ar-AE" sz="2400" dirty="0" smtClean="0"/>
          </a:p>
          <a:p>
            <a:r>
              <a:rPr lang="ar-AE" sz="2400" dirty="0" smtClean="0"/>
              <a:t>.....نذهب إلي المدرسة.</a:t>
            </a:r>
          </a:p>
          <a:p>
            <a:endParaRPr lang="ar-AE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06352" y="3132686"/>
            <a:ext cx="3702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AE" sz="2800" dirty="0" smtClean="0"/>
              <a:t>.........نقف في الطابور.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AE" sz="2800" dirty="0" smtClean="0"/>
              <a:t>.........نلعب في الساحة.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AE" sz="2800" dirty="0" smtClean="0"/>
              <a:t>........أشرب الماء.</a:t>
            </a:r>
          </a:p>
          <a:p>
            <a:endParaRPr lang="ar-A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5" name="Picture 2" descr="شعر عن المدرسة - سطو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90" y="5395432"/>
            <a:ext cx="2543659" cy="13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590" y="2503357"/>
            <a:ext cx="2364721" cy="1482974"/>
          </a:xfrm>
          <a:prstGeom prst="rect">
            <a:avLst/>
          </a:prstGeom>
        </p:spPr>
      </p:pic>
      <p:pic>
        <p:nvPicPr>
          <p:cNvPr id="7" name="Picture 6" descr="5 عادات صحية لنمط حياة مثالي - المرسا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2" y="5363472"/>
            <a:ext cx="2990805" cy="13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تعبيري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66" y="4062327"/>
            <a:ext cx="2612518" cy="13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27" y="3515622"/>
            <a:ext cx="2664453" cy="1598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266" y="1993935"/>
            <a:ext cx="2445373" cy="139717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919315" y="5557116"/>
            <a:ext cx="3272684" cy="1139732"/>
          </a:xfrm>
          <a:prstGeom prst="wedgeEllipseCallout">
            <a:avLst>
              <a:gd name="adj1" fmla="val -54930"/>
              <a:gd name="adj2" fmla="val 325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9437250" y="2754945"/>
            <a:ext cx="2754749" cy="1139732"/>
          </a:xfrm>
          <a:prstGeom prst="wedgeEllipseCallout">
            <a:avLst>
              <a:gd name="adj1" fmla="val -68460"/>
              <a:gd name="adj2" fmla="val -53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3281766" y="5501326"/>
            <a:ext cx="3272684" cy="1139732"/>
          </a:xfrm>
          <a:prstGeom prst="wedgeEllipseCallout">
            <a:avLst>
              <a:gd name="adj1" fmla="val -72452"/>
              <a:gd name="adj2" fmla="val 27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>
            <a:off x="3021296" y="2754945"/>
            <a:ext cx="3272684" cy="1139732"/>
          </a:xfrm>
          <a:prstGeom prst="wedgeEllipseCallout">
            <a:avLst>
              <a:gd name="adj1" fmla="val -56824"/>
              <a:gd name="adj2" fmla="val -544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>
            <a:off x="3021296" y="3980964"/>
            <a:ext cx="3272684" cy="1139732"/>
          </a:xfrm>
          <a:prstGeom prst="wedgeEllipseCallout">
            <a:avLst>
              <a:gd name="adj1" fmla="val -75293"/>
              <a:gd name="adj2" fmla="val -122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8919316" y="4116613"/>
            <a:ext cx="3272684" cy="1139732"/>
          </a:xfrm>
          <a:prstGeom prst="wedgeEllipseCallout">
            <a:avLst>
              <a:gd name="adj1" fmla="val -55403"/>
              <a:gd name="adj2" fmla="val 380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61576">
            <a:off x="321064" y="289958"/>
            <a:ext cx="10972800" cy="2454748"/>
          </a:xfrm>
        </p:spPr>
        <p:txBody>
          <a:bodyPr>
            <a:normAutofit fontScale="90000"/>
          </a:bodyPr>
          <a:lstStyle/>
          <a:p>
            <a:r>
              <a:rPr lang="ar-AE" sz="10700" dirty="0" smtClean="0"/>
              <a:t>قيم إجابتك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assesse your answer</a:t>
            </a:r>
            <a:br>
              <a:rPr lang="en-US" dirty="0" smtClean="0"/>
            </a:br>
            <a:endParaRPr lang="ar-AE" dirty="0"/>
          </a:p>
        </p:txBody>
      </p:sp>
      <p:pic>
        <p:nvPicPr>
          <p:cNvPr id="2050" name="Picture 2" descr="Reading Man With Glasses Clipart | i2Clipart - Royalty Free Publ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517332"/>
            <a:ext cx="48101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AE" sz="4000" dirty="0" smtClean="0"/>
              <a:t>اختر ضمير مناسب مما بين القوسين لتكمل كل جملة.</a:t>
            </a:r>
            <a:r>
              <a:rPr lang="ar-AE" sz="2400" dirty="0" smtClean="0"/>
              <a:t/>
            </a:r>
            <a:br>
              <a:rPr lang="ar-AE" sz="2400" dirty="0" smtClean="0"/>
            </a:br>
            <a:r>
              <a:rPr lang="en-US" sz="2400" dirty="0"/>
              <a:t>Choose an appropriate pronoun to complete each sentence</a:t>
            </a:r>
            <a:r>
              <a:rPr lang="ar-AE" sz="2400" dirty="0" smtClean="0"/>
              <a:t/>
            </a:r>
            <a:br>
              <a:rPr lang="ar-AE" sz="2400" dirty="0" smtClean="0"/>
            </a:br>
            <a:r>
              <a:rPr lang="ar-AE" sz="2400" dirty="0"/>
              <a:t/>
            </a:r>
            <a:br>
              <a:rPr lang="ar-AE" sz="2400" dirty="0"/>
            </a:br>
            <a:r>
              <a:rPr lang="ar-AE" dirty="0" smtClean="0">
                <a:solidFill>
                  <a:srgbClr val="FF0000"/>
                </a:solidFill>
              </a:rPr>
              <a:t>(أنا - نحن)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484" y="3127391"/>
            <a:ext cx="4068580" cy="2446572"/>
          </a:xfrm>
        </p:spPr>
        <p:txBody>
          <a:bodyPr>
            <a:noAutofit/>
          </a:bodyPr>
          <a:lstStyle/>
          <a:p>
            <a:r>
              <a:rPr lang="ar-AE" sz="2400" dirty="0" smtClean="0"/>
              <a:t>.</a:t>
            </a:r>
            <a:r>
              <a:rPr lang="ar-AE" sz="2400" dirty="0">
                <a:solidFill>
                  <a:srgbClr val="FF0000"/>
                </a:solidFill>
              </a:rPr>
              <a:t> نحن</a:t>
            </a:r>
            <a:r>
              <a:rPr lang="ar-AE" sz="2400" dirty="0" smtClean="0"/>
              <a:t>..نلعب الرياضة .</a:t>
            </a:r>
            <a:endParaRPr lang="en-US" sz="2400" dirty="0" smtClean="0"/>
          </a:p>
          <a:p>
            <a:endParaRPr lang="ar-AE" sz="2400" dirty="0" smtClean="0"/>
          </a:p>
          <a:p>
            <a:endParaRPr lang="ar-AE" sz="2400" dirty="0" smtClean="0"/>
          </a:p>
          <a:p>
            <a:r>
              <a:rPr lang="ar-AE" sz="2400" dirty="0" smtClean="0"/>
              <a:t>...</a:t>
            </a:r>
            <a:r>
              <a:rPr lang="ar-AE" sz="2400" dirty="0">
                <a:solidFill>
                  <a:srgbClr val="FF0000"/>
                </a:solidFill>
              </a:rPr>
              <a:t> أنا </a:t>
            </a:r>
            <a:r>
              <a:rPr lang="ar-AE" sz="2400" dirty="0" smtClean="0"/>
              <a:t>..آكل الطعام الصحي.</a:t>
            </a:r>
            <a:endParaRPr lang="en-US" sz="2400" dirty="0" smtClean="0"/>
          </a:p>
          <a:p>
            <a:endParaRPr lang="ar-AE" sz="2400" dirty="0" smtClean="0"/>
          </a:p>
          <a:p>
            <a:endParaRPr lang="ar-AE" sz="2400" dirty="0" smtClean="0"/>
          </a:p>
          <a:p>
            <a:r>
              <a:rPr lang="ar-AE" sz="2400" dirty="0">
                <a:solidFill>
                  <a:srgbClr val="FF0000"/>
                </a:solidFill>
              </a:rPr>
              <a:t>نحن</a:t>
            </a:r>
            <a:r>
              <a:rPr lang="ar-AE" sz="2400" dirty="0" smtClean="0"/>
              <a:t>..نذهب إلي المدرسة.</a:t>
            </a:r>
          </a:p>
          <a:p>
            <a:endParaRPr lang="ar-AE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23279" y="3022593"/>
            <a:ext cx="3702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AE" sz="2800" dirty="0" smtClean="0"/>
              <a:t>..</a:t>
            </a:r>
            <a:r>
              <a:rPr lang="ar-AE" sz="2800" dirty="0" smtClean="0">
                <a:solidFill>
                  <a:srgbClr val="FF0000"/>
                </a:solidFill>
              </a:rPr>
              <a:t> </a:t>
            </a:r>
            <a:r>
              <a:rPr lang="ar-AE" sz="2800" dirty="0">
                <a:solidFill>
                  <a:srgbClr val="FF0000"/>
                </a:solidFill>
              </a:rPr>
              <a:t>نحن</a:t>
            </a:r>
            <a:r>
              <a:rPr lang="ar-AE" sz="2800" dirty="0" smtClean="0"/>
              <a:t>...نقف في الطابور.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AE" sz="2800" dirty="0" smtClean="0"/>
              <a:t>.</a:t>
            </a:r>
            <a:r>
              <a:rPr lang="ar-AE" sz="2800" dirty="0">
                <a:solidFill>
                  <a:srgbClr val="FF0000"/>
                </a:solidFill>
              </a:rPr>
              <a:t> نحن</a:t>
            </a:r>
            <a:r>
              <a:rPr lang="ar-AE" sz="2800" dirty="0" smtClean="0"/>
              <a:t>...نلعب في الساحة.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A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AE" sz="2800" dirty="0" smtClean="0"/>
              <a:t>..</a:t>
            </a:r>
            <a:r>
              <a:rPr lang="ar-AE" sz="2800" dirty="0">
                <a:solidFill>
                  <a:srgbClr val="FF0000"/>
                </a:solidFill>
              </a:rPr>
              <a:t> أنا </a:t>
            </a:r>
            <a:r>
              <a:rPr lang="ar-AE" sz="2800" dirty="0" smtClean="0"/>
              <a:t>.أشرب الماء.</a:t>
            </a:r>
          </a:p>
          <a:p>
            <a:endParaRPr lang="ar-A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5" name="Picture 2" descr="شعر عن المدرسة - سطور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90" y="5395432"/>
            <a:ext cx="2543659" cy="13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1590" y="2503357"/>
            <a:ext cx="2364721" cy="1482974"/>
          </a:xfrm>
          <a:prstGeom prst="rect">
            <a:avLst/>
          </a:prstGeom>
        </p:spPr>
      </p:pic>
      <p:pic>
        <p:nvPicPr>
          <p:cNvPr id="7" name="Picture 6" descr="5 عادات صحية لنمط حياة مثالي - المرسال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2" y="5363472"/>
            <a:ext cx="2990805" cy="13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تعبيرية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66" y="4062327"/>
            <a:ext cx="2612518" cy="13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4727" y="3515622"/>
            <a:ext cx="2664453" cy="1598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4266" y="1993935"/>
            <a:ext cx="2445373" cy="139717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919315" y="5557116"/>
            <a:ext cx="3272684" cy="1139732"/>
          </a:xfrm>
          <a:prstGeom prst="wedgeEllipseCallout">
            <a:avLst>
              <a:gd name="adj1" fmla="val -54930"/>
              <a:gd name="adj2" fmla="val 325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9437250" y="2754945"/>
            <a:ext cx="2754749" cy="1139732"/>
          </a:xfrm>
          <a:prstGeom prst="wedgeEllipseCallout">
            <a:avLst>
              <a:gd name="adj1" fmla="val -68460"/>
              <a:gd name="adj2" fmla="val -53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2969321" y="5357485"/>
            <a:ext cx="3272684" cy="1139732"/>
          </a:xfrm>
          <a:prstGeom prst="wedgeEllipseCallout">
            <a:avLst>
              <a:gd name="adj1" fmla="val -72452"/>
              <a:gd name="adj2" fmla="val 27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>
            <a:off x="2819639" y="2754945"/>
            <a:ext cx="3474341" cy="1139732"/>
          </a:xfrm>
          <a:prstGeom prst="wedgeEllipseCallout">
            <a:avLst>
              <a:gd name="adj1" fmla="val -56824"/>
              <a:gd name="adj2" fmla="val -544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>
            <a:off x="3021296" y="3980964"/>
            <a:ext cx="3272684" cy="1139732"/>
          </a:xfrm>
          <a:prstGeom prst="wedgeEllipseCallout">
            <a:avLst>
              <a:gd name="adj1" fmla="val -75293"/>
              <a:gd name="adj2" fmla="val -122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8919316" y="4116613"/>
            <a:ext cx="3272684" cy="1139732"/>
          </a:xfrm>
          <a:prstGeom prst="wedgeEllipseCallout">
            <a:avLst>
              <a:gd name="adj1" fmla="val -55403"/>
              <a:gd name="adj2" fmla="val 380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049000" y="234808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82399" y="4045877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53800" y="6163831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17770" y="2518745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818748" y="3970673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808366" y="56947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3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0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422299">
            <a:off x="1192018" y="2066208"/>
            <a:ext cx="8299747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ضمائر المخاطب</a:t>
            </a:r>
          </a:p>
          <a:p>
            <a:pPr algn="ctr"/>
            <a:r>
              <a:rPr lang="en-US" sz="4400" dirty="0"/>
              <a:t>The second person pronouns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98772" y="1166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439</Words>
  <Application>Microsoft Office PowerPoint</Application>
  <PresentationFormat>Widescreen</PresentationFormat>
  <Paragraphs>192</Paragraphs>
  <Slides>23</Slides>
  <Notes>0</Notes>
  <HiddenSlides>0</HiddenSlides>
  <MMClips>44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inherit</vt:lpstr>
      <vt:lpstr>Times New Roman</vt:lpstr>
      <vt:lpstr>Office Theme</vt:lpstr>
      <vt:lpstr>الضمائر</vt:lpstr>
      <vt:lpstr>PowerPoint Presentation</vt:lpstr>
      <vt:lpstr>PowerPoint Presentation</vt:lpstr>
      <vt:lpstr>PowerPoint Presentation</vt:lpstr>
      <vt:lpstr>PowerPoint Presentation</vt:lpstr>
      <vt:lpstr>اختر ضمير مناسب مما بين القوسين لتكمل كل جملة. Choose an appropriate pronoun to complete each sentence  (أنا - نحن)</vt:lpstr>
      <vt:lpstr>قيم إجابتك assesse your answer </vt:lpstr>
      <vt:lpstr>اختر ضمير مناسب مما بين القوسين لتكمل كل جملة. Choose an appropriate pronoun to complete each sentence  (أنا - نحن)</vt:lpstr>
      <vt:lpstr>PowerPoint Presentation</vt:lpstr>
      <vt:lpstr>PowerPoint Presentation</vt:lpstr>
      <vt:lpstr>PowerPoint Presentation</vt:lpstr>
      <vt:lpstr>PowerPoint Presentation</vt:lpstr>
      <vt:lpstr>اختر ضمير مناسب مما بين القوسين لتكمل كل جملة. Choose an appropriate pronoun to complete each sentence  (أنْتَ .   أنْتِ .   أَنْتُما   .أَنْتُم)</vt:lpstr>
      <vt:lpstr>قيم إجابتك assesse your answer </vt:lpstr>
      <vt:lpstr>اختر ضمير مناسب مما بين القوسين لتكمل كل جملة. Choose an appropriate pronoun to complete each sentence  (أنْتَ .   أنْتِ .   أَنْتُما   .أَنْتُم)</vt:lpstr>
      <vt:lpstr>PowerPoint Presentation</vt:lpstr>
      <vt:lpstr>الأهداف التعليمية Learning Objectives </vt:lpstr>
      <vt:lpstr>PowerPoint Presentation</vt:lpstr>
      <vt:lpstr>PowerPoint Presentation</vt:lpstr>
      <vt:lpstr>PowerPoint Presentation</vt:lpstr>
      <vt:lpstr>اختر ضمير مناسب مما بين القوسين لتكمل كل جملة. Choose an appropriate pronoun to complete each sentence  (هو - هي  - هما - هم)</vt:lpstr>
      <vt:lpstr>قيم إجابتك assesse your answer </vt:lpstr>
      <vt:lpstr>اختر ضمير مناسب مما بين القوسين لتكمل كل جملة.  (هو - هي  - هما - هم)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الضمائر</dc:title>
  <dc:creator>Eman</dc:creator>
  <cp:lastModifiedBy>Eman</cp:lastModifiedBy>
  <cp:revision>5</cp:revision>
  <dcterms:created xsi:type="dcterms:W3CDTF">2021-01-31T10:41:18Z</dcterms:created>
  <dcterms:modified xsi:type="dcterms:W3CDTF">2021-02-10T10:03:13Z</dcterms:modified>
</cp:coreProperties>
</file>