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93" r:id="rId2"/>
  </p:sldMasterIdLst>
  <p:notesMasterIdLst>
    <p:notesMasterId r:id="rId32"/>
  </p:notesMasterIdLst>
  <p:sldIdLst>
    <p:sldId id="1377" r:id="rId3"/>
    <p:sldId id="577" r:id="rId4"/>
    <p:sldId id="329" r:id="rId5"/>
    <p:sldId id="256" r:id="rId6"/>
    <p:sldId id="261" r:id="rId7"/>
    <p:sldId id="1386" r:id="rId8"/>
    <p:sldId id="337" r:id="rId9"/>
    <p:sldId id="338" r:id="rId10"/>
    <p:sldId id="339" r:id="rId11"/>
    <p:sldId id="1378" r:id="rId12"/>
    <p:sldId id="317" r:id="rId13"/>
    <p:sldId id="272" r:id="rId14"/>
    <p:sldId id="340" r:id="rId15"/>
    <p:sldId id="332" r:id="rId16"/>
    <p:sldId id="264" r:id="rId17"/>
    <p:sldId id="331" r:id="rId18"/>
    <p:sldId id="1358" r:id="rId19"/>
    <p:sldId id="258" r:id="rId20"/>
    <p:sldId id="333" r:id="rId21"/>
    <p:sldId id="271" r:id="rId22"/>
    <p:sldId id="341" r:id="rId23"/>
    <p:sldId id="342" r:id="rId24"/>
    <p:sldId id="343" r:id="rId25"/>
    <p:sldId id="1379" r:id="rId26"/>
    <p:sldId id="1380" r:id="rId27"/>
    <p:sldId id="1381" r:id="rId28"/>
    <p:sldId id="1383" r:id="rId29"/>
    <p:sldId id="1384" r:id="rId30"/>
    <p:sldId id="33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ناهد سعد عبيد" initials="ناهد" lastIdx="1" clrIdx="0">
    <p:extLst>
      <p:ext uri="{19B8F6BF-5375-455C-9EA6-DF929625EA0E}">
        <p15:presenceInfo xmlns:p15="http://schemas.microsoft.com/office/powerpoint/2012/main" userId="S::Nahed286464@moe.ae::bd7c48e1-8ea8-49f8-b029-bdd57907b36b" providerId="AD"/>
      </p:ext>
    </p:extLst>
  </p:cmAuthor>
  <p:cmAuthor id="2" name="ناهد سعد عبيد" initials="ناهد [2]" lastIdx="4" clrIdx="1">
    <p:extLst>
      <p:ext uri="{19B8F6BF-5375-455C-9EA6-DF929625EA0E}">
        <p15:presenceInfo xmlns:p15="http://schemas.microsoft.com/office/powerpoint/2012/main" userId="ناهد سعد عبيد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D"/>
    <a:srgbClr val="B2AD44"/>
    <a:srgbClr val="FFFFFF"/>
    <a:srgbClr val="FFFFCC"/>
    <a:srgbClr val="FF0000"/>
    <a:srgbClr val="FFFF00"/>
    <a:srgbClr val="663300"/>
    <a:srgbClr val="FFFF99"/>
    <a:srgbClr val="FF0066"/>
    <a:srgbClr val="30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>
      <p:cViewPr varScale="1">
        <p:scale>
          <a:sx n="73" d="100"/>
          <a:sy n="73" d="100"/>
        </p:scale>
        <p:origin x="62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6T09:15:26.439"/>
    </inkml:context>
    <inkml:brush xml:id="br0">
      <inkml:brushProperty name="width" value="0.35" units="cm"/>
      <inkml:brushProperty name="height" value="2.1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1177 0,'-6'0,"-10"0,-9 7,-7 9,-4 2,-4-2,-1-4,5 3,3-1,0-3,-1 4,-2 5,-2 14,-7 29,-18 30,-11 27,-7 27,-10 17,-3 7,7-5,11 5,20-8,18-10,9-11,10-8,8-14,6-14,3-10,3-9,1-12,-1-11,1-4,-1-5,0-4,0-5,-1-3,7-2,9-1,1-1,13 1,0-1,9 14,5-2,15 5,5-2,-2-2,2-3,-3-4,3-2,10-8,-1-4,2 0,-6 2,0-5,1 0,-4 1,0-3,-3-7,-7-6,1-5,6 2,-3 0,-3 5,8 0,0-3,-3 4,0-1,-2 4,1-2,-2-3,2 3,-2 4,-5 0,3 3,5-3,-8 2,-6-3,-5 2,-16-10,-20-13,-17-7,-8-9,-7-1,0-5,-1 2,-5-3,4-4,0 3,3-1,1 4,2-2,0 4,-5 5,3-2,-2-4,3-6,-1 1,3-1,-2 4,3-2,-2-2,2-4,-2 3,2-1,-2-1,2-3,-2 4,-5 0,-4 5,2 0,7 11,13 7,15 12,6 12,8 2,0 5,4-1,4 1,11 11,5 12,3-1,-1 5,-1-7,-9-4,-3-9,-1-10,-6-1,-1-5,3-5,-5 2,2 7,2-1,3 3,-3 5,1-2,-6 1,-6 4,1-4,-2 0,2-3,-1 1,-5 2,4 5,-1 4,-3 2,-11-5,-13-8,-10-8,-9-6,-6-6,-3-3,-2-1,0-2,-1 1,1-1,0 1,1 0,0 1,1 0,-1 0,1 0,0 0,0 0,-1 0,1 0,0 0,0 0,0 0,-1 0,1 0,0 0,-1 0,1 0,-1 0,1 0,0 0,7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E118A-627B-46D6-8560-727E629BBB8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DE5E8-3D9B-4182-AC7E-454FB52F4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50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0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1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9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26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26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5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86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44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19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9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4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6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77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1762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62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2680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53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7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6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45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1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2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8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2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229B-9EA9-4721-9344-5A067FB6F2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44A3-AF8E-4533-B8F7-1080AE40E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7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8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9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liveworksheets.com/zy1778426rx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customXml" Target="../ink/ink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5" Type="http://schemas.openxmlformats.org/officeDocument/2006/relationships/image" Target="../media/image33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رئيس الدولة ونائبه ومحمد بن زايد يعزون السلطان هيثم بن طارق آل سعيد في وفاة  السلطان قابوس - أخبار الموقع - متابعات - الإمارات اليوم">
            <a:extLst>
              <a:ext uri="{FF2B5EF4-FFF2-40B4-BE49-F238E27FC236}">
                <a16:creationId xmlns:a16="http://schemas.microsoft.com/office/drawing/2014/main" id="{743A221A-3F4B-44AA-9540-606DE44D0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3">
            <a:extLst>
              <a:ext uri="{FF2B5EF4-FFF2-40B4-BE49-F238E27FC236}">
                <a16:creationId xmlns:a16="http://schemas.microsoft.com/office/drawing/2014/main" id="{DA744A80-3299-4005-BA5B-E39580D889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9" y="85736"/>
            <a:ext cx="2027582" cy="63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EFCC6C59-DF38-49DE-8B6C-E62546D6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0486"/>
            <a:ext cx="1315726" cy="44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V Table With TV Set Isolated Icon. TV Set With Tuner. Stock Vector -  Illustration of monitor, equipment: 60023520">
            <a:extLst>
              <a:ext uri="{FF2B5EF4-FFF2-40B4-BE49-F238E27FC236}">
                <a16:creationId xmlns:a16="http://schemas.microsoft.com/office/drawing/2014/main" id="{F9BA89B9-F5CD-47B7-A2D5-8D15001A9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t="28000" r="10975" b="8331"/>
          <a:stretch/>
        </p:blipFill>
        <p:spPr bwMode="auto">
          <a:xfrm>
            <a:off x="2255912" y="946210"/>
            <a:ext cx="7680176" cy="58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AABD03-7D82-4A5F-BEB8-D88A2B629996}"/>
              </a:ext>
            </a:extLst>
          </p:cNvPr>
          <p:cNvSpPr/>
          <p:nvPr/>
        </p:nvSpPr>
        <p:spPr>
          <a:xfrm>
            <a:off x="4876800" y="12372"/>
            <a:ext cx="7195863" cy="544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3200" b="1" dirty="0">
                <a:solidFill>
                  <a:schemeClr val="tx1"/>
                </a:solidFill>
              </a:rPr>
              <a:t>هيا نفهم معنى الحديث من خلال مشاهدة هذا الفيديو: </a:t>
            </a:r>
            <a:endParaRPr lang="en-US" sz="3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E6BA7635-AE67-4F5E-9837-7E70BCBD55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028379"/>
                  </p:ext>
                </p:extLst>
              </p:nvPr>
            </p:nvGraphicFramePr>
            <p:xfrm>
              <a:off x="4114800" y="1447800"/>
              <a:ext cx="3886200" cy="1981200"/>
            </p:xfrm>
            <a:graphic>
              <a:graphicData uri="http://schemas.microsoft.com/office/powerpoint/2016/slidezoom">
                <pslz:sldZm>
                  <pslz:sldZmObj sldId="272" cId="1116994268">
                    <pslz:zmPr id="{A506C8A0-5C59-41EF-893D-A33272ED4A2F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86200" cy="19812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6BA7635-AE67-4F5E-9837-7E70BCBD55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14800" y="1447800"/>
                <a:ext cx="3886200" cy="19812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976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521-WA0038">
            <a:hlinkClick r:id="" action="ppaction://media"/>
            <a:extLst>
              <a:ext uri="{FF2B5EF4-FFF2-40B4-BE49-F238E27FC236}">
                <a16:creationId xmlns:a16="http://schemas.microsoft.com/office/drawing/2014/main" id="{FD65DB19-62D4-42D5-B558-7FE9BA449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6A007-3416-46F2-BA02-1404056E66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587" r="2682"/>
          <a:stretch/>
        </p:blipFill>
        <p:spPr>
          <a:xfrm>
            <a:off x="214812" y="1524000"/>
            <a:ext cx="11844063" cy="37563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08CE4C-E2C8-47C4-B53C-AD6EDC12A8C7}"/>
              </a:ext>
            </a:extLst>
          </p:cNvPr>
          <p:cNvSpPr/>
          <p:nvPr/>
        </p:nvSpPr>
        <p:spPr>
          <a:xfrm>
            <a:off x="214811" y="533400"/>
            <a:ext cx="11844063" cy="54421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2800" b="1" dirty="0">
                <a:solidFill>
                  <a:schemeClr val="tx1"/>
                </a:solidFill>
              </a:rPr>
              <a:t>ألاحظ وأحدد، الصورة التي على سلوك ينهى عنه الحديث الشريف بكتابة (</a:t>
            </a:r>
            <a:r>
              <a:rPr lang="ar-AE" sz="2800" b="1" dirty="0">
                <a:solidFill>
                  <a:srgbClr val="FF0000"/>
                </a:solidFill>
              </a:rPr>
              <a:t>لا أفعل</a:t>
            </a:r>
            <a:r>
              <a:rPr lang="ar-AE" sz="2800" b="1" dirty="0">
                <a:solidFill>
                  <a:schemeClr val="tx1"/>
                </a:solidFill>
              </a:rPr>
              <a:t>) تحتها: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8201F-0964-4900-89FE-26E23B91118C}"/>
              </a:ext>
            </a:extLst>
          </p:cNvPr>
          <p:cNvSpPr txBox="1"/>
          <p:nvPr/>
        </p:nvSpPr>
        <p:spPr>
          <a:xfrm>
            <a:off x="9601200" y="4191000"/>
            <a:ext cx="1883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solidFill>
                  <a:srgbClr val="FF0000"/>
                </a:solidFill>
              </a:rPr>
              <a:t>أفعل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5E83F-E485-4158-ADDF-7504D9946086}"/>
              </a:ext>
            </a:extLst>
          </p:cNvPr>
          <p:cNvSpPr txBox="1"/>
          <p:nvPr/>
        </p:nvSpPr>
        <p:spPr>
          <a:xfrm>
            <a:off x="6858000" y="4191000"/>
            <a:ext cx="1883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solidFill>
                  <a:srgbClr val="FF0000"/>
                </a:solidFill>
              </a:rPr>
              <a:t>أفعل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3C762-E649-4142-98FB-31B412254C5A}"/>
              </a:ext>
            </a:extLst>
          </p:cNvPr>
          <p:cNvSpPr txBox="1"/>
          <p:nvPr/>
        </p:nvSpPr>
        <p:spPr>
          <a:xfrm>
            <a:off x="3831771" y="4191000"/>
            <a:ext cx="1883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solidFill>
                  <a:srgbClr val="FF0000"/>
                </a:solidFill>
              </a:rPr>
              <a:t>أفعل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66444-23B2-4C08-9D16-25241BE2A6D8}"/>
              </a:ext>
            </a:extLst>
          </p:cNvPr>
          <p:cNvSpPr txBox="1"/>
          <p:nvPr/>
        </p:nvSpPr>
        <p:spPr>
          <a:xfrm>
            <a:off x="533400" y="4191000"/>
            <a:ext cx="20356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solidFill>
                  <a:srgbClr val="FF0000"/>
                </a:solidFill>
              </a:rPr>
              <a:t>لا</a:t>
            </a:r>
            <a:r>
              <a:rPr lang="ar-AE" sz="4400" b="1" dirty="0">
                <a:solidFill>
                  <a:srgbClr val="FF0000"/>
                </a:solidFill>
              </a:rPr>
              <a:t> أفعل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4660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521-WA0051">
            <a:hlinkClick r:id="" action="ppaction://media"/>
            <a:extLst>
              <a:ext uri="{FF2B5EF4-FFF2-40B4-BE49-F238E27FC236}">
                <a16:creationId xmlns:a16="http://schemas.microsoft.com/office/drawing/2014/main" id="{9CF61410-CF81-41F0-ABF8-48BA5E7408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75251"/>
            <a:ext cx="11429999" cy="372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990ACD-7A7A-4592-B050-2BE14909C9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25" t="57778" r="28750" b="27777"/>
          <a:stretch/>
        </p:blipFill>
        <p:spPr>
          <a:xfrm>
            <a:off x="457200" y="4648200"/>
            <a:ext cx="10972800" cy="17297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792EA7-B1EF-408E-ACD9-E851EB40A091}"/>
              </a:ext>
            </a:extLst>
          </p:cNvPr>
          <p:cNvSpPr/>
          <p:nvPr/>
        </p:nvSpPr>
        <p:spPr>
          <a:xfrm>
            <a:off x="1424269" y="5181600"/>
            <a:ext cx="59907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لِـيُـحْـزِنَ الّذينَ آمَــنــوا .</a:t>
            </a:r>
            <a:endParaRPr lang="en-US" sz="600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24E029-8A99-473A-86FC-84EDC052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1" t="47778" r="28124" b="34444"/>
          <a:stretch/>
        </p:blipFill>
        <p:spPr>
          <a:xfrm>
            <a:off x="342900" y="685800"/>
            <a:ext cx="11506200" cy="30480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5F378BD-6FB9-4D25-935D-70D692D39AED}"/>
              </a:ext>
            </a:extLst>
          </p:cNvPr>
          <p:cNvSpPr/>
          <p:nvPr/>
        </p:nvSpPr>
        <p:spPr>
          <a:xfrm>
            <a:off x="7424156" y="2987040"/>
            <a:ext cx="1981200" cy="1524000"/>
          </a:xfrm>
          <a:prstGeom prst="cloudCallout">
            <a:avLst>
              <a:gd name="adj1" fmla="val 90782"/>
              <a:gd name="adj2" fmla="val 331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C00000"/>
                </a:solidFill>
              </a:rPr>
              <a:t>لِمـاذا يا تُـرى ؟؟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E61DF9-427D-4F2F-BB8F-9187B57B5F5F}"/>
              </a:ext>
            </a:extLst>
          </p:cNvPr>
          <p:cNvSpPr/>
          <p:nvPr/>
        </p:nvSpPr>
        <p:spPr>
          <a:xfrm>
            <a:off x="990600" y="4096048"/>
            <a:ext cx="7233557" cy="184665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حَـتى لا يُسَبِّبَ الْحُزْنَ </a:t>
            </a:r>
          </a:p>
          <a:p>
            <a:pPr algn="ctr" rtl="1"/>
            <a:r>
              <a:rPr lang="ar-AE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لِلطَّـرِفِ الثّـالِثِ.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81B93-4341-40C1-B9C2-ECBAE18226E4}"/>
              </a:ext>
            </a:extLst>
          </p:cNvPr>
          <p:cNvSpPr/>
          <p:nvPr/>
        </p:nvSpPr>
        <p:spPr>
          <a:xfrm>
            <a:off x="9296400" y="12372"/>
            <a:ext cx="2776263" cy="54421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800" b="1" dirty="0">
                <a:solidFill>
                  <a:schemeClr val="tx1"/>
                </a:solidFill>
              </a:rPr>
              <a:t>أستمع</a:t>
            </a:r>
            <a:r>
              <a:rPr lang="ar-AE" sz="3200" b="1" dirty="0">
                <a:solidFill>
                  <a:schemeClr val="tx1"/>
                </a:solidFill>
              </a:rPr>
              <a:t> </a:t>
            </a:r>
            <a:r>
              <a:rPr lang="ar-AE" sz="2800" b="1" dirty="0">
                <a:solidFill>
                  <a:schemeClr val="tx1"/>
                </a:solidFill>
              </a:rPr>
              <a:t>وأقتدي</a:t>
            </a:r>
            <a:r>
              <a:rPr lang="ar-AE" sz="3200" b="1" dirty="0">
                <a:solidFill>
                  <a:schemeClr val="tx1"/>
                </a:solidFill>
              </a:rPr>
              <a:t>: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طفلي يسألني هل الله سيموت في النهاية، ماذا أجيبه؟ - قناة النعيم ...">
            <a:extLst>
              <a:ext uri="{FF2B5EF4-FFF2-40B4-BE49-F238E27FC236}">
                <a16:creationId xmlns:a16="http://schemas.microsoft.com/office/drawing/2014/main" id="{D30F08F7-E981-43DD-9CC9-6CC3C4AF9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r="27613"/>
          <a:stretch/>
        </p:blipFill>
        <p:spPr bwMode="auto">
          <a:xfrm>
            <a:off x="9982200" y="3962400"/>
            <a:ext cx="181578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9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56735-42F2-4D4C-B6CC-CE9E4CA8F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69" t="5926" r="1740" b="8148"/>
          <a:stretch/>
        </p:blipFill>
        <p:spPr>
          <a:xfrm>
            <a:off x="152400" y="1423851"/>
            <a:ext cx="11477297" cy="449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45C361-86A4-42F1-9BA4-C040D500BF6D}"/>
              </a:ext>
            </a:extLst>
          </p:cNvPr>
          <p:cNvSpPr/>
          <p:nvPr/>
        </p:nvSpPr>
        <p:spPr>
          <a:xfrm>
            <a:off x="357352" y="12372"/>
            <a:ext cx="11715312" cy="105442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أستمع وأقتدي، اختر الحل الصحيح الذي اتبعه الصحابي عبد الله بن عمر رضي الله عنهما ليتجنب التناجي ولا يحزن الثالث: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E90F41-9BB7-4FE9-A687-BC3117E9957C}"/>
              </a:ext>
            </a:extLst>
          </p:cNvPr>
          <p:cNvSpPr/>
          <p:nvPr/>
        </p:nvSpPr>
        <p:spPr>
          <a:xfrm>
            <a:off x="152400" y="4114800"/>
            <a:ext cx="1066800" cy="144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D43585-9525-4C10-926D-9991A7023C4F}"/>
              </a:ext>
            </a:extLst>
          </p:cNvPr>
          <p:cNvSpPr/>
          <p:nvPr/>
        </p:nvSpPr>
        <p:spPr>
          <a:xfrm>
            <a:off x="349032" y="260980"/>
            <a:ext cx="4444942" cy="42470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6413B6-3E56-4CD0-A61F-062E1B05B1AF}"/>
              </a:ext>
            </a:extLst>
          </p:cNvPr>
          <p:cNvSpPr/>
          <p:nvPr/>
        </p:nvSpPr>
        <p:spPr>
          <a:xfrm>
            <a:off x="349032" y="257395"/>
            <a:ext cx="4444942" cy="42470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082302-75D6-4C80-8681-CE219E3E0ABC}"/>
              </a:ext>
            </a:extLst>
          </p:cNvPr>
          <p:cNvSpPr/>
          <p:nvPr/>
        </p:nvSpPr>
        <p:spPr>
          <a:xfrm>
            <a:off x="5076680" y="217571"/>
            <a:ext cx="860294" cy="60601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tx2">
                    <a:lumMod val="50000"/>
                  </a:schemeClr>
                </a:solidFill>
              </a:rPr>
              <a:t>ابدأ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41204-63BF-4BC6-A553-C7A8DB04F61E}"/>
              </a:ext>
            </a:extLst>
          </p:cNvPr>
          <p:cNvSpPr txBox="1"/>
          <p:nvPr/>
        </p:nvSpPr>
        <p:spPr>
          <a:xfrm>
            <a:off x="3931646" y="5095330"/>
            <a:ext cx="521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hlinkClick r:id="rId2"/>
              </a:rPr>
              <a:t>اضغط هنا لحل هذا النشاط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76999-72E2-4301-881B-5FC79A325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503" y="1563757"/>
            <a:ext cx="4711976" cy="32180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44558" y="5870473"/>
            <a:ext cx="458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https://www.liveworksheets.com/zy1778426rx</a:t>
            </a:r>
          </a:p>
        </p:txBody>
      </p:sp>
    </p:spTree>
    <p:extLst>
      <p:ext uri="{BB962C8B-B14F-4D97-AF65-F5344CB8AC3E}">
        <p14:creationId xmlns:p14="http://schemas.microsoft.com/office/powerpoint/2010/main" val="152373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33427-BB47-4251-997E-9B35A801B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0" t="35555" r="30000" b="23333"/>
          <a:stretch/>
        </p:blipFill>
        <p:spPr>
          <a:xfrm>
            <a:off x="304800" y="838200"/>
            <a:ext cx="11506200" cy="5715000"/>
          </a:xfrm>
          <a:prstGeom prst="rect">
            <a:avLst/>
          </a:prstGeom>
        </p:spPr>
      </p:pic>
      <p:sp>
        <p:nvSpPr>
          <p:cNvPr id="9" name="Smiley Face 8">
            <a:extLst>
              <a:ext uri="{FF2B5EF4-FFF2-40B4-BE49-F238E27FC236}">
                <a16:creationId xmlns:a16="http://schemas.microsoft.com/office/drawing/2014/main" id="{E8F2D9CA-C471-4CB8-8241-5ED0B59C47BC}"/>
              </a:ext>
            </a:extLst>
          </p:cNvPr>
          <p:cNvSpPr/>
          <p:nvPr/>
        </p:nvSpPr>
        <p:spPr>
          <a:xfrm>
            <a:off x="1066800" y="2209800"/>
            <a:ext cx="762000" cy="707886"/>
          </a:xfrm>
          <a:prstGeom prst="smileyFace">
            <a:avLst>
              <a:gd name="adj" fmla="val -4653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1171D16F-47E4-46CD-BCCF-885229CACA28}"/>
              </a:ext>
            </a:extLst>
          </p:cNvPr>
          <p:cNvSpPr/>
          <p:nvPr/>
        </p:nvSpPr>
        <p:spPr>
          <a:xfrm>
            <a:off x="2971800" y="3274060"/>
            <a:ext cx="762000" cy="707886"/>
          </a:xfrm>
          <a:prstGeom prst="smileyFace">
            <a:avLst>
              <a:gd name="adj" fmla="val 4653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C082A665-C7F6-4E12-A078-3E31754DE802}"/>
              </a:ext>
            </a:extLst>
          </p:cNvPr>
          <p:cNvSpPr/>
          <p:nvPr/>
        </p:nvSpPr>
        <p:spPr>
          <a:xfrm>
            <a:off x="914400" y="4495800"/>
            <a:ext cx="762000" cy="707886"/>
          </a:xfrm>
          <a:prstGeom prst="smileyFace">
            <a:avLst>
              <a:gd name="adj" fmla="val -4653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47E4B52E-EC7F-4E7F-9B7E-2D28380E371D}"/>
              </a:ext>
            </a:extLst>
          </p:cNvPr>
          <p:cNvSpPr/>
          <p:nvPr/>
        </p:nvSpPr>
        <p:spPr>
          <a:xfrm>
            <a:off x="914400" y="5589550"/>
            <a:ext cx="762000" cy="707886"/>
          </a:xfrm>
          <a:prstGeom prst="smileyFace">
            <a:avLst>
              <a:gd name="adj" fmla="val -4653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5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13590B-DD41-493A-94B6-CBBF90174A8B}"/>
              </a:ext>
            </a:extLst>
          </p:cNvPr>
          <p:cNvGrpSpPr/>
          <p:nvPr/>
        </p:nvGrpSpPr>
        <p:grpSpPr>
          <a:xfrm>
            <a:off x="642012" y="556591"/>
            <a:ext cx="10907976" cy="4285598"/>
            <a:chOff x="723900" y="769257"/>
            <a:chExt cx="10907976" cy="42855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1C46A0-E97F-4AF0-AD34-FF05E190899C}"/>
                </a:ext>
              </a:extLst>
            </p:cNvPr>
            <p:cNvGrpSpPr/>
            <p:nvPr/>
          </p:nvGrpSpPr>
          <p:grpSpPr>
            <a:xfrm>
              <a:off x="723900" y="769257"/>
              <a:ext cx="10863818" cy="4151026"/>
              <a:chOff x="723900" y="769257"/>
              <a:chExt cx="10863818" cy="415102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68E1D3-1496-4448-938F-8CA8EACA8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3900" y="870917"/>
                <a:ext cx="10744200" cy="4049366"/>
              </a:xfrm>
              <a:prstGeom prst="rect">
                <a:avLst/>
              </a:prstGeom>
            </p:spPr>
          </p:pic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FF21BE8-E73E-4954-BB30-3FE5E354ACE8}"/>
                  </a:ext>
                </a:extLst>
              </p:cNvPr>
              <p:cNvSpPr/>
              <p:nvPr/>
            </p:nvSpPr>
            <p:spPr>
              <a:xfrm>
                <a:off x="2931349" y="769257"/>
                <a:ext cx="8656369" cy="324667"/>
              </a:xfrm>
              <a:custGeom>
                <a:avLst/>
                <a:gdLst>
                  <a:gd name="connsiteX0" fmla="*/ 5095051 w 8656369"/>
                  <a:gd name="connsiteY0" fmla="*/ 232229 h 324667"/>
                  <a:gd name="connsiteX1" fmla="*/ 7576994 w 8656369"/>
                  <a:gd name="connsiteY1" fmla="*/ 145143 h 324667"/>
                  <a:gd name="connsiteX2" fmla="*/ 8447851 w 8656369"/>
                  <a:gd name="connsiteY2" fmla="*/ 319314 h 324667"/>
                  <a:gd name="connsiteX3" fmla="*/ 8563965 w 8656369"/>
                  <a:gd name="connsiteY3" fmla="*/ 261257 h 324667"/>
                  <a:gd name="connsiteX4" fmla="*/ 8636537 w 8656369"/>
                  <a:gd name="connsiteY4" fmla="*/ 72572 h 324667"/>
                  <a:gd name="connsiteX5" fmla="*/ 8186594 w 8656369"/>
                  <a:gd name="connsiteY5" fmla="*/ 0 h 324667"/>
                  <a:gd name="connsiteX6" fmla="*/ 6502937 w 8656369"/>
                  <a:gd name="connsiteY6" fmla="*/ 29029 h 324667"/>
                  <a:gd name="connsiteX7" fmla="*/ 4891851 w 8656369"/>
                  <a:gd name="connsiteY7" fmla="*/ 14514 h 324667"/>
                  <a:gd name="connsiteX8" fmla="*/ 3063051 w 8656369"/>
                  <a:gd name="connsiteY8" fmla="*/ 0 h 324667"/>
                  <a:gd name="connsiteX9" fmla="*/ 1988994 w 8656369"/>
                  <a:gd name="connsiteY9" fmla="*/ 14514 h 324667"/>
                  <a:gd name="connsiteX10" fmla="*/ 653680 w 8656369"/>
                  <a:gd name="connsiteY10" fmla="*/ 14514 h 324667"/>
                  <a:gd name="connsiteX11" fmla="*/ 44080 w 8656369"/>
                  <a:gd name="connsiteY11" fmla="*/ 29029 h 324667"/>
                  <a:gd name="connsiteX12" fmla="*/ 73108 w 8656369"/>
                  <a:gd name="connsiteY12" fmla="*/ 232229 h 324667"/>
                  <a:gd name="connsiteX13" fmla="*/ 276308 w 8656369"/>
                  <a:gd name="connsiteY13" fmla="*/ 246743 h 324667"/>
                  <a:gd name="connsiteX14" fmla="*/ 1118137 w 8656369"/>
                  <a:gd name="connsiteY14" fmla="*/ 174172 h 324667"/>
                  <a:gd name="connsiteX15" fmla="*/ 5182137 w 8656369"/>
                  <a:gd name="connsiteY15" fmla="*/ 246743 h 324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56369" h="324667">
                    <a:moveTo>
                      <a:pt x="5095051" y="232229"/>
                    </a:moveTo>
                    <a:cubicBezTo>
                      <a:pt x="6056622" y="181429"/>
                      <a:pt x="7018194" y="130629"/>
                      <a:pt x="7576994" y="145143"/>
                    </a:cubicBezTo>
                    <a:cubicBezTo>
                      <a:pt x="8135794" y="159657"/>
                      <a:pt x="8283356" y="299962"/>
                      <a:pt x="8447851" y="319314"/>
                    </a:cubicBezTo>
                    <a:cubicBezTo>
                      <a:pt x="8612346" y="338666"/>
                      <a:pt x="8532517" y="302381"/>
                      <a:pt x="8563965" y="261257"/>
                    </a:cubicBezTo>
                    <a:cubicBezTo>
                      <a:pt x="8595413" y="220133"/>
                      <a:pt x="8699432" y="116115"/>
                      <a:pt x="8636537" y="72572"/>
                    </a:cubicBezTo>
                    <a:cubicBezTo>
                      <a:pt x="8573642" y="29029"/>
                      <a:pt x="8186594" y="0"/>
                      <a:pt x="8186594" y="0"/>
                    </a:cubicBezTo>
                    <a:lnTo>
                      <a:pt x="6502937" y="29029"/>
                    </a:lnTo>
                    <a:lnTo>
                      <a:pt x="4891851" y="14514"/>
                    </a:lnTo>
                    <a:lnTo>
                      <a:pt x="3063051" y="0"/>
                    </a:lnTo>
                    <a:cubicBezTo>
                      <a:pt x="2579242" y="0"/>
                      <a:pt x="1988994" y="14514"/>
                      <a:pt x="1988994" y="14514"/>
                    </a:cubicBezTo>
                    <a:lnTo>
                      <a:pt x="653680" y="14514"/>
                    </a:lnTo>
                    <a:cubicBezTo>
                      <a:pt x="329528" y="16933"/>
                      <a:pt x="140842" y="-7257"/>
                      <a:pt x="44080" y="29029"/>
                    </a:cubicBezTo>
                    <a:cubicBezTo>
                      <a:pt x="-52682" y="65315"/>
                      <a:pt x="34403" y="195943"/>
                      <a:pt x="73108" y="232229"/>
                    </a:cubicBezTo>
                    <a:cubicBezTo>
                      <a:pt x="111813" y="268515"/>
                      <a:pt x="102136" y="256419"/>
                      <a:pt x="276308" y="246743"/>
                    </a:cubicBezTo>
                    <a:cubicBezTo>
                      <a:pt x="450479" y="237067"/>
                      <a:pt x="300499" y="174172"/>
                      <a:pt x="1118137" y="174172"/>
                    </a:cubicBezTo>
                    <a:cubicBezTo>
                      <a:pt x="1935775" y="174172"/>
                      <a:pt x="3558956" y="210457"/>
                      <a:pt x="5182137" y="2467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4A7795-B4B5-4EFE-86DF-1076F60E0D77}"/>
                </a:ext>
              </a:extLst>
            </p:cNvPr>
            <p:cNvSpPr/>
            <p:nvPr/>
          </p:nvSpPr>
          <p:spPr>
            <a:xfrm>
              <a:off x="9419771" y="4651132"/>
              <a:ext cx="2212105" cy="403723"/>
            </a:xfrm>
            <a:custGeom>
              <a:avLst/>
              <a:gdLst>
                <a:gd name="connsiteX0" fmla="*/ 29029 w 2212105"/>
                <a:gd name="connsiteY0" fmla="*/ 385325 h 403723"/>
                <a:gd name="connsiteX1" fmla="*/ 43543 w 2212105"/>
                <a:gd name="connsiteY1" fmla="*/ 167611 h 403723"/>
                <a:gd name="connsiteX2" fmla="*/ 377372 w 2212105"/>
                <a:gd name="connsiteY2" fmla="*/ 7954 h 403723"/>
                <a:gd name="connsiteX3" fmla="*/ 856343 w 2212105"/>
                <a:gd name="connsiteY3" fmla="*/ 22468 h 403723"/>
                <a:gd name="connsiteX4" fmla="*/ 1683658 w 2212105"/>
                <a:gd name="connsiteY4" fmla="*/ 7954 h 403723"/>
                <a:gd name="connsiteX5" fmla="*/ 2104572 w 2212105"/>
                <a:gd name="connsiteY5" fmla="*/ 36982 h 403723"/>
                <a:gd name="connsiteX6" fmla="*/ 2191658 w 2212105"/>
                <a:gd name="connsiteY6" fmla="*/ 196639 h 403723"/>
                <a:gd name="connsiteX7" fmla="*/ 2191658 w 2212105"/>
                <a:gd name="connsiteY7" fmla="*/ 341782 h 403723"/>
                <a:gd name="connsiteX8" fmla="*/ 2191658 w 2212105"/>
                <a:gd name="connsiteY8" fmla="*/ 341782 h 403723"/>
                <a:gd name="connsiteX9" fmla="*/ 2119086 w 2212105"/>
                <a:gd name="connsiteY9" fmla="*/ 356297 h 403723"/>
                <a:gd name="connsiteX10" fmla="*/ 1219200 w 2212105"/>
                <a:gd name="connsiteY10" fmla="*/ 385325 h 403723"/>
                <a:gd name="connsiteX11" fmla="*/ 580572 w 2212105"/>
                <a:gd name="connsiteY11" fmla="*/ 399839 h 403723"/>
                <a:gd name="connsiteX12" fmla="*/ 0 w 2212105"/>
                <a:gd name="connsiteY12" fmla="*/ 312754 h 40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2105" h="403723">
                  <a:moveTo>
                    <a:pt x="29029" y="385325"/>
                  </a:moveTo>
                  <a:cubicBezTo>
                    <a:pt x="7257" y="307915"/>
                    <a:pt x="-14514" y="230506"/>
                    <a:pt x="43543" y="167611"/>
                  </a:cubicBezTo>
                  <a:cubicBezTo>
                    <a:pt x="101600" y="104716"/>
                    <a:pt x="241905" y="32144"/>
                    <a:pt x="377372" y="7954"/>
                  </a:cubicBezTo>
                  <a:cubicBezTo>
                    <a:pt x="512839" y="-16237"/>
                    <a:pt x="638629" y="22468"/>
                    <a:pt x="856343" y="22468"/>
                  </a:cubicBezTo>
                  <a:cubicBezTo>
                    <a:pt x="1074057" y="22468"/>
                    <a:pt x="1475620" y="5535"/>
                    <a:pt x="1683658" y="7954"/>
                  </a:cubicBezTo>
                  <a:cubicBezTo>
                    <a:pt x="1891696" y="10373"/>
                    <a:pt x="2019905" y="5535"/>
                    <a:pt x="2104572" y="36982"/>
                  </a:cubicBezTo>
                  <a:cubicBezTo>
                    <a:pt x="2189239" y="68429"/>
                    <a:pt x="2177144" y="145839"/>
                    <a:pt x="2191658" y="196639"/>
                  </a:cubicBezTo>
                  <a:cubicBezTo>
                    <a:pt x="2206172" y="247439"/>
                    <a:pt x="2191658" y="341782"/>
                    <a:pt x="2191658" y="341782"/>
                  </a:cubicBezTo>
                  <a:lnTo>
                    <a:pt x="2191658" y="341782"/>
                  </a:lnTo>
                  <a:cubicBezTo>
                    <a:pt x="2179563" y="344201"/>
                    <a:pt x="2281162" y="349040"/>
                    <a:pt x="2119086" y="356297"/>
                  </a:cubicBezTo>
                  <a:cubicBezTo>
                    <a:pt x="1957010" y="363554"/>
                    <a:pt x="1219200" y="385325"/>
                    <a:pt x="1219200" y="385325"/>
                  </a:cubicBezTo>
                  <a:cubicBezTo>
                    <a:pt x="962781" y="392582"/>
                    <a:pt x="783772" y="411934"/>
                    <a:pt x="580572" y="399839"/>
                  </a:cubicBezTo>
                  <a:cubicBezTo>
                    <a:pt x="377372" y="387744"/>
                    <a:pt x="188686" y="350249"/>
                    <a:pt x="0" y="31275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1A6CA56D-8F26-40B7-BF6E-729588979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35730" y="3969240"/>
            <a:ext cx="738377" cy="738377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2427574F-58F0-485B-9D07-7CDD330D0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11156" y="3967130"/>
            <a:ext cx="831640" cy="8316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9935BA-4585-4DCE-BAB4-C878F61D16D6}"/>
              </a:ext>
            </a:extLst>
          </p:cNvPr>
          <p:cNvSpPr txBox="1"/>
          <p:nvPr/>
        </p:nvSpPr>
        <p:spPr>
          <a:xfrm>
            <a:off x="2849461" y="4707617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/>
              <a:t>ما الْخَطَأْ في هذه الصّورة؟</a:t>
            </a:r>
            <a:endParaRPr lang="en-US" sz="5400" b="1" dirty="0"/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5B3342E-2F02-496D-A1D0-ED497163AE82}"/>
                  </a:ext>
                </a:extLst>
              </p14:cNvPr>
              <p14:cNvContentPartPr/>
              <p14:nvPr/>
            </p14:nvContentPartPr>
            <p14:xfrm>
              <a:off x="1985177" y="4208589"/>
              <a:ext cx="913320" cy="14835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5B3342E-2F02-496D-A1D0-ED497163AE8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2177" y="3830589"/>
                <a:ext cx="1038960" cy="223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2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DB4828-213C-40B0-B36E-921BC7A34DA4}"/>
              </a:ext>
            </a:extLst>
          </p:cNvPr>
          <p:cNvGrpSpPr/>
          <p:nvPr/>
        </p:nvGrpSpPr>
        <p:grpSpPr>
          <a:xfrm>
            <a:off x="4430856" y="1096848"/>
            <a:ext cx="3330288" cy="2621675"/>
            <a:chOff x="8370325" y="889001"/>
            <a:chExt cx="3330288" cy="2621675"/>
          </a:xfrm>
        </p:grpSpPr>
        <p:sp>
          <p:nvSpPr>
            <p:cNvPr id="190" name="Rectangle 40"/>
            <p:cNvSpPr/>
            <p:nvPr/>
          </p:nvSpPr>
          <p:spPr>
            <a:xfrm>
              <a:off x="8820295" y="889001"/>
              <a:ext cx="2254479" cy="1517124"/>
            </a:xfrm>
            <a:prstGeom prst="rect">
              <a:avLst/>
            </a:prstGeom>
            <a:ln w="76200">
              <a:solidFill>
                <a:srgbClr val="9157A0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91" name="Picture 41" descr="Picture 41"/>
            <p:cNvPicPr>
              <a:picLocks noChangeAspect="1"/>
            </p:cNvPicPr>
            <p:nvPr/>
          </p:nvPicPr>
          <p:blipFill>
            <a:blip r:embed="rId2"/>
            <a:srcRect l="34381" b="74769"/>
            <a:stretch>
              <a:fillRect/>
            </a:stretch>
          </p:blipFill>
          <p:spPr>
            <a:xfrm>
              <a:off x="8370325" y="2348055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192" name="Picture 7" descr="Picture 7"/>
            <p:cNvPicPr>
              <a:picLocks noChangeAspect="1"/>
            </p:cNvPicPr>
            <p:nvPr/>
          </p:nvPicPr>
          <p:blipFill>
            <a:blip r:embed="rId3"/>
            <a:srcRect l="10152" t="9102" r="7925" b="10996"/>
            <a:stretch>
              <a:fillRect/>
            </a:stretch>
          </p:blipFill>
          <p:spPr>
            <a:xfrm>
              <a:off x="9275058" y="975958"/>
              <a:ext cx="1483012" cy="144639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4" name="TextBox 9"/>
            <p:cNvSpPr txBox="1"/>
            <p:nvPr/>
          </p:nvSpPr>
          <p:spPr>
            <a:xfrm>
              <a:off x="8755667" y="2561952"/>
              <a:ext cx="2002403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0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الالتزام بالوقت المحدد للحصص</a:t>
              </a:r>
            </a:p>
          </p:txBody>
        </p:sp>
        <p:sp>
          <p:nvSpPr>
            <p:cNvPr id="197" name="TextBox 18"/>
            <p:cNvSpPr txBox="1"/>
            <p:nvPr/>
          </p:nvSpPr>
          <p:spPr>
            <a:xfrm>
              <a:off x="10885997" y="2310347"/>
              <a:ext cx="37238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sz="7200" ker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35B01A-4B5C-4D06-AB92-FE2B33DE98E2}"/>
              </a:ext>
            </a:extLst>
          </p:cNvPr>
          <p:cNvGrpSpPr/>
          <p:nvPr/>
        </p:nvGrpSpPr>
        <p:grpSpPr>
          <a:xfrm>
            <a:off x="60791" y="346928"/>
            <a:ext cx="3330287" cy="2548726"/>
            <a:chOff x="2748988" y="3818848"/>
            <a:chExt cx="3330287" cy="2548726"/>
          </a:xfrm>
        </p:grpSpPr>
        <p:sp>
          <p:nvSpPr>
            <p:cNvPr id="182" name="Rectangle 49"/>
            <p:cNvSpPr/>
            <p:nvPr/>
          </p:nvSpPr>
          <p:spPr>
            <a:xfrm>
              <a:off x="3294776" y="3818848"/>
              <a:ext cx="2254479" cy="1517124"/>
            </a:xfrm>
            <a:prstGeom prst="rect">
              <a:avLst/>
            </a:prstGeom>
            <a:ln w="76200">
              <a:solidFill>
                <a:srgbClr val="92B57B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183" name="Picture 50" descr="Picture 50"/>
            <p:cNvPicPr>
              <a:picLocks noChangeAspect="1"/>
            </p:cNvPicPr>
            <p:nvPr/>
          </p:nvPicPr>
          <p:blipFill>
            <a:blip r:embed="rId4"/>
            <a:srcRect l="34381" b="74769"/>
            <a:stretch>
              <a:fillRect/>
            </a:stretch>
          </p:blipFill>
          <p:spPr>
            <a:xfrm>
              <a:off x="2748988" y="5224969"/>
              <a:ext cx="3330287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200" name="TextBox 23"/>
            <p:cNvSpPr txBox="1"/>
            <p:nvPr/>
          </p:nvSpPr>
          <p:spPr>
            <a:xfrm>
              <a:off x="5234786" y="5125255"/>
              <a:ext cx="247447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TextBox 32"/>
            <p:cNvSpPr txBox="1"/>
            <p:nvPr/>
          </p:nvSpPr>
          <p:spPr>
            <a:xfrm>
              <a:off x="2921472" y="5438469"/>
              <a:ext cx="2240205" cy="7078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3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عدم </a:t>
              </a:r>
              <a:r>
                <a:rPr sz="2000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فتح</a:t>
              </a:r>
              <a:r>
                <a:rPr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r>
                <a:rPr lang="ar-AE" sz="20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مكبر الصوت بدون إذن المعلمة.</a:t>
              </a:r>
              <a:endParaRPr sz="2000" kern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4" name="صورة 11" descr="صورة 11"/>
            <p:cNvPicPr>
              <a:picLocks noChangeAspect="1"/>
            </p:cNvPicPr>
            <p:nvPr/>
          </p:nvPicPr>
          <p:blipFill>
            <a:blip r:embed="rId5"/>
            <a:srcRect t="3990" r="4138" b="6234"/>
            <a:stretch>
              <a:fillRect/>
            </a:stretch>
          </p:blipFill>
          <p:spPr>
            <a:xfrm>
              <a:off x="3712211" y="3866722"/>
              <a:ext cx="1419607" cy="135075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7D8402-2952-4B29-9105-2B9084D60058}"/>
              </a:ext>
            </a:extLst>
          </p:cNvPr>
          <p:cNvGrpSpPr/>
          <p:nvPr/>
        </p:nvGrpSpPr>
        <p:grpSpPr>
          <a:xfrm>
            <a:off x="8815917" y="552357"/>
            <a:ext cx="3330288" cy="2548726"/>
            <a:chOff x="6565541" y="3863668"/>
            <a:chExt cx="3330288" cy="2548726"/>
          </a:xfrm>
        </p:grpSpPr>
        <p:sp>
          <p:nvSpPr>
            <p:cNvPr id="205" name="Rectangle 35"/>
            <p:cNvSpPr/>
            <p:nvPr/>
          </p:nvSpPr>
          <p:spPr>
            <a:xfrm>
              <a:off x="7111331" y="3863668"/>
              <a:ext cx="2254479" cy="1517124"/>
            </a:xfrm>
            <a:prstGeom prst="rect">
              <a:avLst/>
            </a:prstGeom>
            <a:ln w="76200">
              <a:solidFill>
                <a:srgbClr val="6E6832"/>
              </a:solidFill>
              <a:miter/>
            </a:ln>
          </p:spPr>
          <p:txBody>
            <a:bodyPr tIns="45720" bIns="45720" anchor="ctr"/>
            <a:lstStyle/>
            <a:p>
              <a:pPr algn="ctr" hangingPunct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3600" kern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206" name="Picture 36" descr="Picture 36"/>
            <p:cNvPicPr>
              <a:picLocks noChangeAspect="1"/>
            </p:cNvPicPr>
            <p:nvPr/>
          </p:nvPicPr>
          <p:blipFill>
            <a:blip r:embed="rId6"/>
            <a:srcRect l="34381" b="74769"/>
            <a:stretch>
              <a:fillRect/>
            </a:stretch>
          </p:blipFill>
          <p:spPr>
            <a:xfrm>
              <a:off x="6565541" y="5269789"/>
              <a:ext cx="3330288" cy="1142605"/>
            </a:xfrm>
            <a:prstGeom prst="rect">
              <a:avLst/>
            </a:prstGeom>
            <a:ln w="12700">
              <a:miter lim="400000"/>
            </a:ln>
            <a:effectLst>
              <a:outerShdw blurRad="101600" dist="50800" dir="5400000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207" name="Picture 37" descr="Picture 37"/>
            <p:cNvPicPr>
              <a:picLocks noChangeAspect="1"/>
            </p:cNvPicPr>
            <p:nvPr/>
          </p:nvPicPr>
          <p:blipFill>
            <a:blip r:embed="rId7"/>
            <a:srcRect b="12301"/>
            <a:stretch>
              <a:fillRect/>
            </a:stretch>
          </p:blipFill>
          <p:spPr>
            <a:xfrm>
              <a:off x="7545390" y="3944222"/>
              <a:ext cx="1425956" cy="13505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8" name="TextBox 38"/>
            <p:cNvSpPr txBox="1"/>
            <p:nvPr/>
          </p:nvSpPr>
          <p:spPr>
            <a:xfrm>
              <a:off x="9109479" y="5197352"/>
              <a:ext cx="31302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914374" hangingPunct="0">
                <a:defRPr/>
              </a:pPr>
              <a:r>
                <a:rPr lang="en-US" sz="7200" kern="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7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TextBox 39"/>
            <p:cNvSpPr txBox="1"/>
            <p:nvPr/>
          </p:nvSpPr>
          <p:spPr>
            <a:xfrm>
              <a:off x="7175238" y="5471620"/>
              <a:ext cx="1734423" cy="769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tIns="45720" bIns="45720">
              <a:spAutoFit/>
            </a:bodyPr>
            <a:lstStyle>
              <a:lvl1pPr algn="ctr" defTabSz="1828800">
                <a:lnSpc>
                  <a:spcPct val="100000"/>
                </a:lnSpc>
                <a:spcBef>
                  <a:spcPts val="0"/>
                </a:spcBef>
                <a:defRPr sz="4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defTabSz="914374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الجلوس بشكل صحيح </a:t>
              </a:r>
            </a:p>
          </p:txBody>
        </p:sp>
      </p:grpSp>
      <p:sp>
        <p:nvSpPr>
          <p:cNvPr id="212" name="Rectangle 55"/>
          <p:cNvSpPr txBox="1"/>
          <p:nvPr/>
        </p:nvSpPr>
        <p:spPr>
          <a:xfrm>
            <a:off x="3833307" y="-24959"/>
            <a:ext cx="41392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120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r" defTabSz="914374" hangingPunct="0">
              <a:defRPr/>
            </a:pPr>
            <a:r>
              <a:rPr sz="4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قواعد التعلم عن بعد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CF0301-D26D-4887-B461-9CD3B4B90830}"/>
              </a:ext>
            </a:extLst>
          </p:cNvPr>
          <p:cNvGrpSpPr/>
          <p:nvPr/>
        </p:nvGrpSpPr>
        <p:grpSpPr>
          <a:xfrm>
            <a:off x="8427949" y="3886187"/>
            <a:ext cx="3330288" cy="2548726"/>
            <a:chOff x="69815" y="3596479"/>
            <a:chExt cx="3330288" cy="254872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E381DF0-55F1-436E-9DEA-CD3E596C829F}"/>
                </a:ext>
              </a:extLst>
            </p:cNvPr>
            <p:cNvGrpSpPr/>
            <p:nvPr/>
          </p:nvGrpSpPr>
          <p:grpSpPr>
            <a:xfrm>
              <a:off x="69815" y="3596479"/>
              <a:ext cx="3330288" cy="2548726"/>
              <a:chOff x="6565541" y="3863668"/>
              <a:chExt cx="3330288" cy="2548726"/>
            </a:xfrm>
          </p:grpSpPr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9022EECC-923E-4E1F-958D-082CB176DB99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73AFBF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36" name="Picture 36" descr="Picture 36">
                <a:extLst>
                  <a:ext uri="{FF2B5EF4-FFF2-40B4-BE49-F238E27FC236}">
                    <a16:creationId xmlns:a16="http://schemas.microsoft.com/office/drawing/2014/main" id="{9CA69747-5C19-48E4-A6F2-0DF137AD1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B9B77C95-43E2-417D-9617-99E58427BA30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9">
                <a:extLst>
                  <a:ext uri="{FF2B5EF4-FFF2-40B4-BE49-F238E27FC236}">
                    <a16:creationId xmlns:a16="http://schemas.microsoft.com/office/drawing/2014/main" id="{E42E13BE-4EBF-440A-AB22-3E403155D7D0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أبلغ الخط الساخن للمدرسة  في حالة تعرضك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0F57C6-C83F-445B-AD79-BA5135C47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209"/>
            <a:stretch/>
          </p:blipFill>
          <p:spPr>
            <a:xfrm>
              <a:off x="651390" y="3622877"/>
              <a:ext cx="2212898" cy="1490726"/>
            </a:xfrm>
            <a:prstGeom prst="rect">
              <a:avLst/>
            </a:prstGeom>
            <a:ln>
              <a:solidFill>
                <a:srgbClr val="78B1C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C50-F84D-418C-81B9-F65EF1844C04}"/>
              </a:ext>
            </a:extLst>
          </p:cNvPr>
          <p:cNvGrpSpPr/>
          <p:nvPr/>
        </p:nvGrpSpPr>
        <p:grpSpPr>
          <a:xfrm>
            <a:off x="56263" y="3962346"/>
            <a:ext cx="3330288" cy="2548726"/>
            <a:chOff x="-103902" y="3878917"/>
            <a:chExt cx="3330288" cy="2548726"/>
          </a:xfrm>
        </p:grpSpPr>
        <p:pic>
          <p:nvPicPr>
            <p:cNvPr id="2052" name="Picture 4" descr="Password Cliparts, Stock Vector And Royalty Free Password Illustrations">
              <a:extLst>
                <a:ext uri="{FF2B5EF4-FFF2-40B4-BE49-F238E27FC236}">
                  <a16:creationId xmlns:a16="http://schemas.microsoft.com/office/drawing/2014/main" id="{00C88F7D-F17E-4DEE-A907-EC524F81E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65" y="3910941"/>
              <a:ext cx="2252924" cy="1614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A92004-1ADC-4E1D-A22E-48046F724C7F}"/>
                </a:ext>
              </a:extLst>
            </p:cNvPr>
            <p:cNvGrpSpPr/>
            <p:nvPr/>
          </p:nvGrpSpPr>
          <p:grpSpPr>
            <a:xfrm>
              <a:off x="-103902" y="3878917"/>
              <a:ext cx="3330288" cy="2548726"/>
              <a:chOff x="6565541" y="3863668"/>
              <a:chExt cx="3330288" cy="2548726"/>
            </a:xfrm>
          </p:grpSpPr>
          <p:sp>
            <p:nvSpPr>
              <p:cNvPr id="46" name="Rectangle 35">
                <a:extLst>
                  <a:ext uri="{FF2B5EF4-FFF2-40B4-BE49-F238E27FC236}">
                    <a16:creationId xmlns:a16="http://schemas.microsoft.com/office/drawing/2014/main" id="{552C9F9D-F07C-4D2C-991C-A406872D03AF}"/>
                  </a:ext>
                </a:extLst>
              </p:cNvPr>
              <p:cNvSpPr/>
              <p:nvPr/>
            </p:nvSpPr>
            <p:spPr>
              <a:xfrm>
                <a:off x="7111331" y="3863668"/>
                <a:ext cx="2254479" cy="1517124"/>
              </a:xfrm>
              <a:prstGeom prst="rect">
                <a:avLst/>
              </a:prstGeom>
              <a:ln w="76200">
                <a:solidFill>
                  <a:srgbClr val="DAA171"/>
                </a:solidFill>
                <a:miter/>
              </a:ln>
            </p:spPr>
            <p:txBody>
              <a:bodyPr tIns="45720" bIns="45720" anchor="ctr"/>
              <a:lstStyle/>
              <a:p>
                <a:pPr algn="ctr" hangingPunct="0">
                  <a:defRPr sz="3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3600" kern="0" dirty="0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47" name="Picture 36" descr="Picture 36">
                <a:extLst>
                  <a:ext uri="{FF2B5EF4-FFF2-40B4-BE49-F238E27FC236}">
                    <a16:creationId xmlns:a16="http://schemas.microsoft.com/office/drawing/2014/main" id="{40FB8AEB-AEDB-4C3E-AC77-7BFF8C226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34381" b="74769"/>
              <a:stretch>
                <a:fillRect/>
              </a:stretch>
            </p:blipFill>
            <p:spPr>
              <a:xfrm>
                <a:off x="6565541" y="5269789"/>
                <a:ext cx="3330288" cy="1142605"/>
              </a:xfrm>
              <a:prstGeom prst="rect">
                <a:avLst/>
              </a:prstGeom>
              <a:noFill/>
              <a:ln w="12700">
                <a:noFill/>
                <a:miter lim="400000"/>
              </a:ln>
              <a:effectLst>
                <a:outerShdw blurRad="101600" dist="50800" dir="5400000" rotWithShape="0">
                  <a:srgbClr val="000000">
                    <a:alpha val="32000"/>
                  </a:srgbClr>
                </a:outerShdw>
              </a:effectLst>
            </p:spPr>
          </p:pic>
          <p:sp>
            <p:nvSpPr>
              <p:cNvPr id="48" name="TextBox 38">
                <a:extLst>
                  <a:ext uri="{FF2B5EF4-FFF2-40B4-BE49-F238E27FC236}">
                    <a16:creationId xmlns:a16="http://schemas.microsoft.com/office/drawing/2014/main" id="{896A574E-7488-4D1E-A02A-F90D53DE5519}"/>
                  </a:ext>
                </a:extLst>
              </p:cNvPr>
              <p:cNvSpPr txBox="1"/>
              <p:nvPr/>
            </p:nvSpPr>
            <p:spPr>
              <a:xfrm>
                <a:off x="9109479" y="5197352"/>
                <a:ext cx="31302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l" defTabSz="1828800">
                  <a:lnSpc>
                    <a:spcPct val="100000"/>
                  </a:lnSpc>
                  <a:spcBef>
                    <a:spcPts val="0"/>
                  </a:spcBef>
                  <a:defRPr sz="144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defTabSz="914374" hangingPunct="0">
                  <a:defRPr/>
                </a:pPr>
                <a:r>
                  <a:rPr lang="en-US" sz="7200" kern="0" dirty="0"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  <a:endParaRPr sz="7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39">
                <a:extLst>
                  <a:ext uri="{FF2B5EF4-FFF2-40B4-BE49-F238E27FC236}">
                    <a16:creationId xmlns:a16="http://schemas.microsoft.com/office/drawing/2014/main" id="{B2BF90AA-1EB5-4032-A0F1-4D5FC5105E61}"/>
                  </a:ext>
                </a:extLst>
              </p:cNvPr>
              <p:cNvSpPr txBox="1"/>
              <p:nvPr/>
            </p:nvSpPr>
            <p:spPr>
              <a:xfrm>
                <a:off x="6803558" y="5407190"/>
                <a:ext cx="2125476" cy="92333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tIns="45720" bIns="45720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4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defTabSz="914374" hangingPunct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ar-AE" sz="1800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rPr>
                  <a:t>حافظ على سرية كلمة السر لحسابك لعدم التعرض للتنمر الإلكتروني</a:t>
                </a:r>
                <a:endParaRPr sz="1800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1E5457-6B51-4DDA-BA5F-331CD91F5DCB}"/>
              </a:ext>
            </a:extLst>
          </p:cNvPr>
          <p:cNvSpPr txBox="1"/>
          <p:nvPr/>
        </p:nvSpPr>
        <p:spPr>
          <a:xfrm>
            <a:off x="3604728" y="4352918"/>
            <a:ext cx="4956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لا للتنمر الإلكتروني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1242D-C1BB-42FD-B4D8-D36DC16E1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5" t="32222" r="27500" b="40000"/>
          <a:stretch/>
        </p:blipFill>
        <p:spPr>
          <a:xfrm>
            <a:off x="381000" y="838200"/>
            <a:ext cx="11201400" cy="4191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6CD1FB-8C63-4215-B66F-A764B9075FF8}"/>
              </a:ext>
            </a:extLst>
          </p:cNvPr>
          <p:cNvSpPr/>
          <p:nvPr/>
        </p:nvSpPr>
        <p:spPr>
          <a:xfrm>
            <a:off x="10134600" y="12372"/>
            <a:ext cx="1938063" cy="54421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2800" b="1" dirty="0">
                <a:solidFill>
                  <a:schemeClr val="tx1"/>
                </a:solidFill>
              </a:rPr>
              <a:t>اقترح حَلا: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320F5-54F5-4929-B66C-CC3E40CED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60"/>
          <a:stretch/>
        </p:blipFill>
        <p:spPr>
          <a:xfrm>
            <a:off x="152400" y="1066801"/>
            <a:ext cx="12039600" cy="563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0F2DC2-9530-4949-B4EE-42FC1F3E4F24}"/>
              </a:ext>
            </a:extLst>
          </p:cNvPr>
          <p:cNvSpPr/>
          <p:nvPr/>
        </p:nvSpPr>
        <p:spPr>
          <a:xfrm>
            <a:off x="9372600" y="12372"/>
            <a:ext cx="2700063" cy="54421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أنظم مفاهيمي: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7BB21-470C-4916-B652-26A00CEDB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82"/>
          <a:stretch/>
        </p:blipFill>
        <p:spPr>
          <a:xfrm>
            <a:off x="190500" y="1359694"/>
            <a:ext cx="11811000" cy="4138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6ED823-EB74-4B30-90B5-A7A506050E64}"/>
              </a:ext>
            </a:extLst>
          </p:cNvPr>
          <p:cNvSpPr/>
          <p:nvPr/>
        </p:nvSpPr>
        <p:spPr>
          <a:xfrm>
            <a:off x="8915400" y="12372"/>
            <a:ext cx="3157263" cy="54421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2800" b="1" dirty="0">
                <a:solidFill>
                  <a:schemeClr val="tx1"/>
                </a:solidFill>
              </a:rPr>
              <a:t>أتدرب لأتلو القرآن: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y2mate.com - يا أيها الذين آمنوا إذا تناجيتم فلا تتناجوا بالإثم والعدوان ومعصيت الرسول  سورة المجادلة آية 9">
            <a:hlinkClick r:id="" action="ppaction://media"/>
            <a:extLst>
              <a:ext uri="{FF2B5EF4-FFF2-40B4-BE49-F238E27FC236}">
                <a16:creationId xmlns:a16="http://schemas.microsoft.com/office/drawing/2014/main" id="{C2E3F6C0-920B-4752-9933-95B3E72EB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556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09663-6DAE-41BA-B89A-154DF5EAF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"/>
            <a:ext cx="11372850" cy="68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11430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1125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52400"/>
            <a:ext cx="11506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10668000" cy="6477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9753600" y="1276349"/>
            <a:ext cx="685800" cy="4261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9784080" y="3009900"/>
            <a:ext cx="7620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9784080" y="3798025"/>
            <a:ext cx="7620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9753600" y="5562600"/>
            <a:ext cx="7620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9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10896600" cy="64008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0134600" y="1219200"/>
            <a:ext cx="762000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66988" y="2721114"/>
            <a:ext cx="5843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نشر المحبة بين افراد المجتمع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9810" y="3123289"/>
            <a:ext cx="4320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احترام مشاعر الاخرين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2346" y="4038600"/>
            <a:ext cx="5455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نشر الكراهية بين افراد المجتمع</a:t>
            </a:r>
            <a:endParaRPr lang="en-US" sz="32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9947" y="4429434"/>
            <a:ext cx="52629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عدم احترام مشاعر الاخرين</a:t>
            </a:r>
            <a:endParaRPr lang="en-US" sz="3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5466599"/>
            <a:ext cx="70807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 </a:t>
            </a:r>
            <a:r>
              <a:rPr lang="ar-AE" sz="32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لايتحدث</a:t>
            </a:r>
            <a:r>
              <a:rPr lang="ar-AE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اثنان سرا دون صديقهم الثالث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45382" y="5934331"/>
            <a:ext cx="4334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مراعاة مشاعر الاخرين</a:t>
            </a:r>
            <a:endParaRPr lang="en-US" sz="36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64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of Little child with big idea. Download a Free Preview or High  Quality Adobe Illustrator Ai, EPS… | Little girl cartoon, Drawing for kids, Kids  clipart">
            <a:extLst>
              <a:ext uri="{FF2B5EF4-FFF2-40B4-BE49-F238E27FC236}">
                <a16:creationId xmlns:a16="http://schemas.microsoft.com/office/drawing/2014/main" id="{4F1F195A-6801-4BCD-90BD-D41441658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 bwMode="auto">
          <a:xfrm>
            <a:off x="95795" y="0"/>
            <a:ext cx="11767863" cy="679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8C85D5-5A14-43BC-92F1-F191FBEB6534}"/>
              </a:ext>
            </a:extLst>
          </p:cNvPr>
          <p:cNvSpPr/>
          <p:nvPr/>
        </p:nvSpPr>
        <p:spPr>
          <a:xfrm>
            <a:off x="9666515" y="386111"/>
            <a:ext cx="2166663" cy="54421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AE" sz="2400" b="1" dirty="0">
                <a:solidFill>
                  <a:schemeClr val="tx1"/>
                </a:solidFill>
              </a:rPr>
              <a:t>بطاقة خروج: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B7FBB-CBD5-4519-9862-7FA0AA2A2C61}"/>
              </a:ext>
            </a:extLst>
          </p:cNvPr>
          <p:cNvSpPr txBox="1"/>
          <p:nvPr/>
        </p:nvSpPr>
        <p:spPr>
          <a:xfrm>
            <a:off x="1839483" y="34623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3200" cap="none" spc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كَـيْـفَ سَتُطَـبِّـقُ ما جاءَ في </a:t>
            </a:r>
          </a:p>
          <a:p>
            <a:pPr algn="ctr"/>
            <a:r>
              <a:rPr lang="ar-AE" sz="3200" cap="none" spc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الْحَـديثِ </a:t>
            </a:r>
            <a:r>
              <a:rPr lang="ar-AE" sz="320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في حَـيـاتِـــكِ ؟</a:t>
            </a:r>
            <a:endParaRPr lang="en-US" sz="3200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80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5CB86EB-4BD1-4981-A21C-BA355877E8EB}"/>
              </a:ext>
            </a:extLst>
          </p:cNvPr>
          <p:cNvGrpSpPr/>
          <p:nvPr/>
        </p:nvGrpSpPr>
        <p:grpSpPr>
          <a:xfrm>
            <a:off x="10886" y="-26126"/>
            <a:ext cx="12264804" cy="6858000"/>
            <a:chOff x="10886" y="-26126"/>
            <a:chExt cx="12264804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6AC974-C26F-4E03-B448-2FD650E4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625" t="31112" r="31250" b="23333"/>
            <a:stretch/>
          </p:blipFill>
          <p:spPr>
            <a:xfrm>
              <a:off x="10886" y="-26126"/>
              <a:ext cx="12264804" cy="6858000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2A5D70F-D9D9-4AF9-8A48-7D9853AA2891}"/>
                </a:ext>
              </a:extLst>
            </p:cNvPr>
            <p:cNvSpPr/>
            <p:nvPr/>
          </p:nvSpPr>
          <p:spPr>
            <a:xfrm>
              <a:off x="5805714" y="33763"/>
              <a:ext cx="3137455" cy="1202591"/>
            </a:xfrm>
            <a:custGeom>
              <a:avLst/>
              <a:gdLst>
                <a:gd name="connsiteX0" fmla="*/ 29029 w 3137455"/>
                <a:gd name="connsiteY0" fmla="*/ 358123 h 1202591"/>
                <a:gd name="connsiteX1" fmla="*/ 43543 w 3137455"/>
                <a:gd name="connsiteY1" fmla="*/ 793551 h 1202591"/>
                <a:gd name="connsiteX2" fmla="*/ 188686 w 3137455"/>
                <a:gd name="connsiteY2" fmla="*/ 967723 h 1202591"/>
                <a:gd name="connsiteX3" fmla="*/ 783772 w 3137455"/>
                <a:gd name="connsiteY3" fmla="*/ 1199951 h 1202591"/>
                <a:gd name="connsiteX4" fmla="*/ 2569029 w 3137455"/>
                <a:gd name="connsiteY4" fmla="*/ 1083837 h 1202591"/>
                <a:gd name="connsiteX5" fmla="*/ 2975429 w 3137455"/>
                <a:gd name="connsiteY5" fmla="*/ 938694 h 1202591"/>
                <a:gd name="connsiteX6" fmla="*/ 3135086 w 3137455"/>
                <a:gd name="connsiteY6" fmla="*/ 706466 h 1202591"/>
                <a:gd name="connsiteX7" fmla="*/ 3062515 w 3137455"/>
                <a:gd name="connsiteY7" fmla="*/ 445208 h 1202591"/>
                <a:gd name="connsiteX8" fmla="*/ 2946400 w 3137455"/>
                <a:gd name="connsiteY8" fmla="*/ 271037 h 1202591"/>
                <a:gd name="connsiteX9" fmla="*/ 2815772 w 3137455"/>
                <a:gd name="connsiteY9" fmla="*/ 125894 h 1202591"/>
                <a:gd name="connsiteX10" fmla="*/ 2540000 w 3137455"/>
                <a:gd name="connsiteY10" fmla="*/ 9780 h 1202591"/>
                <a:gd name="connsiteX11" fmla="*/ 1959429 w 3137455"/>
                <a:gd name="connsiteY11" fmla="*/ 9780 h 1202591"/>
                <a:gd name="connsiteX12" fmla="*/ 1335315 w 3137455"/>
                <a:gd name="connsiteY12" fmla="*/ 38808 h 1202591"/>
                <a:gd name="connsiteX13" fmla="*/ 798286 w 3137455"/>
                <a:gd name="connsiteY13" fmla="*/ 82351 h 1202591"/>
                <a:gd name="connsiteX14" fmla="*/ 391886 w 3137455"/>
                <a:gd name="connsiteY14" fmla="*/ 111380 h 1202591"/>
                <a:gd name="connsiteX15" fmla="*/ 246743 w 3137455"/>
                <a:gd name="connsiteY15" fmla="*/ 227494 h 1202591"/>
                <a:gd name="connsiteX16" fmla="*/ 87086 w 3137455"/>
                <a:gd name="connsiteY16" fmla="*/ 343608 h 1202591"/>
                <a:gd name="connsiteX17" fmla="*/ 0 w 3137455"/>
                <a:gd name="connsiteY17" fmla="*/ 430694 h 120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37455" h="1202591">
                  <a:moveTo>
                    <a:pt x="29029" y="358123"/>
                  </a:moveTo>
                  <a:cubicBezTo>
                    <a:pt x="22981" y="525037"/>
                    <a:pt x="16934" y="691951"/>
                    <a:pt x="43543" y="793551"/>
                  </a:cubicBezTo>
                  <a:cubicBezTo>
                    <a:pt x="70152" y="895151"/>
                    <a:pt x="65315" y="899990"/>
                    <a:pt x="188686" y="967723"/>
                  </a:cubicBezTo>
                  <a:cubicBezTo>
                    <a:pt x="312057" y="1035456"/>
                    <a:pt x="387048" y="1180599"/>
                    <a:pt x="783772" y="1199951"/>
                  </a:cubicBezTo>
                  <a:cubicBezTo>
                    <a:pt x="1180496" y="1219303"/>
                    <a:pt x="2203753" y="1127380"/>
                    <a:pt x="2569029" y="1083837"/>
                  </a:cubicBezTo>
                  <a:cubicBezTo>
                    <a:pt x="2934305" y="1040294"/>
                    <a:pt x="2881086" y="1001589"/>
                    <a:pt x="2975429" y="938694"/>
                  </a:cubicBezTo>
                  <a:cubicBezTo>
                    <a:pt x="3069772" y="875799"/>
                    <a:pt x="3120572" y="788714"/>
                    <a:pt x="3135086" y="706466"/>
                  </a:cubicBezTo>
                  <a:cubicBezTo>
                    <a:pt x="3149600" y="624218"/>
                    <a:pt x="3093963" y="517779"/>
                    <a:pt x="3062515" y="445208"/>
                  </a:cubicBezTo>
                  <a:cubicBezTo>
                    <a:pt x="3031067" y="372637"/>
                    <a:pt x="2987524" y="324256"/>
                    <a:pt x="2946400" y="271037"/>
                  </a:cubicBezTo>
                  <a:cubicBezTo>
                    <a:pt x="2905276" y="217818"/>
                    <a:pt x="2883505" y="169437"/>
                    <a:pt x="2815772" y="125894"/>
                  </a:cubicBezTo>
                  <a:cubicBezTo>
                    <a:pt x="2748039" y="82351"/>
                    <a:pt x="2682724" y="29132"/>
                    <a:pt x="2540000" y="9780"/>
                  </a:cubicBezTo>
                  <a:cubicBezTo>
                    <a:pt x="2397276" y="-9572"/>
                    <a:pt x="2160210" y="4942"/>
                    <a:pt x="1959429" y="9780"/>
                  </a:cubicBezTo>
                  <a:cubicBezTo>
                    <a:pt x="1758648" y="14618"/>
                    <a:pt x="1528839" y="26713"/>
                    <a:pt x="1335315" y="38808"/>
                  </a:cubicBezTo>
                  <a:cubicBezTo>
                    <a:pt x="1141791" y="50903"/>
                    <a:pt x="798286" y="82351"/>
                    <a:pt x="798286" y="82351"/>
                  </a:cubicBezTo>
                  <a:cubicBezTo>
                    <a:pt x="641048" y="94446"/>
                    <a:pt x="483810" y="87190"/>
                    <a:pt x="391886" y="111380"/>
                  </a:cubicBezTo>
                  <a:cubicBezTo>
                    <a:pt x="299962" y="135570"/>
                    <a:pt x="297543" y="188789"/>
                    <a:pt x="246743" y="227494"/>
                  </a:cubicBezTo>
                  <a:cubicBezTo>
                    <a:pt x="195943" y="266199"/>
                    <a:pt x="128210" y="309741"/>
                    <a:pt x="87086" y="343608"/>
                  </a:cubicBezTo>
                  <a:cubicBezTo>
                    <a:pt x="45962" y="377475"/>
                    <a:pt x="22981" y="404084"/>
                    <a:pt x="0" y="430694"/>
                  </a:cubicBezTo>
                </a:path>
              </a:pathLst>
            </a:custGeom>
            <a:solidFill>
              <a:srgbClr val="FFF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كيف تعزز ثقة الطفل | ( مـدونة الـمعلمة ميـثاء )">
            <a:extLst>
              <a:ext uri="{FF2B5EF4-FFF2-40B4-BE49-F238E27FC236}">
                <a16:creationId xmlns:a16="http://schemas.microsoft.com/office/drawing/2014/main" id="{D25E10F4-8E97-4F19-9200-E67D6AF80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44" b="92000" l="9390" r="89202">
                        <a14:foregroundMark x1="52113" y1="92000" x2="52113" y2="86667"/>
                        <a14:foregroundMark x1="36620" y1="8444" x2="38967" y2="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617">
            <a:off x="117203" y="3246409"/>
            <a:ext cx="2774182" cy="39167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19D8CB2-0D53-4B1E-81BD-A396BDF7D17F}"/>
              </a:ext>
            </a:extLst>
          </p:cNvPr>
          <p:cNvSpPr/>
          <p:nvPr/>
        </p:nvSpPr>
        <p:spPr>
          <a:xfrm>
            <a:off x="3124200" y="4130344"/>
            <a:ext cx="3695700" cy="2148870"/>
          </a:xfrm>
          <a:prstGeom prst="wedgeEllipseCallout">
            <a:avLst>
              <a:gd name="adj1" fmla="val -68982"/>
              <a:gd name="adj2" fmla="val 384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C00000"/>
                </a:solidFill>
              </a:rPr>
              <a:t>تَـوَقَّـعْ ..</a:t>
            </a:r>
          </a:p>
          <a:p>
            <a:pPr algn="ctr"/>
            <a:r>
              <a:rPr lang="ar-AE" sz="3600" b="1" dirty="0">
                <a:solidFill>
                  <a:srgbClr val="C00000"/>
                </a:solidFill>
              </a:rPr>
              <a:t>ما سَبَبُ حُـزْنِ الْوَلَـدِ ؟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A8CFD-8D7C-482B-B2D4-273D8E60112A}"/>
              </a:ext>
            </a:extLst>
          </p:cNvPr>
          <p:cNvSpPr txBox="1"/>
          <p:nvPr/>
        </p:nvSpPr>
        <p:spPr>
          <a:xfrm>
            <a:off x="6612441" y="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9600" b="1" dirty="0">
                <a:solidFill>
                  <a:srgbClr val="FF0000"/>
                </a:solidFill>
              </a:rPr>
              <a:t>؟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llustration of A family and a baby is holding the white banner. Download a  Free Preview or High Quality Adobe Illustr… | Poster musim, Desain banner,  Buku mewarnai">
            <a:extLst>
              <a:ext uri="{FF2B5EF4-FFF2-40B4-BE49-F238E27FC236}">
                <a16:creationId xmlns:a16="http://schemas.microsoft.com/office/drawing/2014/main" id="{5C772098-6FDE-470E-9C60-26E3703EC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1963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A8EAC-16DA-4E9E-A5D6-94B812AFB9BD}"/>
              </a:ext>
            </a:extLst>
          </p:cNvPr>
          <p:cNvSpPr txBox="1"/>
          <p:nvPr/>
        </p:nvSpPr>
        <p:spPr>
          <a:xfrm>
            <a:off x="1828800" y="533400"/>
            <a:ext cx="800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7200" b="1" dirty="0">
                <a:solidFill>
                  <a:srgbClr val="FF0000"/>
                </a:solidFill>
              </a:rPr>
              <a:t>مِـنْ أَخْلاقِ الْإسلامِ</a:t>
            </a:r>
            <a:r>
              <a:rPr lang="ar-AE" sz="7200" b="1" dirty="0" smtClean="0">
                <a:solidFill>
                  <a:srgbClr val="FF0000"/>
                </a:solidFill>
              </a:rPr>
              <a:t>.</a:t>
            </a:r>
          </a:p>
          <a:p>
            <a:pPr algn="ctr" rtl="1"/>
            <a:r>
              <a:rPr lang="ar-AE" sz="7200" b="1" dirty="0" smtClean="0">
                <a:solidFill>
                  <a:srgbClr val="FF0000"/>
                </a:solidFill>
              </a:rPr>
              <a:t>الصف الثاني</a:t>
            </a:r>
          </a:p>
          <a:p>
            <a:pPr algn="ctr" rtl="1"/>
            <a:r>
              <a:rPr lang="ar-AE" sz="7200" b="1" dirty="0" smtClean="0">
                <a:solidFill>
                  <a:srgbClr val="FF0000"/>
                </a:solidFill>
              </a:rPr>
              <a:t>الدرس الثاني</a:t>
            </a:r>
          </a:p>
          <a:p>
            <a:pPr algn="ctr" rtl="1"/>
            <a:r>
              <a:rPr lang="ar-AE" sz="7200" b="1" dirty="0" smtClean="0">
                <a:solidFill>
                  <a:srgbClr val="FF0000"/>
                </a:solidFill>
              </a:rPr>
              <a:t>حديث شريف 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5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llustration of A family and a baby is holding the white banner. Download a  Free Preview or High Quality Adobe Illustr… | Poster musim, Desain banner,  Buku mewarnai">
            <a:extLst>
              <a:ext uri="{FF2B5EF4-FFF2-40B4-BE49-F238E27FC236}">
                <a16:creationId xmlns:a16="http://schemas.microsoft.com/office/drawing/2014/main" id="{330E8AEF-078C-4CDD-ADFE-9FB227321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1963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A8EAC-16DA-4E9E-A5D6-94B812AFB9BD}"/>
              </a:ext>
            </a:extLst>
          </p:cNvPr>
          <p:cNvSpPr txBox="1"/>
          <p:nvPr/>
        </p:nvSpPr>
        <p:spPr>
          <a:xfrm>
            <a:off x="1905000" y="990600"/>
            <a:ext cx="7772400" cy="324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 rtl="1">
              <a:lnSpc>
                <a:spcPct val="200000"/>
              </a:lnSpc>
              <a:buFont typeface="+mj-lt"/>
              <a:buAutoNum type="arabicPeriod"/>
            </a:pPr>
            <a:r>
              <a:rPr lang="ar-AE" sz="3600" b="1" dirty="0">
                <a:solidFill>
                  <a:srgbClr val="FF0000"/>
                </a:solidFill>
              </a:rPr>
              <a:t>أَقرأُ الْحديثَ الشّريفَ قِراءَةً صحيحةً.</a:t>
            </a:r>
          </a:p>
          <a:p>
            <a:pPr marL="742950" indent="-742950" algn="r" rtl="1">
              <a:lnSpc>
                <a:spcPct val="200000"/>
              </a:lnSpc>
              <a:buFont typeface="+mj-lt"/>
              <a:buAutoNum type="arabicPeriod"/>
            </a:pPr>
            <a:r>
              <a:rPr lang="ar-AE" sz="3600" b="1" dirty="0">
                <a:solidFill>
                  <a:srgbClr val="FF0000"/>
                </a:solidFill>
              </a:rPr>
              <a:t>أَسْتَنْتِجُ السُّلوكَ الّذي نَهانا عَنْهُ النَّبِيِّ </a:t>
            </a:r>
            <a:r>
              <a:rPr lang="ar-AE" sz="1100" b="1" dirty="0">
                <a:solidFill>
                  <a:srgbClr val="FF0000"/>
                </a:solidFill>
              </a:rPr>
              <a:t>( صَلى الله عَليه وسلم ).</a:t>
            </a:r>
            <a:endParaRPr lang="ar-AE" sz="3600" b="1" dirty="0">
              <a:solidFill>
                <a:srgbClr val="FF0000"/>
              </a:solidFill>
            </a:endParaRPr>
          </a:p>
          <a:p>
            <a:pPr marL="742950" indent="-742950" algn="r" rtl="1">
              <a:lnSpc>
                <a:spcPct val="200000"/>
              </a:lnSpc>
              <a:buFont typeface="+mj-lt"/>
              <a:buAutoNum type="arabicPeriod"/>
            </a:pPr>
            <a:r>
              <a:rPr lang="ar-AE" sz="3600" b="1" dirty="0">
                <a:solidFill>
                  <a:srgbClr val="FF0000"/>
                </a:solidFill>
              </a:rPr>
              <a:t>أحْتِرمُ مَشاعِرِ الْآخِـرينَ باتِّباعِ أَوامِـرِ النَّبِيِّ 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730539-CFE5-44D3-AFD2-A415B23869BE}"/>
              </a:ext>
            </a:extLst>
          </p:cNvPr>
          <p:cNvSpPr/>
          <p:nvPr/>
        </p:nvSpPr>
        <p:spPr>
          <a:xfrm>
            <a:off x="9144000" y="0"/>
            <a:ext cx="21336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أهداف الدرس: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35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llustration of A family and a baby is holding the white banner. Download a  Free Preview or High Quality Adobe Illustr… | Poster musim, Desain banner,  Buku mewarnai">
            <a:extLst>
              <a:ext uri="{FF2B5EF4-FFF2-40B4-BE49-F238E27FC236}">
                <a16:creationId xmlns:a16="http://schemas.microsoft.com/office/drawing/2014/main" id="{330E8AEF-078C-4CDD-ADFE-9FB227321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0"/>
            <a:ext cx="11963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A8EAC-16DA-4E9E-A5D6-94B812AFB9BD}"/>
              </a:ext>
            </a:extLst>
          </p:cNvPr>
          <p:cNvSpPr txBox="1"/>
          <p:nvPr/>
        </p:nvSpPr>
        <p:spPr>
          <a:xfrm>
            <a:off x="1905000" y="990600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 rtl="1">
              <a:lnSpc>
                <a:spcPct val="200000"/>
              </a:lnSpc>
              <a:buFont typeface="+mj-lt"/>
              <a:buAutoNum type="arabicPeriod"/>
            </a:pPr>
            <a:r>
              <a:rPr lang="ar-AE" sz="3600" b="1" dirty="0" smtClean="0">
                <a:solidFill>
                  <a:srgbClr val="FF0000"/>
                </a:solidFill>
              </a:rPr>
              <a:t>قراءة الحديث قراءة صحيحة. </a:t>
            </a:r>
          </a:p>
          <a:p>
            <a:pPr marL="742950" indent="-742950" algn="r" rtl="1">
              <a:lnSpc>
                <a:spcPct val="200000"/>
              </a:lnSpc>
              <a:buFont typeface="+mj-lt"/>
              <a:buAutoNum type="arabicPeriod"/>
            </a:pPr>
            <a:r>
              <a:rPr lang="ar-AE" sz="3600" b="1" dirty="0" smtClean="0">
                <a:solidFill>
                  <a:srgbClr val="FF0000"/>
                </a:solidFill>
              </a:rPr>
              <a:t>استخراج المعنى العام للحديث الشريف.</a:t>
            </a:r>
          </a:p>
          <a:p>
            <a:pPr marL="742950" indent="-742950" algn="r" rtl="1">
              <a:lnSpc>
                <a:spcPct val="200000"/>
              </a:lnSpc>
              <a:buFont typeface="+mj-lt"/>
              <a:buAutoNum type="arabicPeriod"/>
            </a:pPr>
            <a:r>
              <a:rPr lang="ar-AE" sz="3600" b="1" dirty="0" smtClean="0">
                <a:solidFill>
                  <a:srgbClr val="FF0000"/>
                </a:solidFill>
              </a:rPr>
              <a:t>استنتاج الاثار الإيجابية على الفرد والمجتمع </a:t>
            </a:r>
          </a:p>
          <a:p>
            <a:pPr marL="742950" indent="-742950" algn="r" rtl="1">
              <a:lnSpc>
                <a:spcPct val="200000"/>
              </a:lnSpc>
              <a:buFont typeface="+mj-lt"/>
              <a:buAutoNum type="arabicPeriod"/>
            </a:pPr>
            <a:r>
              <a:rPr lang="ar-AE" sz="3600" b="1" dirty="0" smtClean="0">
                <a:solidFill>
                  <a:srgbClr val="FF0000"/>
                </a:solidFill>
              </a:rPr>
              <a:t>حفظ الحديث الشريف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730539-CFE5-44D3-AFD2-A415B23869BE}"/>
              </a:ext>
            </a:extLst>
          </p:cNvPr>
          <p:cNvSpPr/>
          <p:nvPr/>
        </p:nvSpPr>
        <p:spPr>
          <a:xfrm>
            <a:off x="9144000" y="0"/>
            <a:ext cx="21336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 smtClean="0">
                <a:solidFill>
                  <a:schemeClr val="tx1"/>
                </a:solidFill>
              </a:rPr>
              <a:t>نواتج التعلم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4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Muslim Kids Images | Free Vectors, Stock Photos &amp; PSD">
            <a:extLst>
              <a:ext uri="{FF2B5EF4-FFF2-40B4-BE49-F238E27FC236}">
                <a16:creationId xmlns:a16="http://schemas.microsoft.com/office/drawing/2014/main" id="{D16A22C4-CECF-4D2D-BBDA-FA0543327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10017"/>
          <a:stretch/>
        </p:blipFill>
        <p:spPr bwMode="auto">
          <a:xfrm>
            <a:off x="0" y="1282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43B0C-EF1E-4053-AE67-EA3C11EB4D82}"/>
              </a:ext>
            </a:extLst>
          </p:cNvPr>
          <p:cNvSpPr txBox="1"/>
          <p:nvPr/>
        </p:nvSpPr>
        <p:spPr>
          <a:xfrm>
            <a:off x="228600" y="762000"/>
            <a:ext cx="8839200" cy="3880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rgbClr val="FF0000"/>
                </a:solidFill>
              </a:rPr>
              <a:t>عَنْ عَبْدُ اللهِ بْنِ مَسْعودٍ -رَضِيَ اللهُ عَنْهُما قال: قالَ رسولُ اللهِ صَلّى اللهُ عَلَيْهِ وَسَلّمَ :</a:t>
            </a:r>
          </a:p>
          <a:p>
            <a:pPr algn="ctr" rtl="1">
              <a:lnSpc>
                <a:spcPct val="150000"/>
              </a:lnSpc>
            </a:pPr>
            <a:r>
              <a:rPr lang="ar-AE" sz="3600" b="1" dirty="0">
                <a:solidFill>
                  <a:srgbClr val="FF0000"/>
                </a:solidFill>
              </a:rPr>
              <a:t>( </a:t>
            </a:r>
            <a:r>
              <a:rPr lang="ar-AE" sz="36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إِذا كُنْتُمْ ثَلاثَةً فَلا يَتَناجى اثْنانِ دونَ صاحِبِهِما فَإنَّ ذَلِكَ يُحْزِنُـهُ </a:t>
            </a:r>
            <a:r>
              <a:rPr lang="ar-AE" sz="3600" b="1" dirty="0">
                <a:solidFill>
                  <a:srgbClr val="FF0000"/>
                </a:solidFill>
              </a:rPr>
              <a:t>).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6E397-D1AD-4845-892C-2260BD521900}"/>
              </a:ext>
            </a:extLst>
          </p:cNvPr>
          <p:cNvSpPr/>
          <p:nvPr/>
        </p:nvSpPr>
        <p:spPr>
          <a:xfrm>
            <a:off x="9144000" y="0"/>
            <a:ext cx="2133600" cy="60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أقرأ وأحفظ: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53E460-1356-4D3E-9AED-FED35A9CFA99}"/>
              </a:ext>
            </a:extLst>
          </p:cNvPr>
          <p:cNvSpPr txBox="1"/>
          <p:nvPr/>
        </p:nvSpPr>
        <p:spPr>
          <a:xfrm>
            <a:off x="2971800" y="466777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/>
              <a:t>حديثٌ شريف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0000D-B26A-4728-9834-96CEC5C82BD2}"/>
              </a:ext>
            </a:extLst>
          </p:cNvPr>
          <p:cNvSpPr txBox="1"/>
          <p:nvPr/>
        </p:nvSpPr>
        <p:spPr>
          <a:xfrm>
            <a:off x="1076729" y="4686061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800" b="1" dirty="0">
                <a:solidFill>
                  <a:schemeClr val="tx2">
                    <a:lumMod val="50000"/>
                  </a:schemeClr>
                </a:solidFill>
              </a:rPr>
              <a:t>( رَواهُ مُسْـلِمُ).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" y="111635"/>
            <a:ext cx="861212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lim Kids Images | Free Vectors, Stock Photos &amp; PSD">
            <a:extLst>
              <a:ext uri="{FF2B5EF4-FFF2-40B4-BE49-F238E27FC236}">
                <a16:creationId xmlns:a16="http://schemas.microsoft.com/office/drawing/2014/main" id="{D16A22C4-CECF-4D2D-BBDA-FA0543327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10017"/>
          <a:stretch/>
        </p:blipFill>
        <p:spPr bwMode="auto">
          <a:xfrm>
            <a:off x="0" y="1282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43B0C-EF1E-4053-AE67-EA3C11EB4D82}"/>
              </a:ext>
            </a:extLst>
          </p:cNvPr>
          <p:cNvSpPr txBox="1"/>
          <p:nvPr/>
        </p:nvSpPr>
        <p:spPr>
          <a:xfrm>
            <a:off x="-42584" y="686117"/>
            <a:ext cx="9034184" cy="332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3600" b="1" dirty="0">
                <a:solidFill>
                  <a:srgbClr val="FF0000"/>
                </a:solidFill>
              </a:rPr>
              <a:t>عَنْ عَبْدُ اللهِ بْنِ مَسْعودٍ -رَضِيَ اللهُ عَنْهُما –قالَ رسولُ اللهِ – صَلّى اللهُ عَلَيْهِ وَسَلّمَ :</a:t>
            </a:r>
          </a:p>
          <a:p>
            <a:pPr algn="ctr" rtl="1">
              <a:lnSpc>
                <a:spcPct val="150000"/>
              </a:lnSpc>
            </a:pPr>
            <a:r>
              <a:rPr lang="ar-AE" sz="3600" b="1" dirty="0">
                <a:solidFill>
                  <a:srgbClr val="FF0000"/>
                </a:solidFill>
              </a:rPr>
              <a:t>( </a:t>
            </a:r>
            <a:r>
              <a:rPr lang="ar-AE" sz="36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إِذا كُنْتُمْ ثَلاثَةً فَلا يَتَناجى اثْنانِ دونَ صاحِبِهِما فَإنَّ ذَلِكَ يُحْزِنُـهُ </a:t>
            </a:r>
            <a:r>
              <a:rPr lang="ar-AE" sz="3600" b="1" dirty="0">
                <a:solidFill>
                  <a:srgbClr val="FF0000"/>
                </a:solidFill>
              </a:rPr>
              <a:t>).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90000D-B26A-4728-9834-96CEC5C82BD2}"/>
              </a:ext>
            </a:extLst>
          </p:cNvPr>
          <p:cNvSpPr txBox="1"/>
          <p:nvPr/>
        </p:nvSpPr>
        <p:spPr>
          <a:xfrm>
            <a:off x="914400" y="3566287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800" b="1" dirty="0">
                <a:solidFill>
                  <a:schemeClr val="tx2">
                    <a:lumMod val="50000"/>
                  </a:schemeClr>
                </a:solidFill>
              </a:rPr>
              <a:t>( رَواهُ مُسْـلِمُ).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816B2-9CC6-47FD-B7B9-408EFC6AC0DB}"/>
              </a:ext>
            </a:extLst>
          </p:cNvPr>
          <p:cNvSpPr/>
          <p:nvPr/>
        </p:nvSpPr>
        <p:spPr>
          <a:xfrm>
            <a:off x="4735286" y="2590800"/>
            <a:ext cx="990600" cy="646331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277F5E-A9A3-4F8B-9878-D408BD69D923}"/>
              </a:ext>
            </a:extLst>
          </p:cNvPr>
          <p:cNvSpPr/>
          <p:nvPr/>
        </p:nvSpPr>
        <p:spPr>
          <a:xfrm>
            <a:off x="4114800" y="3424016"/>
            <a:ext cx="990600" cy="646331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BA780-3EDC-4B17-91E6-6BB8F8B7FE9A}"/>
              </a:ext>
            </a:extLst>
          </p:cNvPr>
          <p:cNvSpPr txBox="1"/>
          <p:nvPr/>
        </p:nvSpPr>
        <p:spPr>
          <a:xfrm>
            <a:off x="5943600" y="4673352"/>
            <a:ext cx="124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يَتَناجى: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BDFB3-A864-4F9A-AAAF-2DB6FE54D60C}"/>
              </a:ext>
            </a:extLst>
          </p:cNvPr>
          <p:cNvSpPr txBox="1"/>
          <p:nvPr/>
        </p:nvSpPr>
        <p:spPr>
          <a:xfrm>
            <a:off x="5943600" y="5755966"/>
            <a:ext cx="124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يُحْزِنُهُ: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2F6B36-F0B7-44EB-BE7C-626DBD54E4E1}"/>
              </a:ext>
            </a:extLst>
          </p:cNvPr>
          <p:cNvSpPr txBox="1"/>
          <p:nvPr/>
        </p:nvSpPr>
        <p:spPr>
          <a:xfrm>
            <a:off x="304800" y="4664091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يَتَحَدَّثُ سِرًا أَوْ بِكَلامٍ غَيْرِ مَسْموعٍ أَوِ التَّحَدُّثُ بِلُغَةٍ غَيْرِ مَفْهومَةٍ لَدى الطَّرَفِ الثّالث.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C50EB-79C6-4C1A-A3D7-B39F760DDD87}"/>
              </a:ext>
            </a:extLst>
          </p:cNvPr>
          <p:cNvSpPr txBox="1"/>
          <p:nvPr/>
        </p:nvSpPr>
        <p:spPr>
          <a:xfrm>
            <a:off x="3581400" y="580552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يُسَبِّبُ لَهُ الْحُزْنَ.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8" y="304800"/>
            <a:ext cx="8686800" cy="37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7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" grpId="0"/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8D3E88-42B4-431C-8557-EB8B34F09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9738CB-2614-42DD-833E-95E8861AED7F}"/>
              </a:ext>
            </a:extLst>
          </p:cNvPr>
          <p:cNvSpPr/>
          <p:nvPr/>
        </p:nvSpPr>
        <p:spPr>
          <a:xfrm>
            <a:off x="8458200" y="2286000"/>
            <a:ext cx="609600" cy="533400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24DC77-0723-4659-8F59-2515028A40D2}"/>
              </a:ext>
            </a:extLst>
          </p:cNvPr>
          <p:cNvSpPr/>
          <p:nvPr/>
        </p:nvSpPr>
        <p:spPr>
          <a:xfrm>
            <a:off x="8458200" y="5257800"/>
            <a:ext cx="609600" cy="533400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6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351</Words>
  <Application>Microsoft Office PowerPoint</Application>
  <PresentationFormat>Widescreen</PresentationFormat>
  <Paragraphs>68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Trebuchet MS</vt:lpstr>
      <vt:lpstr>Wingdings 3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ناهد سعد عبيد</dc:creator>
  <cp:lastModifiedBy>USER</cp:lastModifiedBy>
  <cp:revision>169</cp:revision>
  <dcterms:created xsi:type="dcterms:W3CDTF">2020-04-20T10:10:06Z</dcterms:created>
  <dcterms:modified xsi:type="dcterms:W3CDTF">2022-01-08T06:38:40Z</dcterms:modified>
</cp:coreProperties>
</file>