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494" r:id="rId3"/>
    <p:sldId id="261" r:id="rId4"/>
    <p:sldId id="496" r:id="rId5"/>
    <p:sldId id="499" r:id="rId6"/>
    <p:sldId id="497" r:id="rId7"/>
    <p:sldId id="281" r:id="rId8"/>
    <p:sldId id="500" r:id="rId9"/>
    <p:sldId id="495" r:id="rId10"/>
    <p:sldId id="501" r:id="rId11"/>
    <p:sldId id="502" r:id="rId12"/>
    <p:sldId id="493" r:id="rId13"/>
    <p:sldId id="503" r:id="rId1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180ED0-0D18-4C9B-852A-2A221A7A57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012CA07-45FD-4109-BFEA-BAB2A47EB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34EDFA-CADC-41DC-9F56-980597FF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FE30B1-B7A3-4356-A76A-B5FA0DF85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17A240C-FE49-477C-BE32-CDF13C634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621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8D6B41-3141-4BBC-AC51-A8219F59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4D091D6-0404-4080-B94F-39C1EA8D8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080B5E-5BB7-428E-BEB6-4719DA1A3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39DE4BA-240D-4578-9144-927242F2B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05C7CC-BD64-46AF-B2CF-B0587DD28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0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05A6DAD-BDE5-4242-BD08-321B42795F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4B4F2E1-B468-421E-9D1A-5859A9DF9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C8A96C9-0534-4369-B526-8D705D90B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76BA23-8855-4406-8991-FADE36B1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E44D110-3C26-4EE7-9AC4-17307B48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6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0849BE-FD41-4B23-8841-23149C643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DB6126-7506-478B-9C32-B0881586B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7F547A5-A4E9-42BE-9CCF-8A3AE26E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C8F704-1662-47A0-AABD-DE87D948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0309F39-AFA4-48EC-8067-98B2E330D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69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6FE0317-6100-4F04-8116-9404499B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6DC2EB7-C443-4ED5-9543-233520DD5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0AEE145-799D-439C-8DEE-FE0094B40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B597F7-1D22-4577-9AF8-D7368E785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5284854-DEC0-44F8-860D-DC4018B9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5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2FC11C-B5CD-4D2E-9618-4B6897E1E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680B94-0E02-480A-86D7-2B5D239D5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19DF613-0C6E-4728-8221-8895F1F0E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E68D84B-62DF-4564-BCAF-9ECFE6C4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50AF2E1-532D-4139-A706-C4B0E736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7CCAB68-35A1-4B7D-AA21-E9E6CE38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1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00764F-AF27-4E89-A882-BE8F7A167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1D88ED-49F0-433C-9F69-62E245758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4BD8DA2-D11E-47F4-A0FC-BA3391DD91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1434D22-41F8-42DD-92E8-5B807F7DE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A622479-9E60-41EB-B899-6A82B698E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E363AF8-0EFE-4205-BF75-1435CE3B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9C415AB7-68DB-4044-BC90-72D270FF4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91A1805-3A88-43FF-84B9-0EAD0F5A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51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07C88B9-4DEA-4C76-A704-DEBBB6935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B7747D73-6302-466D-A86A-53BC2B37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1B0DB3D-CA05-4CF7-8348-FE42024A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D2C064-1970-4AD1-9A22-A0447AFC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3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0CCC80B-CD7B-475A-93B7-9D66F984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014C94-8287-43E3-A00B-76C230A6C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40962A8-FA07-4D48-9782-DCA872AA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5090D47-EB7E-4D07-B7D2-362F9026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B35909-028C-45C1-ADD5-9FCF1C971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BFF4544-C066-4155-A00D-F0032EEB1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825BA05-FA85-4C4A-BF11-C63B2182D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D9CDD8C-3887-4CEF-B665-59F946758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F1A91B1-728D-4671-94DF-05446B336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0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9ADCC2-3D29-4FFA-9757-29B60D1F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D366D45-EAC4-4240-9A98-9774BBB5E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CF78551-C1AF-4F1C-A030-0896101F75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4C9FF2-74AB-4C58-953F-05CF8002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0391798-B83C-4319-9521-969C83064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FB42C82-228F-4284-94E3-D893C9E45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0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813D0EA-49C5-4213-8E71-0AE1FC4B7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5081E1B-E80D-4F99-BEFE-987D448CF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4BF0795-57C9-492F-810C-66657BF09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08AF5-CD1A-4EA4-8682-690296FAACE6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3C79EB8-FBD8-475A-985F-8678511FB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8182AF9-B1B1-4790-8C52-4BA1C7AFB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53966-D151-4FAB-8324-31865C6212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9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2.wav"/><Relationship Id="rId18" Type="http://schemas.openxmlformats.org/officeDocument/2006/relationships/image" Target="../media/image29.jpeg"/><Relationship Id="rId3" Type="http://schemas.openxmlformats.org/officeDocument/2006/relationships/audio" Target="../media/audio13.wav"/><Relationship Id="rId7" Type="http://schemas.openxmlformats.org/officeDocument/2006/relationships/audio" Target="../media/audio17.wav"/><Relationship Id="rId12" Type="http://schemas.openxmlformats.org/officeDocument/2006/relationships/audio" Target="../media/audio21.wav"/><Relationship Id="rId17" Type="http://schemas.openxmlformats.org/officeDocument/2006/relationships/image" Target="../media/image28.jpeg"/><Relationship Id="rId2" Type="http://schemas.openxmlformats.org/officeDocument/2006/relationships/audio" Target="../media/audio12.wav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11" Type="http://schemas.openxmlformats.org/officeDocument/2006/relationships/audio" Target="../media/audio20.wav"/><Relationship Id="rId5" Type="http://schemas.openxmlformats.org/officeDocument/2006/relationships/audio" Target="../media/audio15.wav"/><Relationship Id="rId15" Type="http://schemas.openxmlformats.org/officeDocument/2006/relationships/audio" Target="../media/audio10.wav"/><Relationship Id="rId10" Type="http://schemas.openxmlformats.org/officeDocument/2006/relationships/audio" Target="../media/audio19.wav"/><Relationship Id="rId4" Type="http://schemas.openxmlformats.org/officeDocument/2006/relationships/audio" Target="../media/audio14.wav"/><Relationship Id="rId9" Type="http://schemas.openxmlformats.org/officeDocument/2006/relationships/audio" Target="../media/audio8.wav"/><Relationship Id="rId14" Type="http://schemas.openxmlformats.org/officeDocument/2006/relationships/audio" Target="../media/audio2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8.wav"/><Relationship Id="rId7" Type="http://schemas.openxmlformats.org/officeDocument/2006/relationships/image" Target="../media/image2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5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72668" y="1090453"/>
            <a:ext cx="9465232" cy="523827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raphic 212">
            <a:extLst>
              <a:ext uri="{FF2B5EF4-FFF2-40B4-BE49-F238E27FC236}">
                <a16:creationId xmlns:a16="http://schemas.microsoft.com/office/drawing/2014/main" id="{7BD8AB83-2763-4392-B4B9-049CDF1F6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Graphic 212">
            <a:extLst>
              <a:ext uri="{FF2B5EF4-FFF2-40B4-BE49-F238E27FC236}">
                <a16:creationId xmlns:a16="http://schemas.microsoft.com/office/drawing/2014/main" id="{480F071C-C35C-4CE1-8EE5-8ED96E2F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73609" y="168141"/>
            <a:ext cx="1009111" cy="100911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7FAB4-59E0-4E65-B50B-867B14D2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578F4B-2751-4FC2-8853-FAC5C5913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460" y="4428611"/>
            <a:ext cx="565207" cy="565207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B6766367-3EE6-4C58-951B-62ABC7FABD53}"/>
              </a:ext>
            </a:extLst>
          </p:cNvPr>
          <p:cNvSpPr/>
          <p:nvPr/>
        </p:nvSpPr>
        <p:spPr>
          <a:xfrm>
            <a:off x="8281835" y="4072216"/>
            <a:ext cx="2725445" cy="2062103"/>
          </a:xfrm>
          <a:prstGeom prst="rect">
            <a:avLst/>
          </a:prstGeom>
          <a:solidFill>
            <a:srgbClr val="CCFF99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حضوركم سعادة </a:t>
            </a:r>
          </a:p>
          <a:p>
            <a:pPr algn="ctr"/>
            <a:r>
              <a:rPr lang="ar-AE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وجودكم معي في تفاصيل يومي الصباحي متعه </a:t>
            </a:r>
          </a:p>
        </p:txBody>
      </p:sp>
      <p:pic>
        <p:nvPicPr>
          <p:cNvPr id="1026" name="Picture 2" descr="메모지와 클립 05 - 스톡일러스트 [23696290] - PIXTA">
            <a:extLst>
              <a:ext uri="{FF2B5EF4-FFF2-40B4-BE49-F238E27FC236}">
                <a16:creationId xmlns:a16="http://schemas.microsoft.com/office/drawing/2014/main" id="{5D728107-5649-477E-B1AC-EF36B6BFC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4896"/>
          <a:stretch/>
        </p:blipFill>
        <p:spPr bwMode="auto">
          <a:xfrm>
            <a:off x="7162055" y="1391806"/>
            <a:ext cx="4286250" cy="268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6A959A1-517B-4E0C-BA68-6404ACC719A9}"/>
              </a:ext>
            </a:extLst>
          </p:cNvPr>
          <p:cNvSpPr txBox="1"/>
          <p:nvPr/>
        </p:nvSpPr>
        <p:spPr>
          <a:xfrm>
            <a:off x="7508706" y="1396177"/>
            <a:ext cx="3498574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latin typeface="SHAGARA v2"/>
            </a:endParaRPr>
          </a:p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اليوم : الثلاثاء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12" name="Picture 2" descr="메모지와 클립 05 - 스톡일러스트 [23696290] - PIXTA">
            <a:extLst>
              <a:ext uri="{FF2B5EF4-FFF2-40B4-BE49-F238E27FC236}">
                <a16:creationId xmlns:a16="http://schemas.microsoft.com/office/drawing/2014/main" id="{044E5C79-C4D1-4F77-9361-A7D50A5EB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19" b="14896"/>
          <a:stretch/>
        </p:blipFill>
        <p:spPr bwMode="auto">
          <a:xfrm>
            <a:off x="4755693" y="3628199"/>
            <a:ext cx="3863889" cy="277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3ED5DAE-1911-42F0-A743-57FDBDEE652E}"/>
              </a:ext>
            </a:extLst>
          </p:cNvPr>
          <p:cNvSpPr txBox="1"/>
          <p:nvPr/>
        </p:nvSpPr>
        <p:spPr>
          <a:xfrm>
            <a:off x="4757276" y="3816662"/>
            <a:ext cx="3759070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latin typeface="SHAGARA v2"/>
            </a:endParaRPr>
          </a:p>
          <a:p>
            <a:pPr algn="ctr"/>
            <a:r>
              <a:rPr lang="en-US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8</a:t>
            </a:r>
            <a:r>
              <a:rPr lang="ar-AE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ديسمبر </a:t>
            </a:r>
            <a:r>
              <a:rPr lang="en-US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2020</a:t>
            </a:r>
            <a:endParaRPr lang="ar-AE" sz="28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  <a:p>
            <a:pPr algn="ctr"/>
            <a:r>
              <a:rPr lang="en-US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22</a:t>
            </a:r>
            <a:r>
              <a:rPr lang="ar-AE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 ربيع الآخر </a:t>
            </a:r>
            <a:r>
              <a:rPr lang="en-US" sz="28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1442</a:t>
            </a:r>
            <a:endParaRPr lang="ar-SA" sz="28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15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53D230D7-4702-4E53-9A51-289E20698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47436" y="1220939"/>
            <a:ext cx="5083999" cy="1972399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EAC5F5A6-AF38-4CE3-AD53-23476F19AE06}"/>
              </a:ext>
            </a:extLst>
          </p:cNvPr>
          <p:cNvSpPr txBox="1"/>
          <p:nvPr/>
        </p:nvSpPr>
        <p:spPr>
          <a:xfrm>
            <a:off x="1751356" y="411007"/>
            <a:ext cx="4949421" cy="10750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286" dirty="0">
                <a:solidFill>
                  <a:schemeClr val="bg1"/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النّشيدُ الوَطنِي يَا حُمَاة المُسْتقبَل</a:t>
            </a:r>
          </a:p>
          <a:p>
            <a:pPr algn="ctr"/>
            <a:r>
              <a:rPr lang="ar-AE" sz="2100" dirty="0">
                <a:cs typeface="AL-Hor" pitchFamily="2" charset="-78"/>
              </a:rPr>
              <a:t> </a:t>
            </a:r>
          </a:p>
        </p:txBody>
      </p:sp>
      <p:pic>
        <p:nvPicPr>
          <p:cNvPr id="8194" name="Picture 2" descr="الحياة ذكرى en Twitter: &quot;العافية والصحة من أعظم النعم.... لكن لا يعرف قدرها  أكثر الأصحاء!! فما أعطي العبد عطاء بعد الإيمان خير من العافية . . ف ياربي  لك الحمد والشكر على">
            <a:extLst>
              <a:ext uri="{FF2B5EF4-FFF2-40B4-BE49-F238E27FC236}">
                <a16:creationId xmlns:a16="http://schemas.microsoft.com/office/drawing/2014/main" id="{C1E2FA16-2A6E-440F-B97B-7625A6254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437" y="3970456"/>
            <a:ext cx="3053790" cy="226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صباح الخير | Morning pictures, Good morning, Initial fonts">
            <a:extLst>
              <a:ext uri="{FF2B5EF4-FFF2-40B4-BE49-F238E27FC236}">
                <a16:creationId xmlns:a16="http://schemas.microsoft.com/office/drawing/2014/main" id="{03EAB861-BF3A-4CB1-8FFC-C93DC5C7B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25" y="3295068"/>
            <a:ext cx="1762539" cy="176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7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99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31" grpId="0" animBg="1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UNST712">
            <a:extLst>
              <a:ext uri="{FF2B5EF4-FFF2-40B4-BE49-F238E27FC236}">
                <a16:creationId xmlns:a16="http://schemas.microsoft.com/office/drawing/2014/main" id="{62DFE379-0069-444B-9471-CC23F01EA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1" r="3" b="3"/>
          <a:stretch/>
        </p:blipFill>
        <p:spPr bwMode="auto"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المملكة على موعد مع الأمطــار اليوم - الوكيل الاخباري">
            <a:extLst>
              <a:ext uri="{FF2B5EF4-FFF2-40B4-BE49-F238E27FC236}">
                <a16:creationId xmlns:a16="http://schemas.microsoft.com/office/drawing/2014/main" id="{92C2C04C-CF21-4382-95DF-A0334A99D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r="8620" b="2"/>
          <a:stretch/>
        </p:blipFill>
        <p:spPr bwMode="auto"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DUP01632">
            <a:extLst>
              <a:ext uri="{FF2B5EF4-FFF2-40B4-BE49-F238E27FC236}">
                <a16:creationId xmlns:a16="http://schemas.microsoft.com/office/drawing/2014/main" id="{6B67DFDC-F5B3-468E-AF11-42493F4A26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5" r="3" b="1542"/>
          <a:stretch/>
        </p:blipFill>
        <p:spPr bwMode="auto"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891FF6F4-FDFD-4328-9032-CF8CEFED8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6574" y="1096401"/>
            <a:ext cx="564542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40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( وَبَنَيْنَا فَوْقَكُمْ سَبْعًا شِدَادًا )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EA969CB-9EAF-4384-A673-8A60C2A21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664002"/>
            <a:ext cx="54721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( وَجَعَلْنَا سِرَاجًا وَهَّاجًا )</a:t>
            </a:r>
            <a:endParaRPr lang="en-US" altLang="en-US" sz="3600" b="1" dirty="0">
              <a:solidFill>
                <a:srgbClr val="000000"/>
              </a:solidFill>
              <a:cs typeface="Simplified Arabic" panose="02020603050405020304" pitchFamily="18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97C7B-8E42-44B8-BCC2-FCFF13E66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9324" y="4241727"/>
            <a:ext cx="17287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وَهَّاجًا :</a:t>
            </a:r>
            <a:endParaRPr lang="en-US" altLang="en-US" sz="40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F90811-59B0-4B67-9127-C94883BF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1621" y="4308330"/>
            <a:ext cx="23086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الضوء الساطع</a:t>
            </a:r>
            <a:endParaRPr lang="en-US" altLang="en-US" sz="36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21FFEAC6-630C-4DF2-A158-B85F528D4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85530" y="288363"/>
            <a:ext cx="65598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 ( وَأَنزَلْنَا مِنَ المُعْصِرَاتِ</a:t>
            </a:r>
            <a:r>
              <a:rPr lang="ar-AE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000" b="1" dirty="0" err="1">
                <a:solidFill>
                  <a:schemeClr val="bg1"/>
                </a:solidFill>
                <a:cs typeface="Simplified Arabic" panose="02020603050405020304" pitchFamily="18" charset="-78"/>
              </a:rPr>
              <a:t>مَـآءً</a:t>
            </a:r>
            <a:r>
              <a:rPr lang="ar-SA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 ثَجَّاجًا )</a:t>
            </a:r>
            <a:endParaRPr lang="en-US" altLang="en-US" sz="40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endParaRPr lang="ar-SA" altLang="en-US" sz="40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973E7A-0784-49D3-BB03-21866F677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963" y="1189668"/>
            <a:ext cx="18950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المُعْصِرَاتِ</a:t>
            </a: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:</a:t>
            </a:r>
            <a:endParaRPr lang="en-US" altLang="en-US" sz="36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6F2D32-A398-47FF-A566-CE7B3AF2D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009" y="1189668"/>
            <a:ext cx="3444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السحاب المثقل بالمطر</a:t>
            </a:r>
            <a:endParaRPr lang="en-US" altLang="en-US" sz="36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7990E1-3400-4FA6-AC16-2A8648008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454" y="1814019"/>
            <a:ext cx="12938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ثَجَّاجًا :</a:t>
            </a:r>
            <a:endParaRPr lang="en-US" altLang="en-US" sz="36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761493-EBE5-45D6-8134-40D538B3A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590" y="1831018"/>
            <a:ext cx="232948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الماء العذب </a:t>
            </a:r>
            <a:r>
              <a:rPr lang="ar-SA" altLang="en-US" sz="36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ً </a:t>
            </a: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.</a:t>
            </a:r>
            <a:endParaRPr lang="en-US" altLang="en-US" sz="3600" b="1" dirty="0">
              <a:solidFill>
                <a:srgbClr val="000000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A3FF34B4-ADBD-4FEB-892A-080E81E3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1150" y="2761737"/>
            <a:ext cx="82089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40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( لِنُخْرِجَ بِهِ حَبًّا وَنَبَاتًا , وَجَنَّاتٍ أَلْفَافًا )</a:t>
            </a:r>
            <a:endParaRPr lang="en-US" altLang="en-US" sz="4000" b="1" dirty="0">
              <a:solidFill>
                <a:schemeClr val="bg1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ED4A4B8-D1DD-4C1D-A186-E7AC0C8BF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163" y="3890926"/>
            <a:ext cx="94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cs typeface="Simplified Arabic" panose="02020603050405020304" pitchFamily="18" charset="-78"/>
              </a:rPr>
              <a:t>حَبًّا :</a:t>
            </a:r>
            <a:endParaRPr lang="en-US" altLang="en-US" sz="3600" b="1" dirty="0">
              <a:cs typeface="Simplified Arabic" panose="02020603050405020304" pitchFamily="18" charset="-78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4DFF58E-6D9D-493E-A900-FA4DA2F7C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0906" y="3914739"/>
            <a:ext cx="28889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cs typeface="Simplified Arabic" panose="02020603050405020304" pitchFamily="18" charset="-78"/>
              </a:rPr>
              <a:t>ما يأكله الإنسان .</a:t>
            </a:r>
            <a:endParaRPr lang="en-US" altLang="en-US" sz="3600" b="1" dirty="0">
              <a:cs typeface="Simplified Arabic" panose="02020603050405020304" pitchFamily="18" charset="-78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3A5BF2D2-7F23-4937-89B0-31DE0765B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163" y="4706901"/>
            <a:ext cx="12684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cs typeface="Simplified Arabic" panose="02020603050405020304" pitchFamily="18" charset="-78"/>
              </a:rPr>
              <a:t>وَنَبَاتًا :</a:t>
            </a:r>
            <a:endParaRPr lang="en-US" altLang="en-US" sz="3600" b="1" dirty="0">
              <a:cs typeface="Simplified Arabic" panose="02020603050405020304" pitchFamily="18" charset="-78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6583824D-9073-48D9-A37A-395E9FFB3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9363" y="4706901"/>
            <a:ext cx="27352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3600" b="1" dirty="0">
                <a:cs typeface="Simplified Arabic" panose="02020603050405020304" pitchFamily="18" charset="-78"/>
              </a:rPr>
              <a:t>ما يأكله الحيوان.</a:t>
            </a:r>
            <a:endParaRPr lang="en-US" altLang="en-US" sz="3600" b="1" dirty="0">
              <a:cs typeface="Simplified Arabic" panose="02020603050405020304" pitchFamily="18" charset="-78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5F5E4A1-A506-4394-83B2-3AF4030C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850" y="5570502"/>
            <a:ext cx="129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4000" b="1" dirty="0">
                <a:cs typeface="Simplified Arabic" panose="02020603050405020304" pitchFamily="18" charset="-78"/>
              </a:rPr>
              <a:t>أَلْفَافًا</a:t>
            </a:r>
            <a:r>
              <a:rPr lang="ar-SA" altLang="en-US" sz="4000" b="1" dirty="0">
                <a:solidFill>
                  <a:schemeClr val="bg1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000" b="1" dirty="0">
                <a:cs typeface="Simplified Arabic" panose="02020603050405020304" pitchFamily="18" charset="-78"/>
              </a:rPr>
              <a:t>:</a:t>
            </a:r>
            <a:endParaRPr lang="en-US" altLang="en-US" sz="4000" b="1" dirty="0">
              <a:cs typeface="Simplified Arabic" panose="02020603050405020304" pitchFamily="18" charset="-78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5D61E5C6-517F-40DD-B482-7C8680273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69" y="5542536"/>
            <a:ext cx="592830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cs typeface="Simplified Arabic" panose="02020603050405020304" pitchFamily="18" charset="-78"/>
              </a:rPr>
              <a:t> الحدائق والبساتين ال</a:t>
            </a:r>
            <a:r>
              <a:rPr lang="ar-SA" altLang="en-US" sz="4000" b="1" dirty="0">
                <a:cs typeface="Simplified Arabic" panose="02020603050405020304" pitchFamily="18" charset="-78"/>
              </a:rPr>
              <a:t>ملتف</a:t>
            </a:r>
            <a:r>
              <a:rPr lang="ar-AE" altLang="en-US" sz="4000" b="1" dirty="0">
                <a:cs typeface="Simplified Arabic" panose="02020603050405020304" pitchFamily="18" charset="-78"/>
              </a:rPr>
              <a:t>ة ب</a:t>
            </a:r>
            <a:r>
              <a:rPr lang="ar-SA" altLang="en-US" sz="4000" b="1" dirty="0">
                <a:cs typeface="Simplified Arabic" panose="02020603050405020304" pitchFamily="18" charset="-78"/>
              </a:rPr>
              <a:t>بعضها </a:t>
            </a:r>
            <a:r>
              <a:rPr lang="ar-AE" altLang="en-US" sz="4000" b="1" dirty="0">
                <a:cs typeface="Simplified Arabic" panose="02020603050405020304" pitchFamily="18" charset="-78"/>
              </a:rPr>
              <a:t>لكثرة أشجارها</a:t>
            </a:r>
            <a:r>
              <a:rPr lang="ar-SA" altLang="en-US" sz="4000" b="1" dirty="0">
                <a:cs typeface="Simplified Arabic" panose="02020603050405020304" pitchFamily="18" charset="-78"/>
              </a:rPr>
              <a:t>.</a:t>
            </a:r>
            <a:endParaRPr lang="en-US" altLang="en-US" sz="4000" b="1" dirty="0"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516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b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b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b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078a0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السبت.. ندوة للأوقاف عن نعمة الماء وكيفية الحفاظ عليها بمدينة القناطر -  اليوم السابع">
            <a:extLst>
              <a:ext uri="{FF2B5EF4-FFF2-40B4-BE49-F238E27FC236}">
                <a16:creationId xmlns:a16="http://schemas.microsoft.com/office/drawing/2014/main" id="{16FFCA88-5B62-457B-942A-DC099859C1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r="-2" b="-2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id="{9D92E17A-6AC9-42CA-B294-FE05712ECA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17" r="1909"/>
          <a:stretch/>
        </p:blipFill>
        <p:spPr>
          <a:xfrm>
            <a:off x="20" y="622852"/>
            <a:ext cx="7279893" cy="327249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B7846B-157C-406B-B14A-CBFFE61772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64" r="9093"/>
          <a:stretch/>
        </p:blipFill>
        <p:spPr>
          <a:xfrm>
            <a:off x="7458302" y="715617"/>
            <a:ext cx="3809132" cy="2401367"/>
          </a:xfrm>
          <a:prstGeom prst="rect">
            <a:avLst/>
          </a:prstGeom>
        </p:spPr>
      </p:pic>
      <p:pic>
        <p:nvPicPr>
          <p:cNvPr id="6150" name="Picture 6" descr="النباتات: اكسير صحة الأرض">
            <a:extLst>
              <a:ext uri="{FF2B5EF4-FFF2-40B4-BE49-F238E27FC236}">
                <a16:creationId xmlns:a16="http://schemas.microsoft.com/office/drawing/2014/main" id="{408E9F99-F70E-433F-AA58-7D7192ECE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8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ctangle 74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FE69C900-9486-42D8-A9A8-BFAA8EBAB372}"/>
              </a:ext>
            </a:extLst>
          </p:cNvPr>
          <p:cNvSpPr/>
          <p:nvPr/>
        </p:nvSpPr>
        <p:spPr>
          <a:xfrm>
            <a:off x="6810765" y="160033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ar-AE" altLang="en-US" sz="32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كيف نشكر الله على هذه النِّعم ؟ </a:t>
            </a:r>
            <a:endParaRPr lang="en-US" altLang="en-US" sz="3200" b="1" dirty="0">
              <a:solidFill>
                <a:srgbClr val="000000"/>
              </a:solidFill>
              <a:cs typeface="Simplified Arabic" panose="02020603050405020304" pitchFamily="18" charset="-78"/>
            </a:endParaRPr>
          </a:p>
        </p:txBody>
      </p:sp>
      <p:pic>
        <p:nvPicPr>
          <p:cNvPr id="1028" name="Picture 4" descr="سهم لأعلى سهم سهم صورة بابوا نيو غينيا, السهم السهم, فوق, سهم PNG والمتجهات  للتحميل مجانا">
            <a:extLst>
              <a:ext uri="{FF2B5EF4-FFF2-40B4-BE49-F238E27FC236}">
                <a16:creationId xmlns:a16="http://schemas.microsoft.com/office/drawing/2014/main" id="{E8B5E318-645C-4572-91E8-DF489B7DDF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13560" r="30578" b="12772"/>
          <a:stretch/>
        </p:blipFill>
        <p:spPr bwMode="auto">
          <a:xfrm flipH="1">
            <a:off x="11143224" y="452420"/>
            <a:ext cx="768096" cy="15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سهم لأعلى سهم سهم صورة بابوا نيو غينيا, السهم السهم, فوق, سهم PNG والمتجهات  للتحميل مجانا">
            <a:extLst>
              <a:ext uri="{FF2B5EF4-FFF2-40B4-BE49-F238E27FC236}">
                <a16:creationId xmlns:a16="http://schemas.microsoft.com/office/drawing/2014/main" id="{F86539FA-0E4B-4994-80B1-5CA37106E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13560" r="30578" b="12772"/>
          <a:stretch/>
        </p:blipFill>
        <p:spPr bwMode="auto">
          <a:xfrm rot="903952">
            <a:off x="6218646" y="233843"/>
            <a:ext cx="768096" cy="15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سهم لأعلى سهم سهم صورة بابوا نيو غينيا, السهم السهم, فوق, سهم PNG والمتجهات  للتحميل مجانا">
            <a:extLst>
              <a:ext uri="{FF2B5EF4-FFF2-40B4-BE49-F238E27FC236}">
                <a16:creationId xmlns:a16="http://schemas.microsoft.com/office/drawing/2014/main" id="{DAF0458B-6C70-4A60-AAB8-492D43BC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13560" r="30578" b="12772"/>
          <a:stretch/>
        </p:blipFill>
        <p:spPr bwMode="auto">
          <a:xfrm flipH="1">
            <a:off x="7436383" y="2623317"/>
            <a:ext cx="768096" cy="15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سهم لأعلى سهم سهم صورة بابوا نيو غينيا, السهم السهم, فوق, سهم PNG والمتجهات  للتحميل مجانا">
            <a:extLst>
              <a:ext uri="{FF2B5EF4-FFF2-40B4-BE49-F238E27FC236}">
                <a16:creationId xmlns:a16="http://schemas.microsoft.com/office/drawing/2014/main" id="{858EE2DC-E227-4D41-BC51-E1F20E766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1" t="13560" r="30578" b="12772"/>
          <a:stretch/>
        </p:blipFill>
        <p:spPr bwMode="auto">
          <a:xfrm>
            <a:off x="2196342" y="3551565"/>
            <a:ext cx="768096" cy="151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45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2C7FBFB1-6BDE-417F-9EFB-7F5788BCE2CF}"/>
              </a:ext>
            </a:extLst>
          </p:cNvPr>
          <p:cNvSpPr txBox="1"/>
          <p:nvPr/>
        </p:nvSpPr>
        <p:spPr>
          <a:xfrm>
            <a:off x="2273409" y="707227"/>
            <a:ext cx="79687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فخورة</a:t>
            </a:r>
            <a:r>
              <a:rPr lang="ar-AE" sz="6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6600" b="1" dirty="0">
                <a:latin typeface="Calibri" panose="020F0502020204030204" pitchFamily="34" charset="0"/>
                <a:cs typeface="Calibri" panose="020F0502020204030204" pitchFamily="34" charset="0"/>
              </a:rPr>
              <a:t>بكم يا مستقبل </a:t>
            </a:r>
            <a:r>
              <a:rPr lang="ar-AE" sz="6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الإمارات</a:t>
            </a:r>
          </a:p>
          <a:p>
            <a:pPr algn="ctr"/>
            <a:r>
              <a:rPr lang="ar-AE" sz="6600" b="1" dirty="0">
                <a:latin typeface="Calibri" panose="020F0502020204030204" pitchFamily="34" charset="0"/>
                <a:cs typeface="Calibri" panose="020F0502020204030204" pitchFamily="34" charset="0"/>
              </a:rPr>
              <a:t>شكراً على مجهودكم اليوم ! </a:t>
            </a:r>
            <a:endParaRPr lang="en-US" sz="6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BF05BA0-147A-4364-A109-8C15D7FDA972}"/>
              </a:ext>
            </a:extLst>
          </p:cNvPr>
          <p:cNvSpPr/>
          <p:nvPr/>
        </p:nvSpPr>
        <p:spPr>
          <a:xfrm>
            <a:off x="3595237" y="4563632"/>
            <a:ext cx="5001524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استودعكم الرحمن عائـلتي الجميلة .. دمتم بكل الحب </a:t>
            </a:r>
            <a:endParaRPr lang="en-US" sz="3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6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77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A7E690FD-8A47-4BD0-90FC-7FA7306EB44E}"/>
              </a:ext>
            </a:extLst>
          </p:cNvPr>
          <p:cNvSpPr txBox="1"/>
          <p:nvPr/>
        </p:nvSpPr>
        <p:spPr>
          <a:xfrm>
            <a:off x="251791" y="268357"/>
            <a:ext cx="11688418" cy="6321286"/>
          </a:xfrm>
          <a:custGeom>
            <a:avLst/>
            <a:gdLst>
              <a:gd name="connsiteX0" fmla="*/ 0 w 11688418"/>
              <a:gd name="connsiteY0" fmla="*/ 0 h 6321286"/>
              <a:gd name="connsiteX1" fmla="*/ 11688418 w 11688418"/>
              <a:gd name="connsiteY1" fmla="*/ 0 h 6321286"/>
              <a:gd name="connsiteX2" fmla="*/ 11688418 w 11688418"/>
              <a:gd name="connsiteY2" fmla="*/ 6321286 h 6321286"/>
              <a:gd name="connsiteX3" fmla="*/ 0 w 11688418"/>
              <a:gd name="connsiteY3" fmla="*/ 6321286 h 6321286"/>
              <a:gd name="connsiteX4" fmla="*/ 0 w 11688418"/>
              <a:gd name="connsiteY4" fmla="*/ 0 h 6321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8418" h="6321286" extrusionOk="0">
                <a:moveTo>
                  <a:pt x="0" y="0"/>
                </a:moveTo>
                <a:cubicBezTo>
                  <a:pt x="3430597" y="5559"/>
                  <a:pt x="7660909" y="-131825"/>
                  <a:pt x="11688418" y="0"/>
                </a:cubicBezTo>
                <a:cubicBezTo>
                  <a:pt x="11827502" y="944210"/>
                  <a:pt x="11563403" y="5202197"/>
                  <a:pt x="11688418" y="6321286"/>
                </a:cubicBezTo>
                <a:cubicBezTo>
                  <a:pt x="8524599" y="6214424"/>
                  <a:pt x="1302813" y="6305073"/>
                  <a:pt x="0" y="6321286"/>
                </a:cubicBezTo>
                <a:cubicBezTo>
                  <a:pt x="115619" y="4420324"/>
                  <a:pt x="-48064" y="1862342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724265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41D28F9C-70DB-4865-810F-D026C854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3816" r="1577" b="2416"/>
          <a:stretch/>
        </p:blipFill>
        <p:spPr>
          <a:xfrm>
            <a:off x="530088" y="1510749"/>
            <a:ext cx="11078816" cy="4837916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33E43FCE-2A63-4ED9-943B-FBE757F6E1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352" r="1577" b="80097"/>
          <a:stretch/>
        </p:blipFill>
        <p:spPr>
          <a:xfrm>
            <a:off x="1921566" y="368300"/>
            <a:ext cx="7739270" cy="927100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3420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اعلاميون..من كرتون">
            <a:extLst>
              <a:ext uri="{FF2B5EF4-FFF2-40B4-BE49-F238E27FC236}">
                <a16:creationId xmlns:a16="http://schemas.microsoft.com/office/drawing/2014/main" id="{C469B9BA-0203-4372-813F-7241CA60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92" y="-198781"/>
            <a:ext cx="8895902" cy="685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2D110789-B7CD-4BCC-A75B-4ECB78538A50}"/>
              </a:ext>
            </a:extLst>
          </p:cNvPr>
          <p:cNvSpPr/>
          <p:nvPr/>
        </p:nvSpPr>
        <p:spPr>
          <a:xfrm>
            <a:off x="9300845" y="1167795"/>
            <a:ext cx="2427214" cy="206210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شاهد معي هذا المقطع واستنتج عنوان درسنا لهذا اليوم ؟</a:t>
            </a:r>
          </a:p>
        </p:txBody>
      </p:sp>
      <p:pic>
        <p:nvPicPr>
          <p:cNvPr id="1032" name="Picture 8" descr="곡선 화살표 down | 무료 클립 아트 | illustAC">
            <a:extLst>
              <a:ext uri="{FF2B5EF4-FFF2-40B4-BE49-F238E27FC236}">
                <a16:creationId xmlns:a16="http://schemas.microsoft.com/office/drawing/2014/main" id="{F13F8D2A-AD05-4618-ACF6-31F33C4C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73285">
            <a:off x="9255062" y="3394738"/>
            <a:ext cx="1908105" cy="134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اسم الله القادر ..">
            <a:hlinkClick r:id="" action="ppaction://media"/>
            <a:extLst>
              <a:ext uri="{FF2B5EF4-FFF2-40B4-BE49-F238E27FC236}">
                <a16:creationId xmlns:a16="http://schemas.microsoft.com/office/drawing/2014/main" id="{2BD7C9FD-2A67-415A-9876-F8B7EEBDF8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7738" y="993054"/>
            <a:ext cx="4675144" cy="311512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D54A87B-8DC0-418C-B832-E676521E93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8" t="28165" r="19101" b="29551"/>
          <a:stretch/>
        </p:blipFill>
        <p:spPr>
          <a:xfrm>
            <a:off x="715117" y="4691190"/>
            <a:ext cx="2161270" cy="14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6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أجمل البطاقات و اطارات جاهزه للكتابه عليها فى التصميم 2020">
            <a:extLst>
              <a:ext uri="{FF2B5EF4-FFF2-40B4-BE49-F238E27FC236}">
                <a16:creationId xmlns:a16="http://schemas.microsoft.com/office/drawing/2014/main" id="{3D7A3AF7-AA0E-46B7-88D0-BC3766C6A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765" y="92764"/>
            <a:ext cx="11900452" cy="65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4">
            <a:extLst>
              <a:ext uri="{FF2B5EF4-FFF2-40B4-BE49-F238E27FC236}">
                <a16:creationId xmlns:a16="http://schemas.microsoft.com/office/drawing/2014/main" id="{9E07D211-36B0-46A2-B635-CC1254A05EF2}"/>
              </a:ext>
            </a:extLst>
          </p:cNvPr>
          <p:cNvSpPr/>
          <p:nvPr/>
        </p:nvSpPr>
        <p:spPr>
          <a:xfrm>
            <a:off x="861393" y="690717"/>
            <a:ext cx="7792278" cy="1015663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6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الله القادر 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18CD049B-2115-43FE-82B4-C9DF8D3B1F58}"/>
              </a:ext>
            </a:extLst>
          </p:cNvPr>
          <p:cNvSpPr/>
          <p:nvPr/>
        </p:nvSpPr>
        <p:spPr>
          <a:xfrm>
            <a:off x="2100527" y="2676975"/>
            <a:ext cx="7990946" cy="1938992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ar-AE" sz="4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أُفسِّر المفردات الواردة في الآيات 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ar-AE" sz="4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أصف حال المكذبين كما ورد في الآيات 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ar-AE" sz="4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أستنتج دلائل قدرة الله تعالى في الكون . </a:t>
            </a: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A01A1A6-2DA1-4C8B-8A40-467016D6011D}"/>
              </a:ext>
            </a:extLst>
          </p:cNvPr>
          <p:cNvSpPr/>
          <p:nvPr/>
        </p:nvSpPr>
        <p:spPr>
          <a:xfrm>
            <a:off x="2763079" y="1969089"/>
            <a:ext cx="7792278" cy="70788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أتعلم من هذا الدرس : </a:t>
            </a:r>
          </a:p>
        </p:txBody>
      </p:sp>
    </p:spTree>
    <p:extLst>
      <p:ext uri="{BB962C8B-B14F-4D97-AF65-F5344CB8AC3E}">
        <p14:creationId xmlns:p14="http://schemas.microsoft.com/office/powerpoint/2010/main" val="404917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نشاط غير متوقّع على سطح القمر | الفلك | المرام للعلوم">
            <a:extLst>
              <a:ext uri="{FF2B5EF4-FFF2-40B4-BE49-F238E27FC236}">
                <a16:creationId xmlns:a16="http://schemas.microsoft.com/office/drawing/2014/main" id="{0625A72E-1782-4E86-A743-88FBF8D7C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9" r="-1" b="9202"/>
          <a:stretch/>
        </p:blipFill>
        <p:spPr bwMode="auto">
          <a:xfrm>
            <a:off x="5419263" y="3336231"/>
            <a:ext cx="6129269" cy="329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اجمل صور جبال في العالم - ماجيك بوكس">
            <a:extLst>
              <a:ext uri="{FF2B5EF4-FFF2-40B4-BE49-F238E27FC236}">
                <a16:creationId xmlns:a16="http://schemas.microsoft.com/office/drawing/2014/main" id="{2BF572FA-FE33-441C-99C7-41EA0EACA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r="6524" b="2"/>
          <a:stretch/>
        </p:blipFill>
        <p:spPr bwMode="auto">
          <a:xfrm>
            <a:off x="643467" y="621791"/>
            <a:ext cx="6082711" cy="3298247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C21D833-1A1B-44CE-B2DC-947FF5BAF443}"/>
              </a:ext>
            </a:extLst>
          </p:cNvPr>
          <p:cNvSpPr/>
          <p:nvPr/>
        </p:nvSpPr>
        <p:spPr>
          <a:xfrm>
            <a:off x="7004675" y="770230"/>
            <a:ext cx="44262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ماذا ترى في هذه الصور ؟</a:t>
            </a:r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BBE38EC1-6374-4852-B908-E1808D36D527}"/>
              </a:ext>
            </a:extLst>
          </p:cNvPr>
          <p:cNvSpPr/>
          <p:nvPr/>
        </p:nvSpPr>
        <p:spPr>
          <a:xfrm>
            <a:off x="7004675" y="1496073"/>
            <a:ext cx="44262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 الحكمة من خَلْقِها ؟</a:t>
            </a: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C1BDCD70-CFFA-430B-A485-3463B5AE50F1}"/>
              </a:ext>
            </a:extLst>
          </p:cNvPr>
          <p:cNvSpPr/>
          <p:nvPr/>
        </p:nvSpPr>
        <p:spPr>
          <a:xfrm>
            <a:off x="6924241" y="2296096"/>
            <a:ext cx="4426228" cy="64633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ar-AE" sz="36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ما دلالة خَلْقِها ؟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EB021144-3A24-499D-800F-2FC112AA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38638" t="64736" r="38440" b="10088"/>
          <a:stretch/>
        </p:blipFill>
        <p:spPr bwMode="auto">
          <a:xfrm>
            <a:off x="742122" y="4080063"/>
            <a:ext cx="4373217" cy="2156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717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7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461467A-F814-49D0-BAE3-D69534D96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14050" t="51443" r="12595" b="10445"/>
          <a:stretch/>
        </p:blipFill>
        <p:spPr bwMode="auto">
          <a:xfrm>
            <a:off x="764497" y="704536"/>
            <a:ext cx="10848445" cy="5546362"/>
          </a:xfrm>
          <a:prstGeom prst="rect">
            <a:avLst/>
          </a:prstGeom>
          <a:noFill/>
        </p:spPr>
      </p:pic>
      <p:pic>
        <p:nvPicPr>
          <p:cNvPr id="3" name="سورة النبأ مكتوبة ماهر المعيقلي">
            <a:hlinkClick r:id="" action="ppaction://media"/>
            <a:extLst>
              <a:ext uri="{FF2B5EF4-FFF2-40B4-BE49-F238E27FC236}">
                <a16:creationId xmlns:a16="http://schemas.microsoft.com/office/drawing/2014/main" id="{8183A162-9F0A-4DFA-B669-40DA1663F4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466" y="4615369"/>
            <a:ext cx="865429" cy="8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77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01D7F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01D7FD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6995767" y="511193"/>
            <a:ext cx="4566802" cy="224526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ar-AE" altLang="en-US" sz="2400" b="1" dirty="0">
                <a:solidFill>
                  <a:srgbClr val="FFFFFF"/>
                </a:solidFill>
              </a:rPr>
              <a:t>(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عَمَّ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يَتَسَـآءَلُونَ</a:t>
            </a:r>
            <a:r>
              <a:rPr lang="en-US" altLang="en-US" sz="2400" b="1" dirty="0">
                <a:solidFill>
                  <a:srgbClr val="FFFFFF"/>
                </a:solidFill>
              </a:rPr>
              <a:t> ، </a:t>
            </a:r>
            <a:r>
              <a:rPr lang="en-US" altLang="en-US" sz="2400" b="1" dirty="0" err="1">
                <a:solidFill>
                  <a:srgbClr val="FFFFFF"/>
                </a:solidFill>
              </a:rPr>
              <a:t>عَنِ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النَّبَإِ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العَظِيمِ</a:t>
            </a:r>
            <a:r>
              <a:rPr lang="en-US" altLang="en-US" sz="2400" b="1" dirty="0">
                <a:solidFill>
                  <a:srgbClr val="FFFFFF"/>
                </a:solidFill>
              </a:rPr>
              <a:t> ،</a:t>
            </a:r>
          </a:p>
          <a:p>
            <a:pPr algn="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FF"/>
                </a:solidFill>
              </a:rPr>
              <a:t>الَّذِى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هُمْ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فِيهِ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مُخْتَلِفُونَ</a:t>
            </a:r>
            <a:r>
              <a:rPr lang="en-US" altLang="en-US" sz="2400" b="1" dirty="0">
                <a:solidFill>
                  <a:srgbClr val="FFFFFF"/>
                </a:solidFill>
              </a:rPr>
              <a:t> ، </a:t>
            </a:r>
            <a:r>
              <a:rPr lang="en-US" altLang="en-US" sz="2400" b="1" dirty="0" err="1">
                <a:solidFill>
                  <a:srgbClr val="FFFFFF"/>
                </a:solidFill>
              </a:rPr>
              <a:t>كَلاَّ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سَيَعْلَمُونَ</a:t>
            </a:r>
            <a:r>
              <a:rPr lang="en-US" altLang="en-US" sz="2400" b="1" dirty="0">
                <a:solidFill>
                  <a:srgbClr val="FFFFFF"/>
                </a:solidFill>
              </a:rPr>
              <a:t> ،</a:t>
            </a:r>
          </a:p>
          <a:p>
            <a:pPr algn="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FFFF"/>
                </a:solidFill>
              </a:rPr>
              <a:t>ثُمَّ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كَلاَّ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سَيَعْلَمُونَ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ar-AE" altLang="en-US" sz="2400" b="1" dirty="0">
                <a:solidFill>
                  <a:srgbClr val="FFFFFF"/>
                </a:solidFill>
              </a:rPr>
              <a:t>)</a:t>
            </a:r>
            <a:endParaRPr lang="en-US" altLang="en-US" sz="2400" b="1" dirty="0">
              <a:solidFill>
                <a:srgbClr val="FFFFFF"/>
              </a:solidFill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12B2C09-88B1-49B9-A504-9B38D9560B6C}"/>
              </a:ext>
            </a:extLst>
          </p:cNvPr>
          <p:cNvSpPr/>
          <p:nvPr/>
        </p:nvSpPr>
        <p:spPr>
          <a:xfrm>
            <a:off x="9641493" y="3098375"/>
            <a:ext cx="1805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err="1">
                <a:solidFill>
                  <a:srgbClr val="FFFFFF"/>
                </a:solidFill>
              </a:rPr>
              <a:t>النَّبَإِ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العَظِيمِ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ar-AE" altLang="en-US" sz="2400" b="1" dirty="0">
                <a:solidFill>
                  <a:srgbClr val="FFFFFF"/>
                </a:solidFill>
              </a:rPr>
              <a:t> :</a:t>
            </a:r>
            <a:endParaRPr lang="en-US" sz="2400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D17AA7F-D989-4C79-BBC3-73A544F41FD6}"/>
              </a:ext>
            </a:extLst>
          </p:cNvPr>
          <p:cNvSpPr/>
          <p:nvPr/>
        </p:nvSpPr>
        <p:spPr>
          <a:xfrm>
            <a:off x="10223554" y="3782900"/>
            <a:ext cx="1223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FFFFFF"/>
                </a:solidFill>
              </a:rPr>
              <a:t>مُخْتَلِفُونَ</a:t>
            </a:r>
            <a:r>
              <a:rPr lang="ar-AE" altLang="en-US" sz="2400" b="1" dirty="0">
                <a:solidFill>
                  <a:srgbClr val="FFFFFF"/>
                </a:solidFill>
              </a:rPr>
              <a:t> :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A4A93CE-31BF-4D6A-9DCE-DA9C734F9313}"/>
              </a:ext>
            </a:extLst>
          </p:cNvPr>
          <p:cNvSpPr/>
          <p:nvPr/>
        </p:nvSpPr>
        <p:spPr>
          <a:xfrm>
            <a:off x="8161952" y="3774463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altLang="en-US" sz="2400" b="1" dirty="0">
                <a:solidFill>
                  <a:srgbClr val="FFFFFF"/>
                </a:solidFill>
              </a:rPr>
              <a:t>بين مصدق ومكذب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7D6AE44-B812-438A-8A23-E4EC78CBD076}"/>
              </a:ext>
            </a:extLst>
          </p:cNvPr>
          <p:cNvSpPr/>
          <p:nvPr/>
        </p:nvSpPr>
        <p:spPr>
          <a:xfrm>
            <a:off x="8463084" y="3099906"/>
            <a:ext cx="13388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AE" altLang="en-US" sz="2400" b="1" dirty="0">
                <a:solidFill>
                  <a:srgbClr val="FFFFFF"/>
                </a:solidFill>
              </a:rPr>
              <a:t>يوم القيامة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71D619C-268E-4204-AD85-DEB280D7B820}"/>
              </a:ext>
            </a:extLst>
          </p:cNvPr>
          <p:cNvSpPr/>
          <p:nvPr/>
        </p:nvSpPr>
        <p:spPr>
          <a:xfrm>
            <a:off x="9904357" y="4495027"/>
            <a:ext cx="1606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 err="1">
                <a:solidFill>
                  <a:srgbClr val="FFFFFF"/>
                </a:solidFill>
              </a:rPr>
              <a:t>كَلاَّ</a:t>
            </a:r>
            <a:r>
              <a:rPr lang="en-US" altLang="en-US" sz="2400" b="1" dirty="0">
                <a:solidFill>
                  <a:srgbClr val="FFFFFF"/>
                </a:solidFill>
              </a:rPr>
              <a:t> </a:t>
            </a:r>
            <a:r>
              <a:rPr lang="en-US" altLang="en-US" sz="2400" b="1" dirty="0" err="1">
                <a:solidFill>
                  <a:srgbClr val="FFFFFF"/>
                </a:solidFill>
              </a:rPr>
              <a:t>سَيَعْلَمُونَ</a:t>
            </a:r>
            <a:r>
              <a:rPr lang="ar-AE" altLang="en-US" sz="2400" b="1" dirty="0">
                <a:solidFill>
                  <a:srgbClr val="FFFFFF"/>
                </a:solidFill>
              </a:rPr>
              <a:t> :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A426877-6160-42D7-AC12-F5AC4A1F7C14}"/>
              </a:ext>
            </a:extLst>
          </p:cNvPr>
          <p:cNvSpPr/>
          <p:nvPr/>
        </p:nvSpPr>
        <p:spPr>
          <a:xfrm>
            <a:off x="7553753" y="4554440"/>
            <a:ext cx="2792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altLang="en-US" sz="2400" b="1" dirty="0">
                <a:solidFill>
                  <a:srgbClr val="FFFFFF"/>
                </a:solidFill>
              </a:rPr>
              <a:t>كلا سيعرفون عاقبة تكذيبهم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E57F3489-ED41-468D-AA47-ED550E9F0803}"/>
              </a:ext>
            </a:extLst>
          </p:cNvPr>
          <p:cNvSpPr/>
          <p:nvPr/>
        </p:nvSpPr>
        <p:spPr>
          <a:xfrm>
            <a:off x="1513191" y="657202"/>
            <a:ext cx="4148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altLang="en-US" sz="2400" b="1" dirty="0">
                <a:solidFill>
                  <a:srgbClr val="FFFFFF"/>
                </a:solidFill>
              </a:rPr>
              <a:t>علام يدل التكرار في قوله تعالى : </a:t>
            </a:r>
          </a:p>
          <a:p>
            <a:r>
              <a:rPr lang="ar-AE" altLang="en-US" sz="2400" b="1" dirty="0">
                <a:solidFill>
                  <a:srgbClr val="FFFFFF"/>
                </a:solidFill>
              </a:rPr>
              <a:t>" كلاَّ سيعلمون ، ثُمَّ كلا سيعلمون "</a:t>
            </a:r>
            <a:endParaRPr lang="en-US" sz="2400" dirty="0"/>
          </a:p>
        </p:txBody>
      </p:sp>
      <p:pic>
        <p:nvPicPr>
          <p:cNvPr id="1026" name="Picture 2" descr="التحدي-altahadi - Home | Facebook">
            <a:extLst>
              <a:ext uri="{FF2B5EF4-FFF2-40B4-BE49-F238E27FC236}">
                <a16:creationId xmlns:a16="http://schemas.microsoft.com/office/drawing/2014/main" id="{0F0163DD-C70B-4EE4-9345-BB8D34A94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7" y="334236"/>
            <a:ext cx="2146272" cy="189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فكر فيها (@faker_feha) | Twitter">
            <a:extLst>
              <a:ext uri="{FF2B5EF4-FFF2-40B4-BE49-F238E27FC236}">
                <a16:creationId xmlns:a16="http://schemas.microsoft.com/office/drawing/2014/main" id="{F1AF5BBB-8E08-4F44-81C6-E51868A6C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E1C1D"/>
              </a:clrFrom>
              <a:clrTo>
                <a:srgbClr val="1E1C1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150" y="263579"/>
            <a:ext cx="1964266" cy="196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حل لغز الأيتام رقم 13: – فريق د.مجدي العطار">
            <a:extLst>
              <a:ext uri="{FF2B5EF4-FFF2-40B4-BE49-F238E27FC236}">
                <a16:creationId xmlns:a16="http://schemas.microsoft.com/office/drawing/2014/main" id="{42094B79-DF22-4203-8457-930B3BF12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D9D84"/>
              </a:clrFrom>
              <a:clrTo>
                <a:srgbClr val="0D9D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46" y="1761411"/>
            <a:ext cx="2198298" cy="207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DEACB1F9-C9CF-4D51-B0E9-6C62A7A6001E}"/>
              </a:ext>
            </a:extLst>
          </p:cNvPr>
          <p:cNvSpPr/>
          <p:nvPr/>
        </p:nvSpPr>
        <p:spPr>
          <a:xfrm>
            <a:off x="4091389" y="3833307"/>
            <a:ext cx="2881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altLang="en-US" sz="4000" b="1" dirty="0"/>
              <a:t>ما الحكمة من قيام الساعة  ؟ </a:t>
            </a:r>
            <a:endParaRPr lang="en-US" sz="40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9044DE5-7E28-494C-9642-3F33B0EC5D71}"/>
              </a:ext>
            </a:extLst>
          </p:cNvPr>
          <p:cNvSpPr/>
          <p:nvPr/>
        </p:nvSpPr>
        <p:spPr>
          <a:xfrm>
            <a:off x="482712" y="3560040"/>
            <a:ext cx="2881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AE" altLang="en-US" sz="2400" b="1" dirty="0" err="1"/>
              <a:t>أذكرأمثلة</a:t>
            </a:r>
            <a:r>
              <a:rPr lang="ar-AE" altLang="en-US" sz="2400" b="1" dirty="0"/>
              <a:t> للأعمال التي ستحرص عليها في الدنيا لتسعد في الدنيا والآخرة </a:t>
            </a:r>
            <a:endParaRPr lang="en-US" sz="2400" dirty="0"/>
          </a:p>
        </p:txBody>
      </p:sp>
      <p:pic>
        <p:nvPicPr>
          <p:cNvPr id="1034" name="Picture 10" descr="جريدة البلاد | بالفيديو: طريقة دخول الحصص ببرنامج &quot;تيمز&quot;">
            <a:extLst>
              <a:ext uri="{FF2B5EF4-FFF2-40B4-BE49-F238E27FC236}">
                <a16:creationId xmlns:a16="http://schemas.microsoft.com/office/drawing/2014/main" id="{A813BB64-AFB2-427E-AACD-93D18055D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0" t="21503" r="24425" b="26389"/>
          <a:stretch/>
        </p:blipFill>
        <p:spPr bwMode="auto">
          <a:xfrm>
            <a:off x="1185575" y="5385437"/>
            <a:ext cx="1791615" cy="142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76F7E7E-97B4-4B8F-9B9A-B7F915F9D7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29244" t="13228" r="32701" b="12444"/>
          <a:stretch/>
        </p:blipFill>
        <p:spPr>
          <a:xfrm>
            <a:off x="78151" y="4291159"/>
            <a:ext cx="1148897" cy="22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8000"/>
      </p:ext>
    </p:extLst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2" grpId="0"/>
      <p:bldP spid="3" grpId="0"/>
      <p:bldP spid="11" grpId="0"/>
      <p:bldP spid="13" grpId="0"/>
      <p:bldP spid="14" grpId="0"/>
      <p:bldP spid="16" grpId="0"/>
      <p:bldP spid="18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قناة الناس on Twitter: &quot;وَخَلَقْنَاكُمْ أَزْوَاجًا (8) سورة النبأ And we  created you in pairs… &quot;">
            <a:extLst>
              <a:ext uri="{FF2B5EF4-FFF2-40B4-BE49-F238E27FC236}">
                <a16:creationId xmlns:a16="http://schemas.microsoft.com/office/drawing/2014/main" id="{196FB05B-BDFD-4287-9A37-CDA208B56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2" r="-1" b="12973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0313020">
            <a:extLst>
              <a:ext uri="{FF2B5EF4-FFF2-40B4-BE49-F238E27FC236}">
                <a16:creationId xmlns:a16="http://schemas.microsoft.com/office/drawing/2014/main" id="{DB425847-E08E-4E45-B052-137E29191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538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982BC19D-D74C-4F3F-B43E-71A36DB6B11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17" b="4"/>
          <a:stretch/>
        </p:blipFill>
        <p:spPr>
          <a:xfrm>
            <a:off x="7356871" y="119270"/>
            <a:ext cx="3910563" cy="2997714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2E4D062-0544-44F1-BC2D-F565F55B2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656" y="3429000"/>
            <a:ext cx="377580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4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( وَخَلَقْنَاكُمْ أَزْوَاجًا )</a:t>
            </a:r>
            <a:endParaRPr lang="en-US" altLang="en-US" sz="44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D04F9CB-BA01-477A-A576-CC49DEF6E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477" y="623877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( أَلَمْ نَجْعَلِ الأَرْضَ مِهادًا )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EBFC912E-073E-43FD-95DB-063DC6AB7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5585" y="309933"/>
            <a:ext cx="4824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36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4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( وَالْجِبَالَ أَوْتَاداً )</a:t>
            </a:r>
            <a:endParaRPr lang="en-US" altLang="en-US" sz="4400" b="1" dirty="0">
              <a:solidFill>
                <a:srgbClr val="000000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F0DE21A-430B-4C4C-B51F-4A241417F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096" y="1725069"/>
            <a:ext cx="1350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مِهادًا :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91021721-447A-482B-B1D9-E4A798F42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650" y="1775821"/>
            <a:ext cx="151515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استقرارا</a:t>
            </a:r>
            <a:r>
              <a:rPr lang="ar-SA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.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3DA95A2-7283-48B2-989D-29F12A2F5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0874" y="1282356"/>
            <a:ext cx="13644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أوتادا</a:t>
            </a:r>
            <a:r>
              <a:rPr lang="ar-SA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 :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2C06AAC1-8F67-4CB0-9B37-3A4F47F82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201" y="2016585"/>
            <a:ext cx="36936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تثبت الأرض كالأوتاد.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22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b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b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0315442">
            <a:extLst>
              <a:ext uri="{FF2B5EF4-FFF2-40B4-BE49-F238E27FC236}">
                <a16:creationId xmlns:a16="http://schemas.microsoft.com/office/drawing/2014/main" id="{58308986-1BA9-4954-86DB-9F97B80C6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28" b="2"/>
          <a:stretch/>
        </p:blipFill>
        <p:spPr bwMode="auto"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1">
            <a:extLst>
              <a:ext uri="{FF2B5EF4-FFF2-40B4-BE49-F238E27FC236}">
                <a16:creationId xmlns:a16="http://schemas.microsoft.com/office/drawing/2014/main" id="{C40A23B0-E4B9-4729-89CD-A1A34DD8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0353" y="1600767"/>
            <a:ext cx="1476375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UP01553">
            <a:extLst>
              <a:ext uri="{FF2B5EF4-FFF2-40B4-BE49-F238E27FC236}">
                <a16:creationId xmlns:a16="http://schemas.microsoft.com/office/drawing/2014/main" id="{3931F3C1-E330-4980-9751-35D3BB265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8748" b="-1"/>
          <a:stretch/>
        </p:blipFill>
        <p:spPr bwMode="auto"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5">
            <a:extLst>
              <a:ext uri="{FF2B5EF4-FFF2-40B4-BE49-F238E27FC236}">
                <a16:creationId xmlns:a16="http://schemas.microsoft.com/office/drawing/2014/main" id="{D953C372-F682-4507-ABC9-C54A5EAA0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4" y="210889"/>
            <a:ext cx="572452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48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</a:t>
            </a:r>
            <a:r>
              <a:rPr lang="ar-SA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(وَجَعَلْنَا نَوْمَكُمْ سُبَاتًا , وَجَعَلْنَا الَّيْلَ لِبَاسًا )</a:t>
            </a:r>
            <a:endParaRPr lang="en-US" altLang="en-US" sz="48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7BCEA5EF-E7D3-4D40-9A31-7447F255A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272" y="2033823"/>
            <a:ext cx="1558925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SA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سُبَاتًا :</a:t>
            </a:r>
            <a:endParaRPr lang="en-US" altLang="en-US" sz="48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5C4EF1FB-541A-4319-A0FA-0874144A9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966" y="1991428"/>
            <a:ext cx="29402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راحة للإنسان</a:t>
            </a:r>
            <a:r>
              <a:rPr lang="ar-SA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.</a:t>
            </a:r>
            <a:endParaRPr lang="en-US" altLang="en-US" sz="48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792375F-26E5-4669-8109-FDC03943A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784" y="3730735"/>
            <a:ext cx="155042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لباس</a:t>
            </a:r>
            <a:r>
              <a:rPr lang="ar-SA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ا :</a:t>
            </a:r>
            <a:endParaRPr lang="en-US" altLang="en-US" sz="48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2A3F425B-544F-41A3-9EFE-9F8B3E1FB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794" y="3695425"/>
            <a:ext cx="32399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8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يسترهم كاللباس</a:t>
            </a:r>
            <a:endParaRPr lang="en-US" altLang="en-US" sz="48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0810334-3110-4757-AB12-AF48A3F7D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17802"/>
            <a:ext cx="88152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ماذا تتوقع أن يحدث لو أن </a:t>
            </a:r>
            <a:r>
              <a:rPr lang="ar-AE" altLang="en-US" sz="4000" b="1" dirty="0" err="1">
                <a:solidFill>
                  <a:srgbClr val="FFFFFF"/>
                </a:solidFill>
                <a:cs typeface="Simplified Arabic" panose="02020603050405020304" pitchFamily="18" charset="-78"/>
              </a:rPr>
              <a:t>االله</a:t>
            </a: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 جعل الأيام كلها ليلا ؟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87CCC7D1-60F9-40F9-948A-487F799C1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54" y="381318"/>
            <a:ext cx="547211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914400" rtl="1" fontAlgn="base">
              <a:spcBef>
                <a:spcPct val="50000"/>
              </a:spcBef>
              <a:spcAft>
                <a:spcPct val="0"/>
              </a:spcAft>
            </a:pPr>
            <a:r>
              <a:rPr lang="ar-SA" altLang="en-US" sz="4800" b="1" dirty="0">
                <a:solidFill>
                  <a:srgbClr val="000000"/>
                </a:solidFill>
                <a:cs typeface="Simplified Arabic" panose="02020603050405020304" pitchFamily="18" charset="-78"/>
              </a:rPr>
              <a:t> ( وَجَعَلْنَا النَّهَارَ مَعَاشًا )</a:t>
            </a:r>
            <a:endParaRPr lang="en-US" altLang="en-US" sz="4800" b="1" dirty="0">
              <a:solidFill>
                <a:srgbClr val="000000"/>
              </a:solidFill>
              <a:cs typeface="Simplified Arabic" panose="02020603050405020304" pitchFamily="18" charset="-78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E24E2D42-C87B-4CEF-92D2-458A15948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4267" y="1780549"/>
            <a:ext cx="171553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800" b="1" dirty="0">
                <a:cs typeface="Simplified Arabic" panose="02020603050405020304" pitchFamily="18" charset="-78"/>
              </a:rPr>
              <a:t>معاش</a:t>
            </a:r>
            <a:r>
              <a:rPr lang="ar-SA" altLang="en-US" sz="4800" b="1" dirty="0">
                <a:cs typeface="Simplified Arabic" panose="02020603050405020304" pitchFamily="18" charset="-78"/>
              </a:rPr>
              <a:t>ا :</a:t>
            </a:r>
            <a:endParaRPr lang="en-US" altLang="en-US" sz="4800" b="1" dirty="0">
              <a:cs typeface="Simplified Arabic" panose="02020603050405020304" pitchFamily="18" charset="-78"/>
            </a:endParaRPr>
          </a:p>
        </p:txBody>
      </p:sp>
      <p:sp>
        <p:nvSpPr>
          <p:cNvPr id="24" name="Rectangle 7">
            <a:extLst>
              <a:ext uri="{FF2B5EF4-FFF2-40B4-BE49-F238E27FC236}">
                <a16:creationId xmlns:a16="http://schemas.microsoft.com/office/drawing/2014/main" id="{E6B218DC-490F-47B8-9D4A-1ABC9938A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8807" y="1770058"/>
            <a:ext cx="27847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800" b="1" dirty="0" err="1">
                <a:cs typeface="Simplified Arabic" panose="02020603050405020304" pitchFamily="18" charset="-78"/>
              </a:rPr>
              <a:t>حصيل</a:t>
            </a:r>
            <a:r>
              <a:rPr lang="ar-AE" altLang="en-US" sz="4800" b="1" dirty="0">
                <a:cs typeface="Simplified Arabic" panose="02020603050405020304" pitchFamily="18" charset="-78"/>
              </a:rPr>
              <a:t> الرزق</a:t>
            </a:r>
            <a:endParaRPr lang="en-US" altLang="en-US" sz="4800" b="1" dirty="0">
              <a:cs typeface="Simplified Arabic" panose="02020603050405020304" pitchFamily="18" charset="-78"/>
            </a:endParaRPr>
          </a:p>
        </p:txBody>
      </p:sp>
      <p:sp>
        <p:nvSpPr>
          <p:cNvPr id="25" name="Rectangle 7">
            <a:extLst>
              <a:ext uri="{FF2B5EF4-FFF2-40B4-BE49-F238E27FC236}">
                <a16:creationId xmlns:a16="http://schemas.microsoft.com/office/drawing/2014/main" id="{80CAC141-CA83-44BF-A9A1-01126530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3890" y="4372987"/>
            <a:ext cx="379930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rtl="1" fontAlgn="base">
              <a:spcBef>
                <a:spcPct val="0"/>
              </a:spcBef>
              <a:spcAft>
                <a:spcPct val="0"/>
              </a:spcAft>
            </a:pPr>
            <a:r>
              <a:rPr lang="ar-AE" altLang="en-US" sz="4000" b="1" dirty="0">
                <a:solidFill>
                  <a:srgbClr val="FFFFFF"/>
                </a:solidFill>
                <a:cs typeface="Simplified Arabic" panose="02020603050405020304" pitchFamily="18" charset="-78"/>
              </a:rPr>
              <a:t>ماذا تتوقع أن يحدث لو أن الله جعل الأيام كلها نهارا  ؟</a:t>
            </a:r>
            <a:endParaRPr lang="en-US" altLang="en-US" sz="4000" b="1" dirty="0">
              <a:solidFill>
                <a:srgbClr val="FFFFFF"/>
              </a:solidFill>
              <a:cs typeface="Simplified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548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b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6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6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b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6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6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6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327</Words>
  <Application>Microsoft Office PowerPoint</Application>
  <PresentationFormat>شاشة عريضة</PresentationFormat>
  <Paragraphs>68</Paragraphs>
  <Slides>13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22" baseType="lpstr">
      <vt:lpstr>Algerian</vt:lpstr>
      <vt:lpstr>Arabic Typesetting</vt:lpstr>
      <vt:lpstr>Arial</vt:lpstr>
      <vt:lpstr>Calibri</vt:lpstr>
      <vt:lpstr>Calibri Light</vt:lpstr>
      <vt:lpstr>Microsoft Sans Serif</vt:lpstr>
      <vt:lpstr>SHAGARA v2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سعيد بن طوق</dc:creator>
  <cp:lastModifiedBy>fatma saeed obaid bin    touq</cp:lastModifiedBy>
  <cp:revision>10</cp:revision>
  <dcterms:created xsi:type="dcterms:W3CDTF">2020-12-13T06:26:58Z</dcterms:created>
  <dcterms:modified xsi:type="dcterms:W3CDTF">2021-11-30T09:39:55Z</dcterms:modified>
</cp:coreProperties>
</file>