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1498" r:id="rId2"/>
    <p:sldId id="1457" r:id="rId3"/>
    <p:sldId id="1458" r:id="rId4"/>
    <p:sldId id="1460" r:id="rId5"/>
    <p:sldId id="1462" r:id="rId6"/>
    <p:sldId id="339" r:id="rId7"/>
    <p:sldId id="1503" r:id="rId8"/>
    <p:sldId id="281" r:id="rId9"/>
    <p:sldId id="312" r:id="rId10"/>
    <p:sldId id="283" r:id="rId11"/>
    <p:sldId id="1502" r:id="rId12"/>
    <p:sldId id="305" r:id="rId13"/>
    <p:sldId id="318" r:id="rId14"/>
    <p:sldId id="321" r:id="rId15"/>
    <p:sldId id="311" r:id="rId16"/>
    <p:sldId id="332" r:id="rId17"/>
    <p:sldId id="340" r:id="rId18"/>
    <p:sldId id="285" r:id="rId19"/>
    <p:sldId id="286" r:id="rId20"/>
    <p:sldId id="298" r:id="rId21"/>
    <p:sldId id="287" r:id="rId22"/>
    <p:sldId id="288" r:id="rId23"/>
    <p:sldId id="291" r:id="rId24"/>
    <p:sldId id="292" r:id="rId25"/>
    <p:sldId id="293" r:id="rId26"/>
    <p:sldId id="333" r:id="rId27"/>
    <p:sldId id="337" r:id="rId28"/>
    <p:sldId id="328" r:id="rId29"/>
    <p:sldId id="1704" r:id="rId30"/>
    <p:sldId id="329" r:id="rId31"/>
    <p:sldId id="331" r:id="rId32"/>
    <p:sldId id="320" r:id="rId33"/>
    <p:sldId id="352" r:id="rId34"/>
    <p:sldId id="338" r:id="rId35"/>
    <p:sldId id="1703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0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651DDD-9174-48D3-9686-F91217E89492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B992E-C120-4DA2-B151-49E94662E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3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ED541-A6FF-4BA5-97F4-9B7D2EA7199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03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BED541-A6FF-4BA5-97F4-9B7D2EA7199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4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7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11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7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2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6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6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93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8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1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6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14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2F25C-9C4D-448D-A9EF-92F1A504E638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6C0BA-A68A-4660-8A24-415F321DC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79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4.jpg"/><Relationship Id="rId5" Type="http://schemas.openxmlformats.org/officeDocument/2006/relationships/image" Target="../media/image8.gif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5.gif"/><Relationship Id="rId12" Type="http://schemas.openxmlformats.org/officeDocument/2006/relationships/image" Target="../media/image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openxmlformats.org/officeDocument/2006/relationships/image" Target="../media/image18.jpeg"/><Relationship Id="rId4" Type="http://schemas.openxmlformats.org/officeDocument/2006/relationships/image" Target="../media/image13.png"/><Relationship Id="rId9" Type="http://schemas.openxmlformats.org/officeDocument/2006/relationships/image" Target="../media/image1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11" Type="http://schemas.openxmlformats.org/officeDocument/2006/relationships/audio" Target="NULL"/><Relationship Id="rId5" Type="http://schemas.openxmlformats.org/officeDocument/2006/relationships/image" Target="../media/image70.png"/><Relationship Id="rId10" Type="http://schemas.openxmlformats.org/officeDocument/2006/relationships/image" Target="../media/image74.png"/><Relationship Id="rId4" Type="http://schemas.openxmlformats.org/officeDocument/2006/relationships/audio" Target="../media/audio1.wav"/><Relationship Id="rId9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خلفيات اسلامية سادة , اجمل صور وخليفات دينيه اسلاميه سادة - ووردز">
            <a:extLst>
              <a:ext uri="{FF2B5EF4-FFF2-40B4-BE49-F238E27FC236}">
                <a16:creationId xmlns:a16="http://schemas.microsoft.com/office/drawing/2014/main" id="{54261F28-181F-41AB-A662-44FC6AE66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9"/>
          <a:stretch/>
        </p:blipFill>
        <p:spPr bwMode="auto">
          <a:xfrm>
            <a:off x="304801" y="160338"/>
            <a:ext cx="8618538" cy="557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0" name="AutoShape 2" descr="data:image/jpeg;base64,/9j/4AAQSkZJRgABAQAAAQABAAD/2wCEAAkGBxITEhQUExQVFRQUGBcYGBgXGRkYFxYaGRcXFxcdGhkYHCggGB4lHBgXITQtJSksMS4uFyAzODMsNygtLisBCgoKDg0OGxAQGy8kICQsNCwsLC0sLCwsLCwsLDcsLCwtLCwrLCwsNywsLCwsLCwsLCwsLCwsNCwsLC8sNCwvLP/AABEIAMIBAwMBIgACEQEDEQH/xAAcAAEAAgMBAQEAAAAAAAAAAAAABgcCBAUDAQj/xABOEAACAQIDAwYIBw4FBAMBAAABAhEAAxIhMQRBUQUGBxMiYRYyM0JSU3GRIyQ0Q4GhsRRicoKDorKzwdHS4fDxF2OStNMVVHOTxNTjw//EABkBAQADAQEAAAAAAAAAAAAAAAABAwQCBf/EAC4RAAIBAgQFAwQCAwEAAAAAAAABAgMREiExURMyQXGRYaHwBBQigTOxwdHhI//aAAwDAQACEQMRAD8As7nLzjbZXjCCuBWJgmJZgZgjhkNSTArgDpFMZ2xOQjC84maFEAkkEaHQtC5E196Qrii9LAEC0hzB0D3GMZGMl4HLQE5VELLs2PtYGIZBDI+BsVtiCSYR4RysjVM4IAOGpUmqlloaYQg4XepNhz6clgtvMSYwPOcYZzy3k8NM9aXufFxfmm3/ADVydwXISczrEwOOcRexdUNexthtbP1VxbjlmY4h8JBYmQZKyo7TCIaAK+7Xfkh3S4tsKSEDubrAZEnZbdtww73YkaEgyAc3u/n6IwrYklvn+zYsNsnBmw6twwGGcwTln9EZzOVeQ6RGDKptMS0QEts7NAHWwEYyQSuW5TJO6uXesW7k2GZXza2GXPCykBgFYnq2GJSVBggnf4ursyRZZXUlS8gK+NbqriIAaVBV2wsVE8HFRjlfUnDGxI7fPi6WKm24cKrMptsCAWMntASsCAd5mYrPwyvEEi2Y9mQJbL833sYyGdQTnHzhS09vZ7ZWycFzHcRZbZy6DAg6vNe2MZw55jiwOltPOtkWz1Fxbj2raqb1y0S9x8yGVmIYQMQOLFoBnJNdXlu/n6Chi0RLNu6Wxad0a1dlcY8TeIwAye8zGhEZ1qXumlROGxcMY4nCswPg5zMSZngNAaruzyi7MyuS8gEsQJGEAA6ZZQK8+vE5IDuHfxNWK97O/k7dFYbp/oslemhZ8hciRnCTGCTli1L5R6OczlWVrplBibNweJMBTEybhGe7Qcaq83VHmk/TA+jKsxfQjsrn9Y/oVPnyc8NbossdMwiTYuTCzkIDF4YTOgTMcTllrXnd6aOFm558eJ6UJM/e5nvyz1quhtUYSFkjUNmDnOYOX0aVlc2pMTMtsQ2imYTiBx7u6oz9fJPCja90WH/jPrFm55+HxM4X4MGNJPjRpumvZOmHPOzeAlY7KywwS2XHHIj0RMzlVcrtZGQEGNAIj6axXajJMQx3ntfWcxUP9+SVSRYqdMcx8De8yYVTx6yOMZRxk6VmnS5cjPZr4MDzRE489d2DMcW1gVXLbYxkEDIHPfPdWQ5RvBFmJHik6x308+Rwl8RY+09LZUEixfntQCigEwCkmchqGy1iMq8h0vsT2bG0ES0dlNAnYmN5bXgIiq+HLDwB1YneZP2TkPfWP/V20VR7SMvdNTbv5OVBMsYdLhEYrG0ASkwiTGH4TUjMNp3d9ai9Mz5TYuaJMYMji+FjLOFjDMSZmKhH/UXaMgDvG4+yTrWB5auCCoTFOkajgZNF+/JLpWzyJ6/TIwE9TdBhokJE4wFzjTBJ/Cy0zrxv9NbDEVsuQOsjEUH/AIpgHvLR7BOtRK9zhaCFVO1BggkpxAz47+6tbbeUsSFGtKWOWLTD3ZZ/XRfvyS6KXVF2bPzj2ppPVMMJUMrG0rKSgJBkxMsMxlGkmsjzi2sAnqSxXDIVrRbeWgFtSBlOgkmqp5B59bQGZNrvXXttbNtHRUF200iCCArMCJU9qYOUa11OZvONOvfZWe41lsBsttBXESHDXbYLElEfVUZm8mATLGuXGS6vyVWWxNH567QGVTZYF5wt2DbJB3OpIOUCBLAmSMNbdjnPtNyert4gNDKZyAUIBILRmGgaggRBFc3lm31qnEotKhDlrikAlQwTD2tO2JLZwAME6bSWbSKqkAIsWwsGGKkhmuCSWGLrDBJUBWJ4ivE765dybRtpme9nnVtTGPue4o1lwoAEZBmmAcWvdkM62jy1tgibQPizBScvHgTrw7pmuDtDFmRxb6tbcE48du4uROT2LuGI8ZWU9mTDaHY5SZQQpOFYMI4DAPithVI0cLjZgN4ZYgqsdJvd+SLLY97nO/aABiTCzQAGgEtM+KJYArMEiBhJJiJz2HndcuPgBAjFOQkAMsZFZkKyyI88ESM61QEZrcKpW2LkzjCszraxKipbk5gMzAQrCILFsPP2W6Puy8gt4ewrkiCpDAIMM9qAUILGDilYEAmmU6ik7aW1v1O0oOPqWnSvgpXpmUr7n/dw7RME4bNtoBzOG5dOS7zlr5uR0mojsbPbTAiobdsCcTLhCg6kMwgTBOLMkCJ86W9JFtusYgZGwq6gCQ9zI7/OERrOeVRQEsUIDdSmM5Cetudbds25yyCrZuXDPi9bOcAVhqpOUk/mRpp5JM2lTFbMvbgX7TsSxgxjOAEjSYI9hNdEjzyIDKBORjCzDxgSMyZBmCSRMzWp1a3AVcxI0kOJ0BjCpBzK6wcR01Guu33bNwAguCQ8fCIGYq2HIqCOzh3AGIjSqnJ05JWyLFHiJu+Z7XbgtRcIFu1ZFxzkq4iYOQVjGWLMmWa4Mt5rnaOWtpvhHZ2swoQi07IGjQlVPf8AbHCu1t3NvlC4Sr3luKsMRcxqQTocFtGB9vt036/gdto0NnePn/bHkKvTj1aOFlqcizs4BdNWGZaZHEk8ZmsHHmmYn3Gu0vM/bszis5wT5fOfyFenghtu9rG/dtG78hU41fUtc4uNkrf6I+gYSACQY0z0+ys8RUEHVvqH8/2V2vA3beNjd/3G/T5ingXt3pWd/wD3G7X5j+9Tji+pwpW0ucOzcMwoBxZEHQivNlg4gMpIB9moqQLzK26cnsjv+H3/AJCvg5jbdEdZagkmPh4kZadRr+zjU443yaIxXVnc44Xh7t/86xaVzIz3D9/Cu23MTbPWWdw0v/8ADp30HMPbPWWuOm0f8OvdrTHHcnFsjitdAz76+G8BGYzE9/01225gbX6y0c+F/wD4a++AO0+nb91/jHqf7Uxw3IxyOJ1wOpE8f319LzqcvbXcXmBtPp2/9N//AIf77q+HmBtXp292ov7/AMj/AG30xQ3GN9ThdaNfqG4Vi7KIzz3/ANbqkKcwdqGlxBroL+78j/fdNengFtfrbfuvD6+qqccNxiexHbpwtGrCCY3HWsTZLGQCDwOXuqRHmBtR+dXjpf8As6rX66yHMDbPXJ7r3/H/AHqOJFdRiTemRGzKbiTuyn6TX244wk54iZ9+uVSZOYm2771uMvMvTn+T9/DfFZnmHtPrU3/N3t34n991RxI7k48rIjJxHDI7RBOh03T3153wLgjzo/1CpUeYu2TPW25nWL329Xp9W6vF+Ye3TIuWY4EXvZp1M/uopx3Jc0cbkjb9o2VnuWmw4rbJL9qA0bjrVtch8qJtFpb1s5YiYJAKM0lkacg4Z3ABgMtwEHLKvm5ibfHj2N+6/u/Jf376z2bm1yhsoLDahYHnG2LxJB4Brahj3TvrluLd75nEktEWPtt4izcBCAnFhUQAOz5xUQCTuEwDqa5+0tb21EAc9lhort21RsUgqpiGHDUGTpXBIcW0QuzwBia403Lig4iHuAmTmRGRjSQKk3JXJnVnUqylgxxMAXfDiGFSJOFF10ABHjELTidSVuh04qmr9TWXZb9hHKvs6WrcjEVu4lDGWYquEqSToQw7KkkmTWxY2Z0dQxZhgaGuSbrMGBZm9DxwACTksnM17bbtjo7hWBKW3Zzqbam3eZCQfGUvZYEEnMCD2mA1Nn2pje6t1ClbWILiPZxnCUB84K9q4B96B6NTLJNHGbzLOFfa+CleiZiv+lC4V7Y1Wy5GXeT43mgx+NpvqKowXJSAAxu2WYMwUsHRskzJwO66EBhmDUs6TXwtbYDEVUthGbMAZYKuj5Tkd2k6GFbJfZSFOBrbA2wowsVvsbjWwAww6CNCMmGUCsNXnZpgvwub1tBFkBoTZw7PdbEoRSgTPGA0CMRJAkwBJNRbkTlW5ev7QkMwd2uriaCLeMIqyfFjEgA03ZRnz+UeV/uq8y23ufcxYG1bYKkGB4y2wFYzOZk561u8yXP3WTBHwRnQEResnXQaVM4LA0+53C6tNFi8jcmu9zCOwz9nM5oLcsSThzYl90iIzzNSHwWu+tX3D+HSvDm4PjA9tzujsW926pnUUKMJRd11KqlSVyJ+C131o9316a1l4MXPWL7v5ad1SqlX/bU9jjiSIp4L3PWj6+Mzpr31l4L3PWL7jHs9ndUppT7ansOJIi3gxc9Yv1z7fbWXgzc9Nd+4793s7t1SelPtqe3uRxJEX8GH9YPzt3068eNF5rNvuD879/u4VKKU+2p7e44kiN+DB9bw3N/Fv38d9fDzWPrf0uM+lu3cN1SWlPt6e3uxxJEbHNc+s+po92LQ7+NfPBY+tP5/8evfUlpT7ent7sY5Eb8Fz6zj6ce7Hp3UHNc+sO7e+78fX7aklKfb09vdjHIjvgz/AJn6f8e7dw3Vl4ML6xvzv49+/jUgpU/b09vdjiSI/wCDC+sbdvfdp5+tPBhfWN+dv/H0qQUp9vT292Mcjgjm0PWN73/j/vTwbX1h/O4z6e7dw3V3qU+3p7e7GORwfBtfTP53CPTrmc4+a6mw3bJIKRMkE41AmWM7p4jKpjXP5d8g3tT9YtcToQUW0unqTGcrop7nRfubPsTMMMPAWJkm4rIGzAwhVkxmSY0Emu7zV2kX9isENLKLatnmXti3iBkiWxW5gkSj5HhwekrLYdnj07XdlguxluqG8j8qtsrpdDXAkg3VRiuNB5pEgH+sxVNGK4eSL5Xk22XUNlDMRgHbIZgYDOBJCk6lcRklhAAAzBy5NlMW03LuKcVtrcaELbuSWZWzAa7cuEdwXvjYuK163hDsgJGRme2peCLa9vCCVAgTgYk6GuZyfZe1tD2mkgJ1gcjEGxQnZYRBUq6yQPRKjItzK7RzFLctoUoKV6JmIH0mbT1YFyJwWy8bmKNjAK6nMajxfGOQqr9u5Ts7NAXNhhu2bWfZMMLT3cgABiZgASWBByDA1ZXS1PVXNfk9zhG8CTqM4iNTkciaqrnEiLjXEzPfaxfKkdmyvVEZHezYguWirB0E5X/I186F8eU4XJ1uCseb+wZfsrv8w72PayYzCGdD85bO+uIrSQNAJ+zf7q73Mayq7Y6rmBZnSZ+GsjT+uNdVLYX2O1eytoXFza+UfTc/Qt8amNQ7m58o+l/1dvfvqY1H0vK+5TV1FKUrSVilKUApSlAKUpQClKUApSlAKUpQClKUApSlAKUpQCufy75Bvan6a10K0OXPIt7U/TWuKvI+x1HVFM9J3yPZvw7XsPwd/jn358Z3moKEDW5/FPdwqfdJa/EbJ4NZj/Te3nXX9u+oDZbBmpkEZ/TuNZqP8eW5qi1iz0sWFzK522Xw275Nq8MK42UtZY4erRiVYdWSBBxCMzBEtMjuuzXgxAVSjqoJi4WVu3iAymcgkmApbUVXPNh9ne3d2PaDdRNqu2sLWgCWYzbFtpBwjtBgeIPsNkx22iczfkSMgHt2wGnP5tWMZyw3TXNTRo4tZljilBStxmKt6b9pe3aVkMEhVnCWyZ4YTokjIk6glfOqpdt2h7oN24ZdyoMCAAiBUAAyGQq2unFJsbslQiWZZi8ugGVw56NkPGGaiqftXIUCJBGY/rfVLWbfqX03lnseqOxjCvZXI98jOa7PMi5O1t2cM2cwZI8rZOUa5ge+uRYEGQSV90HTOuzzKy2xj/ksDmRl1to6jvj31XO2F9i6V7L54Lj5vfKP9X127Z131L6iHN35R/q/V2/oqX1P0vK+/wDgzVdRSlK0lYpSlAKUpQClKUApSlAKUpQClKUApSlAKUpQClKUArQ5d8i3tT9Na360OXfIt7U/WLXFXkfYmOqKc6TD8Ssd72c/xL2/f/W6Kgez3GEHCMIABHGTnU86TW+JWO97I1nzL59m77e6oBZMiMwBqd2uVZqCvTNMZWlkelhoZ2GqdW69zK8qfqNTrm7y1tN/b7wvm2Ysk9i1AnEMJxDNThYiWmQSo1qF2gGBAyA1nfEa92f11JuY93Ht992w4jay7RXf5qjJ9B42mozqalnc7kvxTP0DSlK1mIrjpqy2RiNWTCe0ACBdsnQ+Nqch7d1UvYYC2ZOui8T6XdH11dXTUPihyJhGmApA+Es6lswPwc5jdNUpY0EAEwMu6Kpau33/AMGim7WM9jaGHfIPeIrt8yfljH/JfeB85aOp03Vw7Zw95Mj2ZZ/trscxQ33YxPqmAAjTrLZ35cK4mspP0LG/xUfUubm58o9/d81b3bqmFQ7m2fjHv/VW/wCs6mNPpeR9zPV1FKUrSVilKUApSlAKUpQClKUApSlAKUpQClKUApSlAKUpQCtHltZsv+Kfcyn9lb1afK5+Bf2D7RXFTkfYmOpS/SgPiezdz2v1d8bsuPujdVfA6D2fbVi9Jo+I2OIezlpHYvDTdw+juqvNmzyOXA++qPp/4y9q8rG5bEo4BhoGWgYAz7/tqSdGpP3TtOvkRMEAHMag5n6NPpqPBMiCAMgOM56+41IejcTtW0mNLXAGO0u85r9Gu+obvGTLqysoo/QdKUrWYStenCPuUSAcmiULwcdoSCPJHOMRyzK6sKpddAe4D6qurpstYtlgRIR2zZlyR7LNAXJ8gTDZZTqBVKWzkB7Iqrq/nQujoZ2QJAaQJ14GN44V3+Zq/GyMj8E+7FPat7q4uyATDDjmdAIrt8zR8bP/AILnH07XDOq6jyfYvw/gmW/zb+Un2nv+at799TGofzb+UN7T+qt1MKfS8j7mapqKUpWkrFKUoBSlKAUpSgFKUoBSlKAUpSgFKUoBSlKAUpSgFafLHkX9n7RW5Wnyv5F/Z+0VzPlZK1Kb6S/kNgffWd0eZf3ajTf9s1XoUCIMnKeA/fU/6T2jY9mHF7P6vaDvz4a/tNQGAI1kjXvms30/IaHqbuznI8QPqyH7akXRog+6787rXA73AMMMl+nXMCozYbCrTqdPZkftH1VKOjZvjW0AwCbK5FypMNnCaXI3z4uu+plpIsnZxW5+gKUpWoxFc9NO0YNlOQOK1cSCwUdt7KzB8cicQA3rO6qPTMd+VXV04BzsyhAx7JnCFPZ62xMznEx4ucxuxVTEFYVwysI7JBBAIkGDxBmq1bE/nQtSuj2sHtCcwZ/FOVd7mg3xw91i5vjzre/dXA2bJ1AIMmO49xrv8z/lrR6q5Gk6pxyqmp17Glcn7Lf5tfKG9v8A/G37qmFQzm20bSdM2H+3Q1M6n6Xkfcy1dRSlK0lYpSlAKUpQClKUApSlAKUpQClKUApSlAKUpQClKUArS5aaLL/QPeQK3a5/L3kH/F/TWuKnI+xMdUU30n/JNm/DswdZ+D2nfv3fbvqB2+7WMzwzqddKXyfZs8sVric8G0QZ0Oh04cIqBrOmmh4VRQX/AJmi/wCRshRDZmfN+2TUo6MnZtp2lu12rIZsOHDncJGIN2ok5Yd+uVRy26qGGIYoyO48QO+pH0bbMy7TtGO2yMtlYFy0wYAsRkWA6uYjTtRG6pbvFnVSOGx+gaUpWkyEI6SR5LIZJeMkaZ2hk3mHOJ3glfPqmOcZVmLrcbrLFuzbuKVgAGIZXntHE4mQNdTGdz9JOXVHhbvRrmZtQMss+/LXfFVjyryMtzJbuC6cKGTFq9cTs2wwOhHihs9ASuprJJ2qtmiHKiM2G7WI+MZ7o/oV2eZvys/+K5un0Tpv0rhbIGcqAIMwZywnOZnT+Vdvmkfjefq7vH0e7M1M7WfYubbiu5cHN75T+MP9uKmlQvm4fjJ/CH+3FTSn0nK+5mq6ilKVqKhSlKAUpSgFKUoBSlKAUpSgFKUoBSlKAUpSgFKUoBXP5d8g/wCL+mtdCtDl3yD/AIv6a1xU5H2JjqimOlI/FtnH39nfn5Pat2g03ezcKgdkYst4iO/uqfdKI+LWO57GWQ+b2sabv5DvqA2xhGIjIdr3VRQ/jNC5yR82NhF24m0371mxZsX08qMnZCtxkGmEARmTkSKswXMTsSSXi6rEk54bhAC7iApHdB41D+aXNl7loLtDnqbjJefZVCFmyXAbruwKYhgJVcyMMkE1LtgLC8VcLMYsYJAvYnxFsBEghgwKnxMPdVc7fO4bu7li0pStxmIT0n527aggFw6iWw5nBoPP3mJGQJ80VBbOzkubZRh2y97JvHtm3dICx2cRuBoGZIgKAan3SP4lvUjDckCCCJt+MDmRMeLnMbpqF7Pb7JUScMLEqC91oEYrnZxFyQJ9HQkmcNa/Eexop2wkI5f5JfZ7xZsTrdOPrDbdELv2mALCMjiymYWtrmn8rnSLV06x5ka7qmSkFV+cs3mFt7dwDVgxU9kCQCjAgiVMMGyiozs/Jh2bbL7oSUtnq7amCSLltHOMkeaLiCRmSJ3Q0uX4u+xYndYUi0ebnyk/hL/th7qm1VjyDyubdwNcWXBDdgsyODba2MJCyIw5zxB31JxzvE+RfWNH/wCOn09WMYtN9SqpCTZJ6VHBzutx5O7pJ7Dfw51l4V2/V3dY8RtfdWjj09yvBIkNKjvhZb9Xd4+I38NZeFVv1d3WPEbXUebTj09yMEiQUqPDnZb9Xc0nxG009GvvhVb9Xc4eK3CfRpx6e4wSJBSo94V2/QfSfFbTT0a++FKTHV3NY8VtdfR1inHp7k4JEgpXCHOqz6N3cfEO/SvvhRZ9G7v8w7tfdTjQ3IwSO5SuGOdFnhc3ebx099Dzos8H3+bw191ONDcYJHcpXE8JrPB9w8Xecx76eE1nWG0nTdpNONDcYGdulcXwks8G4ab9aeEtn77cd2h03040NxgkdqlcXwls8G37uGvuoectn77dw36b99ONDcYJHapXF8JrPfv4btd+6vvhHZ79Y3axMe6nGhuMDOzXN5wn4Bvav6QrXHOWz3/VvMDfxrlc5uc1rqSoDFiygARri0yOWlc1KsHBpPodRhK6yK66Uj8W2f8ADsezye1/T7+7vqCbBsB2i9b2cOiG6YxOeyuRJJ93vIG+pj0gXmu7MsATZwOwDYpVBcXXCO18KTGeRmcoMr5pcjps9i3gUdbdALvnLERi0IJAZioExAk561UZWpqxbNWeZm22pZLO2KT8IpQqSywVYDGuEhXuC2QYibZ0Yw5G2o3dpuuM7cIqwNIbG3WFoLS9wsCgGbAEBRXZW7JwuA6sSqkggFgNMyQZGKGWM1OuU8bkYD7ouIRLWcIxsJxhyLiMsZWjhYKfSKkSdard/wBDK3qWhSlK9AzEO6REkWh97d3aZ2858z2jMVCVZgFzAR7jHFAJS4wsPZbP/Mt3REjJlMgkGpr0hnyOmS3TJBMQbWc6L7Tlu31CwhAjCr24ZHxNAhSR4hVgc1B1UjLMxIxVedmiHKjo2wEg3FXCs+KWMSIPjKuGclkEnOO+uftpuX3XDhRFEFrjLCBrgVMRA8Vid2eQ1k1moU276XEJChAym7ddCDcWCrMQwzAyEeLwNdq1awdhYCgFoHZ07AE6wIJJJJggSBkaGnVaa0+bFqfDvlmVrtvOzabNyBYwAdjtrcRXidAG9p1M9k+aI9bfPfaTHwSEnQBrk/afp476m+1YbgCsbd2xem2cGHskqxADKYPikRmVYqwJiqv5Y5Jv7GRbuKYuYyriCbltHKzC+KDkYPETurSo03lYru73kzu3OfG0KYNgDf5RtD9Hu4Vh4e391kf+xvq7P76jFvbJIaRkoUAaEAQBWQeZO6ulSj1X9ktroyTnn/e9SP8A2H+D3cKx/wAQL3ql/wBZ/h37+NRYuTpoKASDxFdcGnscXZKf8Qr2+yPofP8AQrH/ABFvTlZEZef/APnUYsTiGHWvS4wzUaSTlvNQ6UL2sSrtXuSg9IN6J6nuyuqD7fIHPvoOkO7vsn6Lin6PIDLuqLhQOBPH91IBy304UNhnuScdIl71R3/OL/w61mvSJc32Tu0uLu3eQ031GTbUAjf9etfTbECBoM/bvmo4dPY6wS3JQekS56ltPWqN8zns59nfvmsl6RW9S2vrkH/xqipQDX6BRSN4AB/qacKnsML6sli9IjepbSPLW/8A62/3d1ZDpIPqH/8Acns1+5py/rKokFGmh+0d1fLpUgRXPDhsdYHa9yXW+kg77D7vnFO/PL7nAz4e6DnQ9I59Td363E37/IZn7d81EL8M0gROo3T3cKycqMoxHfw/nU8OGwwa55EuXpJG+1d3ZB093kf7bor6OkgEZW70x6dv352Y/Yd4qGraB3Qftr4628LRkwyHE04dPY5wPdE2HSN/k3fpuoN0R5H+dF6Rf8i5u+dt7u7qP5cAKiLGIJWGKxG7hi7jFYHCAMWZO799c8OD6Fjp2drkx/xJBBizcOvzqb/yJ0+vfNae189G2hcLWLqAEHrEcXWT8UWkyMRrMExpFR7YNmbaS6WbeNlXEcHmiQBPASfcDwq3ObnJK7LaW1ajHoXIMuwLAsQpBIJS5AxABVkyTUYKayscS/HNO5wVZ1Nl4QrKtB7SNjRmBaTMlMgNAcz3SXYdrtnDHbBAdRIV1AYDQkAjEgnPxhMEMIx5W2VupdmRVcYtMg0KXDDUr5wiTnOZBOLTe2uxhVx3SVa5mvVAtItM0hlCgZrAEbtaqUZU3foTKSqL1PbbNidmvC1bwm9bJJmWD2wibOVGh7UEnTsKAT2oz5PtsNpuO0Q62whBjEEVVZgo3FgxGLzSIzryblYtYd1s3mBJZmtvaxsia+UIxQCZRVicpMyd7ki877SA8EQoUxhLqLhnEmmIMGUgZDDi0NdMr0J/SlK9AzkN6Qx5GSBK3RmY32tBEMe45HfUEGz/AAoQk4SSSVLAXWt22ZA5kRJtqS2RIQg5GrR5yckPfNso0YRcBHHFgiZBkdnMb5qOXOYBacTTIZYLkgBlK6Be8g7ypgFc5w1oVHUvHQ00pQUXfUjuy4cZdQDbFko9sqyv1rMMgpA8aBvnsgjISPTbka0yq909X2grYHD25AGd9VNvIAR1gAMDUgGpMnM28DPXPwnrGJAIzzjj9XfnX1+Z985HaHgxMXGBAjtQcOR4HhlE9qjpvZ+CMaOAvUBRcNwNmkviDdY4tiyruw7GMyThXVjOe7x2TaTO0GRagqxwYcah2OPrJDKxklpIMZgKgzMg2fmReTMbRck6nrXY55MAXBIERAzgzOKa8v8AD9+yRdwsmalWZIbNJEDL4NjHBjJxDKocJZWXt/0lSjndle87ebSs1naLbC+NNo6jq8d2O0GtopgvgBmJMFWgia493m5edLN3ZrL4b2ObN10D22RgAQXwFlacjG4/RcC8ybwbGL74grKpZ2MAsOIykCTHnAHTs16tzS2mGA2k54hmdRlgxQomfO47sOlWJz2fz9o5utyhl2RwzLcBtFcmVhDDcQQfpouxEmQSZz/vVqbd0OG7ce4213S7sxlip1ErPYzhpnSQdx18j0MHKdpuESuUiYwEOASsTjgjuyie1Vt38RKlHr/ZWQ5NJ3xQbCV09/7hVjr0LtlO0XPMmCveHiRluInTMGda816FbkD4wZAX0YJDdrUGAV01wnXEKi7+InHDovcrp9jOQBkkx7Z0r7d2EKSocSupnInKY9lWIehW5nG0mc4yHpCMt0pI7jnmOzX1uha5nG0nz4kezqiYOe8N7xGlTd+vgjHHb3K+OwOxmQCfdX08nOu/EeA/bVhHoYu/900ZxluwCJzzh5niPRNeY6Gr0/KGiV3DTD2/O1DQR3Za50b7+ApogB2G5mzRBH0j2Z1mOTL5RSQJ80aYhrnnU7Xod2nsztDeZP8AqIuRmd0EfSDNfG6H9qjPaWJj6JD/AIRyKacD3VF+/hkqa+MgT8n3RBmRwyBHtE0/6Y+oIHcSAR7znU7foa2nONoHnxI4EdXPa3iZ4HSaxfoY2nONoXzolfvZSYb0pB99Tfv4Ocfy5BRZwkSQT3Zge7U1j9xPkAO1OueY4nhU9Xob2qR8YUCRPZzAKZnxsyHyjeM+6s7PRFtsCdqjJJCicyT1gEkaCCOM6Uy9fDJ4mVsiAXOTruqg5cYE94z0ry2rYLiDGco1qyF6JdsC/K2xR6KxOOD52+3mM9dcqzv9FG2FWH3UWEXIBRIJBHVTnIkTMGQQIqcS9fD/ANHLldkN5H5qXrgu3dqW9s9m3b6zGyMC8kKMJYQAJBJOgrtc1ua2zOTtNxzes4kRMa4bZZnAZyDlcCA4dShY/QLHtcgbcpY9cSzNLMRbMwgiJBKgnswDA1GsVi/N3bSCvXRiwYjgstI1bJlOIAjDB3EmRpVLnJ9H4Jy3ORtyjZxLdWVPYJtA2WQiLgU4CS6nDOGIyzGEmd+LZC4nwqWLW2Jwo6sWJttMAMOsZSpgmF768zzQ2zLtiMjgw2xbWTDQqBRIGcnx9Mor0tc2NrRbio+HHMwtsnKAiyynLDLZzmSN5aq7O+j8Mm6trmc28Llu5asC5afrDJlltloADdVs9pWZpyxRAhmiJke/KiobiB/hFZWKloC3Li42YJOXbBQLxVZzw1s2uau1qZW4YkyBbsotwAQocJaAYMSSZnDHna1u7TyNtrgqXXCcjNu22UTOFlI17Ocx43dS11Zp+Pn9C9nqaCW1RlW0RgdXCFbnVQEIFzE6CCgJUAgFsRbOBI8+QBG2OMoUWhhSGtouIYBjIBIOogTOLFORPtsnNDaQZa4zyUzfB2Mu2FCgAKMKrAgGARERW3yPzbvWrquUWSVLnKZxDQjSFUSfOyECK4tU4mn49nqdXhh1zJvSlK9IyilKUApSlAKUpQClKUApSlAKUpQClKUApSlAKUpQClKUApSlAKUpQClKUApSlAKUpQClKUApSlAf/9k="/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A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63BD7A-A9BD-451A-9F96-53021DD520AB}"/>
              </a:ext>
            </a:extLst>
          </p:cNvPr>
          <p:cNvSpPr/>
          <p:nvPr/>
        </p:nvSpPr>
        <p:spPr>
          <a:xfrm>
            <a:off x="826304" y="4756662"/>
            <a:ext cx="7151317" cy="88267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AE" sz="4800" b="1" dirty="0">
                <a:ln/>
                <a:solidFill>
                  <a:sysClr val="windowText" lastClr="000000"/>
                </a:solidFill>
                <a:effectLst>
                  <a:glow rad="139700">
                    <a:schemeClr val="bg1"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cs typeface="(AH) Manal Black" pitchFamily="2" charset="-78"/>
              </a:rPr>
              <a:t>تعليم ابتكاري لمجتمع معرفي ريادي عالمي.</a:t>
            </a:r>
            <a:endParaRPr lang="en-US" sz="6000" b="1" dirty="0">
              <a:ln/>
              <a:solidFill>
                <a:sysClr val="windowText" lastClr="000000"/>
              </a:solidFill>
              <a:effectLst>
                <a:glow rad="139700">
                  <a:schemeClr val="bg1"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18009-5B25-4134-82A2-BF04B468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379" y="1996497"/>
            <a:ext cx="6974720" cy="2840767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76254781-0FD0-4B06-B3A8-7909EAAFECCA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89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shiba\Desktop\102.jpg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71940" t="37894" r="7970" b="58194"/>
          <a:stretch/>
        </p:blipFill>
        <p:spPr bwMode="auto">
          <a:xfrm>
            <a:off x="6172200" y="387548"/>
            <a:ext cx="2640897" cy="831652"/>
          </a:xfrm>
          <a:prstGeom prst="rect">
            <a:avLst/>
          </a:prstGeom>
          <a:noFill/>
        </p:spPr>
      </p:pic>
      <p:sp>
        <p:nvSpPr>
          <p:cNvPr id="3" name="مستطيل 2"/>
          <p:cNvSpPr/>
          <p:nvPr/>
        </p:nvSpPr>
        <p:spPr>
          <a:xfrm>
            <a:off x="4724400" y="3116759"/>
            <a:ext cx="192552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=20+20</a:t>
            </a:r>
            <a:endParaRPr lang="ar-SA" sz="4400" b="1" cap="none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802674" y="5402498"/>
            <a:ext cx="2847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3600" b="1" spc="50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زيادة العذاب لهم </a:t>
            </a:r>
            <a:endParaRPr lang="ar-SA" sz="3600" b="1" cap="none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86638" y="3178314"/>
            <a:ext cx="1812256" cy="707886"/>
          </a:xfrm>
          <a:prstGeom prst="rect">
            <a:avLst/>
          </a:prstGeom>
          <a:solidFill>
            <a:srgbClr val="8EBDCB"/>
          </a:solidFill>
        </p:spPr>
        <p:txBody>
          <a:bodyPr wrap="square" rtlCol="1">
            <a:spAutoFit/>
          </a:bodyPr>
          <a:lstStyle/>
          <a:p>
            <a:pPr algn="l" rtl="0"/>
            <a:r>
              <a:rPr lang="ar-SA" sz="4000" b="1" dirty="0">
                <a:solidFill>
                  <a:srgbClr val="FF0000"/>
                </a:solidFill>
              </a:rPr>
              <a:t> رجلاً</a:t>
            </a:r>
            <a:r>
              <a:rPr lang="en-US" sz="4000" b="1" dirty="0">
                <a:solidFill>
                  <a:srgbClr val="FF0000"/>
                </a:solidFill>
              </a:rPr>
              <a:t>40</a:t>
            </a:r>
            <a:endParaRPr lang="ar-AE" sz="4000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toshiba\Desktop\102.jpg">
            <a:extLst>
              <a:ext uri="{FF2B5EF4-FFF2-40B4-BE49-F238E27FC236}">
                <a16:creationId xmlns:a16="http://schemas.microsoft.com/office/drawing/2014/main" id="{0B827EAD-A806-4E53-885B-63CD0CD3C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0648" t="42999" r="7192" b="53797"/>
          <a:stretch/>
        </p:blipFill>
        <p:spPr bwMode="auto">
          <a:xfrm>
            <a:off x="1444488" y="1823621"/>
            <a:ext cx="7050156" cy="990600"/>
          </a:xfrm>
          <a:prstGeom prst="rect">
            <a:avLst/>
          </a:prstGeom>
          <a:noFill/>
        </p:spPr>
      </p:pic>
      <p:pic>
        <p:nvPicPr>
          <p:cNvPr id="8" name="Picture 2" descr="C:\Users\toshiba\Desktop\102.jpg">
            <a:extLst>
              <a:ext uri="{FF2B5EF4-FFF2-40B4-BE49-F238E27FC236}">
                <a16:creationId xmlns:a16="http://schemas.microsoft.com/office/drawing/2014/main" id="{F11C7934-636C-4683-AFD2-7AD81B2AE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50648" t="46070" r="7191" b="50726"/>
          <a:stretch/>
        </p:blipFill>
        <p:spPr bwMode="auto">
          <a:xfrm>
            <a:off x="1139688" y="4282554"/>
            <a:ext cx="6592392" cy="990600"/>
          </a:xfrm>
          <a:prstGeom prst="rect">
            <a:avLst/>
          </a:prstGeom>
          <a:noFill/>
        </p:spPr>
      </p:pic>
      <p:sp>
        <p:nvSpPr>
          <p:cNvPr id="9" name="Frame 8">
            <a:extLst>
              <a:ext uri="{FF2B5EF4-FFF2-40B4-BE49-F238E27FC236}">
                <a16:creationId xmlns:a16="http://schemas.microsoft.com/office/drawing/2014/main" id="{1796B8F4-A9F2-4A69-A05F-4DF8C670687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o3alem.com/vb/images/uploads/1_14947477ff384a88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762000"/>
            <a:ext cx="6120581" cy="5257800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شكل بيضاوي 7"/>
          <p:cNvSpPr/>
          <p:nvPr/>
        </p:nvSpPr>
        <p:spPr>
          <a:xfrm>
            <a:off x="3581400" y="2971800"/>
            <a:ext cx="685800" cy="685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شكل بيضاوي 8"/>
          <p:cNvSpPr/>
          <p:nvPr/>
        </p:nvSpPr>
        <p:spPr>
          <a:xfrm>
            <a:off x="2123728" y="4097401"/>
            <a:ext cx="1676400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7058E4-C0C2-4858-949E-3A5BE3878C75}"/>
              </a:ext>
            </a:extLst>
          </p:cNvPr>
          <p:cNvSpPr/>
          <p:nvPr/>
        </p:nvSpPr>
        <p:spPr>
          <a:xfrm>
            <a:off x="1475656" y="404666"/>
            <a:ext cx="6480720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موقع الحبشة في الخريطة</a:t>
            </a:r>
            <a:endParaRPr lang="en-US" sz="4400" b="1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6EC1CE24-E2DF-4613-8AA2-A1B148DB74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57CF5-DC19-432E-B8F5-F57C42CD5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3"/>
            <a:ext cx="7848871" cy="50405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2DFD65-FBEA-4EBC-82F4-7688F603F2C9}"/>
              </a:ext>
            </a:extLst>
          </p:cNvPr>
          <p:cNvSpPr/>
          <p:nvPr/>
        </p:nvSpPr>
        <p:spPr>
          <a:xfrm>
            <a:off x="1475656" y="404666"/>
            <a:ext cx="6480720" cy="1008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موقع الحبشة في الخريطة</a:t>
            </a:r>
            <a:endParaRPr lang="en-US" sz="44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E99AA3-90B6-4C8A-9795-49BABAD3D905}"/>
              </a:ext>
            </a:extLst>
          </p:cNvPr>
          <p:cNvSpPr/>
          <p:nvPr/>
        </p:nvSpPr>
        <p:spPr>
          <a:xfrm>
            <a:off x="1115616" y="1844824"/>
            <a:ext cx="1944216" cy="20882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/>
              <a:t>قارة افريقيا</a:t>
            </a:r>
            <a:endParaRPr lang="en-US" sz="4400" b="1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C3F383F0-3A2A-47C3-8216-A36800C8F1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4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2232993A-54E0-4934-A93F-297AB0AD8B4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EA96B4-C8EA-4637-82A3-6D7814447891}"/>
              </a:ext>
            </a:extLst>
          </p:cNvPr>
          <p:cNvSpPr/>
          <p:nvPr/>
        </p:nvSpPr>
        <p:spPr>
          <a:xfrm>
            <a:off x="1676400" y="1609077"/>
            <a:ext cx="5120651" cy="595278"/>
          </a:xfrm>
          <a:prstGeom prst="rect">
            <a:avLst/>
          </a:prstGeom>
          <a:solidFill>
            <a:srgbClr val="DEEB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2" name="Picture 10" descr="http://img05.arabsh.com/uploads/image/2014/05/05/0c304d4f63f3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469" y="92932"/>
            <a:ext cx="1752600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وان 1"/>
          <p:cNvSpPr txBox="1">
            <a:spLocks/>
          </p:cNvSpPr>
          <p:nvPr/>
        </p:nvSpPr>
        <p:spPr>
          <a:xfrm>
            <a:off x="7209177" y="521085"/>
            <a:ext cx="1569699" cy="6948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sz="2800" b="1" dirty="0">
                <a:latin typeface="ae_Dimnah" pitchFamily="18" charset="-78"/>
                <a:cs typeface="ae_Dimnah" pitchFamily="18" charset="-78"/>
              </a:rPr>
              <a:t>أتخيل وأصف</a:t>
            </a:r>
            <a:endParaRPr lang="ar-AE" sz="1600" b="1" dirty="0">
              <a:latin typeface="ae_Dimnah" pitchFamily="18" charset="-78"/>
              <a:cs typeface="ae_Dimnah" pitchFamily="18" charset="-78"/>
            </a:endParaRPr>
          </a:p>
        </p:txBody>
      </p:sp>
      <p:sp>
        <p:nvSpPr>
          <p:cNvPr id="4" name="عنوان 1"/>
          <p:cNvSpPr txBox="1">
            <a:spLocks/>
          </p:cNvSpPr>
          <p:nvPr/>
        </p:nvSpPr>
        <p:spPr>
          <a:xfrm>
            <a:off x="217722" y="478999"/>
            <a:ext cx="7125113" cy="92447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dirty="0"/>
              <a:t>المعوقات التي صادفت المهاجرين أثناء خط سيرهم</a:t>
            </a:r>
          </a:p>
        </p:txBody>
      </p:sp>
      <p:sp>
        <p:nvSpPr>
          <p:cNvPr id="5" name="عنوان 1"/>
          <p:cNvSpPr txBox="1">
            <a:spLocks/>
          </p:cNvSpPr>
          <p:nvPr/>
        </p:nvSpPr>
        <p:spPr>
          <a:xfrm>
            <a:off x="5665321" y="5539718"/>
            <a:ext cx="3355027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b="1" dirty="0">
                <a:solidFill>
                  <a:srgbClr val="FF0000"/>
                </a:solidFill>
              </a:rPr>
              <a:t>الحصول على سفينة</a:t>
            </a:r>
          </a:p>
        </p:txBody>
      </p:sp>
      <p:sp>
        <p:nvSpPr>
          <p:cNvPr id="6" name="عنوان 1"/>
          <p:cNvSpPr txBox="1">
            <a:spLocks/>
          </p:cNvSpPr>
          <p:nvPr/>
        </p:nvSpPr>
        <p:spPr>
          <a:xfrm>
            <a:off x="3246124" y="5572694"/>
            <a:ext cx="1981201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b="1" dirty="0">
                <a:solidFill>
                  <a:srgbClr val="FF0000"/>
                </a:solidFill>
              </a:rPr>
              <a:t>أمواج البحر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88404" y="5539718"/>
            <a:ext cx="1524001" cy="543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ar-AE" b="1" dirty="0">
              <a:solidFill>
                <a:srgbClr val="FF0000"/>
              </a:solidFill>
            </a:endParaRPr>
          </a:p>
          <a:p>
            <a:pPr algn="ctr"/>
            <a:r>
              <a:rPr lang="ar-AE" b="1" dirty="0">
                <a:solidFill>
                  <a:srgbClr val="FF0000"/>
                </a:solidFill>
              </a:rPr>
              <a:t>ظلام الليل 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2763551" y="1349646"/>
            <a:ext cx="3355027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ar-AE" b="1" dirty="0">
                <a:solidFill>
                  <a:srgbClr val="005C2A"/>
                </a:solidFill>
              </a:rPr>
              <a:t>استراتيجية التعلم بالرمز</a:t>
            </a:r>
          </a:p>
        </p:txBody>
      </p:sp>
      <p:pic>
        <p:nvPicPr>
          <p:cNvPr id="1026" name="Picture 2" descr="أمواجاي فون خلفية حية - تحميل على PHONEKY دائرة الرقابة الداخلية التطبيق">
            <a:extLst>
              <a:ext uri="{FF2B5EF4-FFF2-40B4-BE49-F238E27FC236}">
                <a16:creationId xmlns:a16="http://schemas.microsoft.com/office/drawing/2014/main" id="{6D878F8C-66C1-4B87-B78E-2C6CD3845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79" y="2397032"/>
            <a:ext cx="1981201" cy="297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الصورة: ‪Night GIF - Find &amp; Share on GIPHY‬‏ | K-POP كيبوب Amino">
            <a:extLst>
              <a:ext uri="{FF2B5EF4-FFF2-40B4-BE49-F238E27FC236}">
                <a16:creationId xmlns:a16="http://schemas.microsoft.com/office/drawing/2014/main" id="{CCBA047C-412B-4600-9C08-1CFC372A96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4" y="2555184"/>
            <a:ext cx="1856264" cy="24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سفينة GIF - تحميل ومشاركة علىPHONEKY">
            <a:extLst>
              <a:ext uri="{FF2B5EF4-FFF2-40B4-BE49-F238E27FC236}">
                <a16:creationId xmlns:a16="http://schemas.microsoft.com/office/drawing/2014/main" id="{CF25A121-02C2-4DEF-8BD6-9AB53132E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96" y="2274121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oqatel.com/openshare/Behoth/Gography11/geography/map012.jpg"/>
          <p:cNvPicPr>
            <a:picLocks noChangeAspect="1" noChangeArrowheads="1"/>
          </p:cNvPicPr>
          <p:nvPr/>
        </p:nvPicPr>
        <p:blipFill>
          <a:blip r:embed="rId2"/>
          <a:srcRect l="-17021" t="8576"/>
          <a:stretch>
            <a:fillRect/>
          </a:stretch>
        </p:blipFill>
        <p:spPr bwMode="auto">
          <a:xfrm>
            <a:off x="3048000" y="585787"/>
            <a:ext cx="4648200" cy="5686426"/>
          </a:xfrm>
          <a:prstGeom prst="rect">
            <a:avLst/>
          </a:prstGeom>
          <a:noFill/>
        </p:spPr>
      </p:pic>
      <p:sp>
        <p:nvSpPr>
          <p:cNvPr id="4" name="مربع نص 5"/>
          <p:cNvSpPr txBox="1"/>
          <p:nvPr/>
        </p:nvSpPr>
        <p:spPr>
          <a:xfrm>
            <a:off x="1371600" y="457200"/>
            <a:ext cx="1981200" cy="37856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تقع الحبشة في قارة </a:t>
            </a:r>
            <a:endParaRPr lang="ar-SA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مربع نص 7"/>
          <p:cNvSpPr txBox="1"/>
          <p:nvPr/>
        </p:nvSpPr>
        <p:spPr>
          <a:xfrm>
            <a:off x="1219200" y="4648200"/>
            <a:ext cx="198120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AE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أفريقيا</a:t>
            </a:r>
            <a:endParaRPr lang="ar-SA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EE7AFA6A-4C87-48D2-884D-AE4F4AE9E0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12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6B3574-DD01-40F3-B553-8D21342AA6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5400" b="1" dirty="0">
              <a:solidFill>
                <a:srgbClr val="FF0000"/>
              </a:solidFill>
            </a:endParaRPr>
          </a:p>
          <a:p>
            <a:pPr algn="ctr"/>
            <a:endParaRPr lang="ar-AE" sz="5400" b="1" dirty="0"/>
          </a:p>
          <a:p>
            <a:pPr algn="ctr"/>
            <a:endParaRPr lang="ar-AE" sz="3600" b="1" dirty="0"/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A42ED-E61E-4DDD-AE07-B81C80C34758}"/>
              </a:ext>
            </a:extLst>
          </p:cNvPr>
          <p:cNvSpPr/>
          <p:nvPr/>
        </p:nvSpPr>
        <p:spPr>
          <a:xfrm>
            <a:off x="2549243" y="3258839"/>
            <a:ext cx="4086709" cy="620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3600" b="1" dirty="0">
                <a:solidFill>
                  <a:srgbClr val="C00000"/>
                </a:solidFill>
              </a:rPr>
              <a:t>اختيار الحبشة للهجرة ؟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C7CA4E-E949-4878-A688-8467539E98B1}"/>
              </a:ext>
            </a:extLst>
          </p:cNvPr>
          <p:cNvSpPr/>
          <p:nvPr/>
        </p:nvSpPr>
        <p:spPr>
          <a:xfrm>
            <a:off x="2549243" y="4246748"/>
            <a:ext cx="4086709" cy="620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>
                <a:solidFill>
                  <a:srgbClr val="C00000"/>
                </a:solidFill>
              </a:rPr>
              <a:t>سنة الهجرة الأولى؟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3015E-C6ED-4C7F-917D-D7FC3F84E0A0}"/>
              </a:ext>
            </a:extLst>
          </p:cNvPr>
          <p:cNvSpPr/>
          <p:nvPr/>
        </p:nvSpPr>
        <p:spPr>
          <a:xfrm>
            <a:off x="2528645" y="5165830"/>
            <a:ext cx="4086709" cy="62068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>
                <a:solidFill>
                  <a:srgbClr val="C00000"/>
                </a:solidFill>
              </a:rPr>
              <a:t>اسم ملك الحبشة؟</a:t>
            </a:r>
            <a:endParaRPr lang="ar-AE" sz="5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A3F848-F6B1-490D-96EE-4342B4454012}"/>
              </a:ext>
            </a:extLst>
          </p:cNvPr>
          <p:cNvSpPr/>
          <p:nvPr/>
        </p:nvSpPr>
        <p:spPr>
          <a:xfrm>
            <a:off x="2520631" y="5938918"/>
            <a:ext cx="4086709" cy="620688"/>
          </a:xfrm>
          <a:prstGeom prst="rect">
            <a:avLst/>
          </a:prstGeom>
          <a:solidFill>
            <a:srgbClr val="99FF66"/>
          </a:solidFill>
          <a:ln>
            <a:solidFill>
              <a:srgbClr val="99FF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سبب الهجرة الثانية؟</a:t>
            </a:r>
            <a:endParaRPr lang="ar-AE" sz="5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DBC0-6903-481D-8BDE-2727597692E3}"/>
              </a:ext>
            </a:extLst>
          </p:cNvPr>
          <p:cNvSpPr/>
          <p:nvPr/>
        </p:nvSpPr>
        <p:spPr>
          <a:xfrm>
            <a:off x="1704831" y="2406928"/>
            <a:ext cx="5734335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أسباب هجرة المسلمين إلى الحبشة؟؟</a:t>
            </a:r>
          </a:p>
        </p:txBody>
      </p:sp>
      <p:pic>
        <p:nvPicPr>
          <p:cNvPr id="16" name="Picture 15" descr="A picture containing object, towel, food&#10;&#10;Description automatically generated">
            <a:extLst>
              <a:ext uri="{FF2B5EF4-FFF2-40B4-BE49-F238E27FC236}">
                <a16:creationId xmlns:a16="http://schemas.microsoft.com/office/drawing/2014/main" id="{BB99A45D-ED42-43CF-B519-4DDE7A266A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1" t="7729" b="75073"/>
          <a:stretch/>
        </p:blipFill>
        <p:spPr>
          <a:xfrm flipH="1">
            <a:off x="5170928" y="277096"/>
            <a:ext cx="3727175" cy="999601"/>
          </a:xfrm>
          <a:prstGeom prst="rect">
            <a:avLst/>
          </a:prstGeom>
        </p:spPr>
      </p:pic>
      <p:sp>
        <p:nvSpPr>
          <p:cNvPr id="17" name="Frame 16">
            <a:extLst>
              <a:ext uri="{FF2B5EF4-FFF2-40B4-BE49-F238E27FC236}">
                <a16:creationId xmlns:a16="http://schemas.microsoft.com/office/drawing/2014/main" id="{79646D89-7FA1-45DE-BF2A-651A8089F0DC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D680A6-8F90-41B9-9826-03DF7D3EB07F}"/>
              </a:ext>
            </a:extLst>
          </p:cNvPr>
          <p:cNvSpPr/>
          <p:nvPr/>
        </p:nvSpPr>
        <p:spPr>
          <a:xfrm>
            <a:off x="5922608" y="481194"/>
            <a:ext cx="29754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685800" rtl="0"/>
            <a:r>
              <a:rPr lang="ar-SA" sz="3000" dirty="0">
                <a:latin typeface="Calibri" panose="020F0502020204030204" pitchFamily="34" charset="0"/>
                <a:cs typeface="Calibri" panose="020F0502020204030204" pitchFamily="34" charset="0"/>
              </a:rPr>
              <a:t>أستخدم مهاراتي لأتعلم</a:t>
            </a:r>
            <a:endParaRPr lang="ar-AE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4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6C860B7D-F6D9-4F42-B8A6-8B67055AC77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37" y="568043"/>
            <a:ext cx="583002" cy="93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DF04B24-9728-4B71-952B-84286CDEF0C0}"/>
              </a:ext>
            </a:extLst>
          </p:cNvPr>
          <p:cNvGrpSpPr/>
          <p:nvPr/>
        </p:nvGrpSpPr>
        <p:grpSpPr>
          <a:xfrm>
            <a:off x="7276133" y="1367241"/>
            <a:ext cx="1461037" cy="1513294"/>
            <a:chOff x="4141899" y="1666713"/>
            <a:chExt cx="2595696" cy="2124512"/>
          </a:xfrm>
        </p:grpSpPr>
        <p:pic>
          <p:nvPicPr>
            <p:cNvPr id="21" name="Picture 2" descr="نتيجة بحث الصور عن اقرأ">
              <a:extLst>
                <a:ext uri="{FF2B5EF4-FFF2-40B4-BE49-F238E27FC236}">
                  <a16:creationId xmlns:a16="http://schemas.microsoft.com/office/drawing/2014/main" id="{59802F7E-72C6-49E9-9E91-4587D8295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9" r="26598"/>
            <a:stretch/>
          </p:blipFill>
          <p:spPr bwMode="auto">
            <a:xfrm>
              <a:off x="4141899" y="1819550"/>
              <a:ext cx="2592288" cy="197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نتيجة بحث الصور عن اقرأ">
              <a:extLst>
                <a:ext uri="{FF2B5EF4-FFF2-40B4-BE49-F238E27FC236}">
                  <a16:creationId xmlns:a16="http://schemas.microsoft.com/office/drawing/2014/main" id="{8493C107-98F5-40A2-8A04-5E4B9A4735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1" t="7161" r="64664" b="80913"/>
            <a:stretch/>
          </p:blipFill>
          <p:spPr bwMode="auto">
            <a:xfrm>
              <a:off x="6202667" y="1666713"/>
              <a:ext cx="534928" cy="30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شاركنا بأفكارك | Wiki | متع عقلك Amino Amino">
            <a:extLst>
              <a:ext uri="{FF2B5EF4-FFF2-40B4-BE49-F238E27FC236}">
                <a16:creationId xmlns:a16="http://schemas.microsoft.com/office/drawing/2014/main" id="{368D7225-5C71-40E5-BE88-EB9054904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91" y="339159"/>
            <a:ext cx="1502654" cy="1502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906864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FAA001-144B-419D-9587-91EC690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47199" r="24801" b="12182"/>
          <a:stretch/>
        </p:blipFill>
        <p:spPr>
          <a:xfrm>
            <a:off x="251520" y="260648"/>
            <a:ext cx="8712968" cy="63367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F7991E-3671-42CD-935A-30BC0D954B95}"/>
              </a:ext>
            </a:extLst>
          </p:cNvPr>
          <p:cNvSpPr/>
          <p:nvPr/>
        </p:nvSpPr>
        <p:spPr>
          <a:xfrm>
            <a:off x="395536" y="260648"/>
            <a:ext cx="3600400" cy="187220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D77170D3-AD37-4CCE-A4CB-38AFA1DA97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177129-AC99-4876-8C57-279A8818E75A}"/>
              </a:ext>
            </a:extLst>
          </p:cNvPr>
          <p:cNvGrpSpPr/>
          <p:nvPr/>
        </p:nvGrpSpPr>
        <p:grpSpPr>
          <a:xfrm>
            <a:off x="1180133" y="260648"/>
            <a:ext cx="1461037" cy="1513294"/>
            <a:chOff x="4141899" y="1666713"/>
            <a:chExt cx="2595696" cy="2124512"/>
          </a:xfrm>
        </p:grpSpPr>
        <p:pic>
          <p:nvPicPr>
            <p:cNvPr id="6" name="Picture 2" descr="نتيجة بحث الصور عن اقرأ">
              <a:extLst>
                <a:ext uri="{FF2B5EF4-FFF2-40B4-BE49-F238E27FC236}">
                  <a16:creationId xmlns:a16="http://schemas.microsoft.com/office/drawing/2014/main" id="{B51B1054-7984-4E94-8469-AE51BAC100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29" r="26598"/>
            <a:stretch/>
          </p:blipFill>
          <p:spPr bwMode="auto">
            <a:xfrm>
              <a:off x="4141899" y="1819550"/>
              <a:ext cx="2592288" cy="197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نتيجة بحث الصور عن اقرأ">
              <a:extLst>
                <a:ext uri="{FF2B5EF4-FFF2-40B4-BE49-F238E27FC236}">
                  <a16:creationId xmlns:a16="http://schemas.microsoft.com/office/drawing/2014/main" id="{321DF722-F2CD-4D2E-BCC2-97D98FEBBA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1" t="7161" r="64664" b="80913"/>
            <a:stretch/>
          </p:blipFill>
          <p:spPr bwMode="auto">
            <a:xfrm>
              <a:off x="6202667" y="1666713"/>
              <a:ext cx="534928" cy="30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6397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6B3574-DD01-40F3-B553-8D21342AA6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sz="5400" b="1" dirty="0">
              <a:solidFill>
                <a:srgbClr val="FF0000"/>
              </a:solidFill>
            </a:endParaRPr>
          </a:p>
          <a:p>
            <a:pPr algn="ctr"/>
            <a:endParaRPr lang="ar-AE" sz="5400" b="1" dirty="0"/>
          </a:p>
          <a:p>
            <a:pPr algn="ctr"/>
            <a:endParaRPr lang="ar-AE" sz="3600" b="1" dirty="0"/>
          </a:p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A42ED-E61E-4DDD-AE07-B81C80C34758}"/>
              </a:ext>
            </a:extLst>
          </p:cNvPr>
          <p:cNvSpPr/>
          <p:nvPr/>
        </p:nvSpPr>
        <p:spPr>
          <a:xfrm>
            <a:off x="2520631" y="2700416"/>
            <a:ext cx="4086709" cy="6206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ar-AE" sz="3600" b="1">
                <a:solidFill>
                  <a:srgbClr val="C00000"/>
                </a:solidFill>
              </a:rPr>
              <a:t>اختيار الحبشة للهجرة ؟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C7CA4E-E949-4878-A688-8467539E98B1}"/>
              </a:ext>
            </a:extLst>
          </p:cNvPr>
          <p:cNvSpPr/>
          <p:nvPr/>
        </p:nvSpPr>
        <p:spPr>
          <a:xfrm>
            <a:off x="2528645" y="3647100"/>
            <a:ext cx="4086709" cy="6206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>
                <a:solidFill>
                  <a:srgbClr val="C00000"/>
                </a:solidFill>
              </a:rPr>
              <a:t>سنة الهجرة الأولى؟</a:t>
            </a:r>
            <a:endParaRPr lang="ar-AE" sz="36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D3015E-C6ED-4C7F-917D-D7FC3F84E0A0}"/>
              </a:ext>
            </a:extLst>
          </p:cNvPr>
          <p:cNvSpPr/>
          <p:nvPr/>
        </p:nvSpPr>
        <p:spPr>
          <a:xfrm>
            <a:off x="2520632" y="4520104"/>
            <a:ext cx="4086709" cy="620688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>
                <a:solidFill>
                  <a:srgbClr val="C00000"/>
                </a:solidFill>
              </a:rPr>
              <a:t>اسم ملك الحبشة؟</a:t>
            </a:r>
            <a:endParaRPr lang="ar-AE" sz="5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8A3F848-F6B1-490D-96EE-4342B4454012}"/>
              </a:ext>
            </a:extLst>
          </p:cNvPr>
          <p:cNvSpPr/>
          <p:nvPr/>
        </p:nvSpPr>
        <p:spPr>
          <a:xfrm>
            <a:off x="2520633" y="5393108"/>
            <a:ext cx="4086709" cy="620688"/>
          </a:xfrm>
          <a:prstGeom prst="rect">
            <a:avLst/>
          </a:prstGeom>
          <a:solidFill>
            <a:srgbClr val="99FF66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سبب الهجرة الثانية؟</a:t>
            </a:r>
            <a:endParaRPr lang="ar-AE" sz="5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8BDBC0-6903-481D-8BDE-2727597692E3}"/>
              </a:ext>
            </a:extLst>
          </p:cNvPr>
          <p:cNvSpPr/>
          <p:nvPr/>
        </p:nvSpPr>
        <p:spPr>
          <a:xfrm>
            <a:off x="1812844" y="1728425"/>
            <a:ext cx="5734335" cy="6206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C00000"/>
                </a:solidFill>
              </a:rPr>
              <a:t>أسباب هجرة المسلمين إلى الحبشة؟؟</a:t>
            </a: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F47AEE8A-4983-4D0F-BC90-E9AEEC79D47C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48909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637757F6-B129-4E3E-8B0A-7D85EEF2EAAA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23766" y="211301"/>
            <a:ext cx="8419292" cy="34778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400" b="1" cap="none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لما نشر النبي </a:t>
            </a:r>
            <a:r>
              <a:rPr lang="ar-AE" sz="4400" b="1" cap="none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 الإسلام وكثرالمسلمون </a:t>
            </a:r>
          </a:p>
          <a:p>
            <a:pPr algn="ctr"/>
            <a:r>
              <a:rPr lang="ar-AE" sz="4400" b="1" cap="none" spc="50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في ......</a:t>
            </a:r>
          </a:p>
          <a:p>
            <a:r>
              <a:rPr lang="ar-AE" sz="4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وظهر الإيمان وصار الناس</a:t>
            </a:r>
          </a:p>
          <a:p>
            <a:r>
              <a:rPr lang="ar-AE" sz="44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يتحدثو</a:t>
            </a:r>
            <a:r>
              <a:rPr lang="ar-AE" sz="4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ن عن الإسلام في </a:t>
            </a:r>
            <a:endParaRPr lang="ar-AE" sz="44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sym typeface="AGA Arabesque"/>
            </a:endParaRPr>
          </a:p>
          <a:p>
            <a:endParaRPr lang="ar-SA" sz="4400" b="1" cap="none" spc="50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صورة 4" descr="الكعب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7587" y="1674218"/>
            <a:ext cx="2585453" cy="1891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سوق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1984" y="4218529"/>
            <a:ext cx="3531056" cy="2117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 descr="مجالس قريش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960" y="4041912"/>
            <a:ext cx="2585452" cy="2435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 descr="مجلس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9283" y="4359964"/>
            <a:ext cx="2405628" cy="2117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6BF3591F-3BCE-40BD-A691-D8BA3A340F9F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33336" y="304800"/>
            <a:ext cx="760977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400" b="1" spc="50" dirty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اغتاظ كفار قريش</a:t>
            </a:r>
          </a:p>
          <a:p>
            <a:pPr algn="ctr"/>
            <a:r>
              <a:rPr lang="ar-AE" sz="4400" b="1" cap="none" spc="50" dirty="0">
                <a:ln w="11430"/>
                <a:solidFill>
                  <a:srgbClr val="00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وعمدوا إلى المسلمين من أبناء مكة  فا </a:t>
            </a:r>
          </a:p>
        </p:txBody>
      </p:sp>
      <p:pic>
        <p:nvPicPr>
          <p:cNvPr id="5" name="صورة 4" descr="تعذيب المسلمي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25644" y="2201187"/>
            <a:ext cx="3686501" cy="2565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تعذيب المؤمنين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86209" y="2093513"/>
            <a:ext cx="2664296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 descr="تعذيب المؤمنين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3061" y="2056150"/>
            <a:ext cx="2346256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7"/>
          <p:cNvSpPr/>
          <p:nvPr/>
        </p:nvSpPr>
        <p:spPr>
          <a:xfrm>
            <a:off x="1916540" y="5216604"/>
            <a:ext cx="452239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66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آذوهم وعذبوهم</a:t>
            </a:r>
            <a:endParaRPr lang="ar-AE" sz="66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sym typeface="AGA Arabesq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8" descr="تحميل Gradient Wallpapers APK أحدث إصدار 1.0 لأجهزة Android">
            <a:extLst>
              <a:ext uri="{FF2B5EF4-FFF2-40B4-BE49-F238E27FC236}">
                <a16:creationId xmlns:a16="http://schemas.microsoft.com/office/drawing/2014/main" id="{DCFBC941-B3E9-4D73-9151-F6D974F00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/>
          <a:stretch/>
        </p:blipFill>
        <p:spPr bwMode="auto">
          <a:xfrm>
            <a:off x="275772" y="293915"/>
            <a:ext cx="8629620" cy="548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y Does Time Fly as We Get Older? | Deskarati">
            <a:extLst>
              <a:ext uri="{FF2B5EF4-FFF2-40B4-BE49-F238E27FC236}">
                <a16:creationId xmlns:a16="http://schemas.microsoft.com/office/drawing/2014/main" id="{FA7BEF9F-066C-4B5E-A8EA-6BFBE76D3A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654" y="1434548"/>
            <a:ext cx="1878496" cy="1878496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01600">
              <a:srgbClr val="7030A0">
                <a:alpha val="6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335379-4EF5-4032-A9AE-BE05E265F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5" t="10782" r="3661" b="73172"/>
          <a:stretch/>
        </p:blipFill>
        <p:spPr>
          <a:xfrm>
            <a:off x="2075892" y="375802"/>
            <a:ext cx="4791608" cy="636420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فوائد الدراسة عن بعد : مقال سيزيد من ثقتك بهذا النموذج العصري">
            <a:extLst>
              <a:ext uri="{FF2B5EF4-FFF2-40B4-BE49-F238E27FC236}">
                <a16:creationId xmlns:a16="http://schemas.microsoft.com/office/drawing/2014/main" id="{FBD2B5F1-9B3C-4CFD-BDE7-786394B3D5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633" y="1436205"/>
            <a:ext cx="1776554" cy="19349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495797-2B8F-40B1-9AA7-8D4E2554FB60}"/>
              </a:ext>
            </a:extLst>
          </p:cNvPr>
          <p:cNvGrpSpPr/>
          <p:nvPr/>
        </p:nvGrpSpPr>
        <p:grpSpPr>
          <a:xfrm>
            <a:off x="6875653" y="4181925"/>
            <a:ext cx="2109884" cy="861400"/>
            <a:chOff x="4493211" y="3997067"/>
            <a:chExt cx="2284260" cy="859162"/>
          </a:xfrm>
          <a:solidFill>
            <a:srgbClr val="9999FF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560C15-7534-4B38-9897-AF5E404D0319}"/>
                </a:ext>
              </a:extLst>
            </p:cNvPr>
            <p:cNvSpPr/>
            <p:nvPr/>
          </p:nvSpPr>
          <p:spPr>
            <a:xfrm>
              <a:off x="4677883" y="3997067"/>
              <a:ext cx="1859695" cy="83099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>
              <a:glow rad="101600">
                <a:schemeClr val="accent3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D962A5C-C1C6-4B93-805C-D3CBAF3F659D}"/>
                </a:ext>
              </a:extLst>
            </p:cNvPr>
            <p:cNvSpPr/>
            <p:nvPr/>
          </p:nvSpPr>
          <p:spPr>
            <a:xfrm>
              <a:off x="4493211" y="4027391"/>
              <a:ext cx="2284260" cy="82883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AE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الالتزام بالوقت</a:t>
              </a:r>
            </a:p>
            <a:p>
              <a:pPr algn="ctr"/>
              <a:r>
                <a:rPr lang="ar-AE" sz="24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المحدد للحصص</a:t>
              </a:r>
              <a:endPara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A016046-749A-4832-ACC3-C05662470942}"/>
              </a:ext>
            </a:extLst>
          </p:cNvPr>
          <p:cNvGrpSpPr/>
          <p:nvPr/>
        </p:nvGrpSpPr>
        <p:grpSpPr>
          <a:xfrm>
            <a:off x="7418345" y="3285099"/>
            <a:ext cx="856259" cy="927156"/>
            <a:chOff x="10229468" y="523095"/>
            <a:chExt cx="927027" cy="92474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83EE796-79C3-4664-A78D-75E7A82ECA91}"/>
                </a:ext>
              </a:extLst>
            </p:cNvPr>
            <p:cNvSpPr/>
            <p:nvPr/>
          </p:nvSpPr>
          <p:spPr>
            <a:xfrm>
              <a:off x="10229468" y="584864"/>
              <a:ext cx="927027" cy="862979"/>
            </a:xfrm>
            <a:prstGeom prst="ellipse">
              <a:avLst/>
            </a:prstGeom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46304A0-E7D6-421F-9ED0-999A679B1E70}"/>
                </a:ext>
              </a:extLst>
            </p:cNvPr>
            <p:cNvSpPr/>
            <p:nvPr/>
          </p:nvSpPr>
          <p:spPr>
            <a:xfrm>
              <a:off x="10402981" y="523095"/>
              <a:ext cx="580000" cy="9209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79A5371D-774F-4C46-8009-E311F5085722}"/>
              </a:ext>
            </a:extLst>
          </p:cNvPr>
          <p:cNvSpPr/>
          <p:nvPr/>
        </p:nvSpPr>
        <p:spPr>
          <a:xfrm>
            <a:off x="2741074" y="4169735"/>
            <a:ext cx="1827744" cy="822491"/>
          </a:xfrm>
          <a:prstGeom prst="rect">
            <a:avLst/>
          </a:prstGeom>
          <a:solidFill>
            <a:srgbClr val="FFCCCC"/>
          </a:soli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EFAABDE-1E86-4A7E-A0F6-A7DF2CC3F246}"/>
              </a:ext>
            </a:extLst>
          </p:cNvPr>
          <p:cNvSpPr/>
          <p:nvPr/>
        </p:nvSpPr>
        <p:spPr>
          <a:xfrm>
            <a:off x="2643952" y="4224716"/>
            <a:ext cx="1827744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مقاطعة </a:t>
            </a:r>
          </a:p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المعلمة والزملاء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428B19-067F-48A0-9981-1271BEC7B8E0}"/>
              </a:ext>
            </a:extLst>
          </p:cNvPr>
          <p:cNvGrpSpPr/>
          <p:nvPr/>
        </p:nvGrpSpPr>
        <p:grpSpPr>
          <a:xfrm>
            <a:off x="3095009" y="3309433"/>
            <a:ext cx="798713" cy="923330"/>
            <a:chOff x="10229468" y="523095"/>
            <a:chExt cx="927027" cy="932879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6E2A2A7-2FD9-46CF-BBC7-C2D5369A2FA2}"/>
                </a:ext>
              </a:extLst>
            </p:cNvPr>
            <p:cNvSpPr/>
            <p:nvPr/>
          </p:nvSpPr>
          <p:spPr>
            <a:xfrm>
              <a:off x="10229468" y="584864"/>
              <a:ext cx="927027" cy="862979"/>
            </a:xfrm>
            <a:prstGeom prst="ellipse">
              <a:avLst/>
            </a:prstGeom>
            <a:solidFill>
              <a:srgbClr val="CC00CC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2E641DC-1F0D-4B2B-A63B-CCB51DE288CA}"/>
                </a:ext>
              </a:extLst>
            </p:cNvPr>
            <p:cNvSpPr/>
            <p:nvPr/>
          </p:nvSpPr>
          <p:spPr>
            <a:xfrm>
              <a:off x="10362552" y="523095"/>
              <a:ext cx="660860" cy="9328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F9A84BED-335B-419A-BDF1-6275B8C84C3F}"/>
              </a:ext>
            </a:extLst>
          </p:cNvPr>
          <p:cNvSpPr/>
          <p:nvPr/>
        </p:nvSpPr>
        <p:spPr>
          <a:xfrm>
            <a:off x="4818639" y="4186630"/>
            <a:ext cx="1959892" cy="823754"/>
          </a:xfrm>
          <a:prstGeom prst="rect">
            <a:avLst/>
          </a:prstGeom>
          <a:gradFill flip="none" rotWithShape="1">
            <a:gsLst>
              <a:gs pos="0">
                <a:srgbClr val="CCFF99">
                  <a:shade val="30000"/>
                  <a:satMod val="115000"/>
                </a:srgbClr>
              </a:gs>
              <a:gs pos="50000">
                <a:srgbClr val="CCFF99">
                  <a:shade val="67500"/>
                  <a:satMod val="115000"/>
                </a:srgbClr>
              </a:gs>
              <a:gs pos="100000">
                <a:srgbClr val="CCFF9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76BBAEC-5408-4E3A-81B6-F66A9B6A3B42}"/>
              </a:ext>
            </a:extLst>
          </p:cNvPr>
          <p:cNvSpPr/>
          <p:nvPr/>
        </p:nvSpPr>
        <p:spPr>
          <a:xfrm>
            <a:off x="5311175" y="3343369"/>
            <a:ext cx="811266" cy="855458"/>
          </a:xfrm>
          <a:prstGeom prst="ellipse">
            <a:avLst/>
          </a:prstGeom>
          <a:solidFill>
            <a:schemeClr val="accent6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14C6E-06BD-43E9-ABC5-778A26E38647}"/>
              </a:ext>
            </a:extLst>
          </p:cNvPr>
          <p:cNvSpPr/>
          <p:nvPr/>
        </p:nvSpPr>
        <p:spPr>
          <a:xfrm>
            <a:off x="5486166" y="3276663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5662587-F8C1-4E81-B56C-A3EC88EC6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683" y="4152990"/>
            <a:ext cx="2303327" cy="10779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D2FA819-AE69-4204-A4CA-D620F9685FDF}"/>
              </a:ext>
            </a:extLst>
          </p:cNvPr>
          <p:cNvSpPr/>
          <p:nvPr/>
        </p:nvSpPr>
        <p:spPr>
          <a:xfrm>
            <a:off x="467227" y="4172525"/>
            <a:ext cx="1935145" cy="830997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فتح الميكروفون</a:t>
            </a:r>
          </a:p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بطلب المعلمة </a:t>
            </a:r>
            <a:r>
              <a:rPr lang="ar-AE" sz="24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فقط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252DC84-27C2-4A04-AA43-EDC0E6909CF2}"/>
              </a:ext>
            </a:extLst>
          </p:cNvPr>
          <p:cNvGrpSpPr/>
          <p:nvPr/>
        </p:nvGrpSpPr>
        <p:grpSpPr>
          <a:xfrm>
            <a:off x="989304" y="3307028"/>
            <a:ext cx="811265" cy="923329"/>
            <a:chOff x="10229468" y="523095"/>
            <a:chExt cx="927027" cy="950064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9549E9D-51A8-4E73-9003-8E0604784440}"/>
                </a:ext>
              </a:extLst>
            </p:cNvPr>
            <p:cNvSpPr/>
            <p:nvPr/>
          </p:nvSpPr>
          <p:spPr>
            <a:xfrm>
              <a:off x="10229468" y="584864"/>
              <a:ext cx="927027" cy="862979"/>
            </a:xfrm>
            <a:prstGeom prst="ellipse">
              <a:avLst/>
            </a:prstGeom>
            <a:solidFill>
              <a:srgbClr val="0099CC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A95F0F9-7AA9-492F-93AB-6D15AF9BA350}"/>
                </a:ext>
              </a:extLst>
            </p:cNvPr>
            <p:cNvSpPr/>
            <p:nvPr/>
          </p:nvSpPr>
          <p:spPr>
            <a:xfrm>
              <a:off x="10367664" y="523095"/>
              <a:ext cx="650635" cy="9500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en-US" sz="5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03F9EEE-7525-435D-A042-E98E570CD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093" y="1471086"/>
            <a:ext cx="1852907" cy="1852907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41985E-D6ED-4F6C-88DD-5BC6F7FDE0F1}"/>
              </a:ext>
            </a:extLst>
          </p:cNvPr>
          <p:cNvGrpSpPr/>
          <p:nvPr/>
        </p:nvGrpSpPr>
        <p:grpSpPr>
          <a:xfrm>
            <a:off x="4742814" y="1412202"/>
            <a:ext cx="1853854" cy="1902631"/>
            <a:chOff x="4742814" y="1412202"/>
            <a:chExt cx="1853854" cy="1902631"/>
          </a:xfrm>
        </p:grpSpPr>
        <p:pic>
          <p:nvPicPr>
            <p:cNvPr id="2054" name="Picture 6" descr="التعليم والمعرفة&quot; تحصي الطلبة الذين يواجهون مشكلات الإنترنت ...">
              <a:extLst>
                <a:ext uri="{FF2B5EF4-FFF2-40B4-BE49-F238E27FC236}">
                  <a16:creationId xmlns:a16="http://schemas.microsoft.com/office/drawing/2014/main" id="{2AD3C5C3-5105-439A-A386-EEFF8EA662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" r="23284"/>
            <a:stretch/>
          </p:blipFill>
          <p:spPr bwMode="auto">
            <a:xfrm>
              <a:off x="4742814" y="1412202"/>
              <a:ext cx="1853854" cy="190263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مايكروسوفت تيمز | فيديو 4 | شرح ميزة رفع اليد - YouTube">
              <a:extLst>
                <a:ext uri="{FF2B5EF4-FFF2-40B4-BE49-F238E27FC236}">
                  <a16:creationId xmlns:a16="http://schemas.microsoft.com/office/drawing/2014/main" id="{85CBFB60-0CC3-4D34-9A4B-8C03296433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0" t="30386" r="55207" b="19758"/>
            <a:stretch/>
          </p:blipFill>
          <p:spPr bwMode="auto">
            <a:xfrm>
              <a:off x="5637718" y="2022372"/>
              <a:ext cx="949619" cy="1012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Frame 31">
            <a:extLst>
              <a:ext uri="{FF2B5EF4-FFF2-40B4-BE49-F238E27FC236}">
                <a16:creationId xmlns:a16="http://schemas.microsoft.com/office/drawing/2014/main" id="{1CF7BA8E-7BC9-4E16-AFD5-912A6990F116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86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1080195" y="914400"/>
            <a:ext cx="68483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(لماذا) </a:t>
            </a:r>
            <a:r>
              <a:rPr lang="ar-AE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ليردوهم عن </a:t>
            </a:r>
            <a:r>
              <a:rPr lang="ar-AE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.........</a:t>
            </a:r>
            <a:r>
              <a:rPr lang="ar-AE" sz="8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  <a:r>
              <a:rPr lang="ar-AE" sz="54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</a:p>
        </p:txBody>
      </p:sp>
      <p:sp>
        <p:nvSpPr>
          <p:cNvPr id="9" name="ثماني 8"/>
          <p:cNvSpPr/>
          <p:nvPr/>
        </p:nvSpPr>
        <p:spPr>
          <a:xfrm>
            <a:off x="5364088" y="3061648"/>
            <a:ext cx="3600400" cy="1219200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8800" b="1" dirty="0">
                <a:solidFill>
                  <a:srgbClr val="0070C0"/>
                </a:solidFill>
              </a:rPr>
              <a:t>مالهم</a:t>
            </a:r>
          </a:p>
        </p:txBody>
      </p:sp>
      <p:sp>
        <p:nvSpPr>
          <p:cNvPr id="10" name="ثماني 9"/>
          <p:cNvSpPr/>
          <p:nvPr/>
        </p:nvSpPr>
        <p:spPr>
          <a:xfrm>
            <a:off x="279953" y="2971800"/>
            <a:ext cx="3600400" cy="1219200"/>
          </a:xfrm>
          <a:prstGeom prst="octagon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8800" b="1" dirty="0">
                <a:solidFill>
                  <a:srgbClr val="0070C0"/>
                </a:solidFill>
              </a:rPr>
              <a:t>دينهم</a:t>
            </a:r>
          </a:p>
        </p:txBody>
      </p:sp>
      <p:sp>
        <p:nvSpPr>
          <p:cNvPr id="11" name="شكل بيضاوي 10"/>
          <p:cNvSpPr/>
          <p:nvPr/>
        </p:nvSpPr>
        <p:spPr>
          <a:xfrm>
            <a:off x="3974148" y="3085235"/>
            <a:ext cx="1296144" cy="1143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8000" b="1" dirty="0">
                <a:solidFill>
                  <a:schemeClr val="tx1"/>
                </a:solidFill>
              </a:rPr>
              <a:t>أَم 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BFFF5F7-D8F1-4C4D-AE86-7EDC3B3EE9B9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303F8E3E-4215-4B58-A8AB-AB314EABBC0E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75553" y="310004"/>
            <a:ext cx="7992893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8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فأراد النبي </a:t>
            </a:r>
            <a:r>
              <a:rPr lang="ar-AE" sz="48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 أن يحقن دماء الصحابة</a:t>
            </a:r>
          </a:p>
          <a:p>
            <a:pPr algn="ctr"/>
            <a:r>
              <a:rPr lang="ar-AE" sz="48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ويجنبهم التعرض للفتن والإيذاء ويقلل</a:t>
            </a:r>
          </a:p>
          <a:p>
            <a:pPr algn="ctr"/>
            <a:r>
              <a:rPr lang="ar-AE" sz="48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المسلمين في أعين المشركين فلذلك </a:t>
            </a:r>
          </a:p>
          <a:p>
            <a:pPr algn="ctr"/>
            <a:r>
              <a:rPr lang="ar-AE" sz="48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طلب من المسلمين .....؟ </a:t>
            </a:r>
            <a:r>
              <a:rPr lang="ar-AE" sz="4800" b="1" cap="none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  <a:endParaRPr lang="ar-SA" sz="48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صورة 5" descr="الهجر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8679" y="4271124"/>
            <a:ext cx="4427984" cy="2276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 descr="الهجرة للحبشة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93356" y="4248266"/>
            <a:ext cx="3806088" cy="2276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مستطيل 7"/>
          <p:cNvSpPr/>
          <p:nvPr/>
        </p:nvSpPr>
        <p:spPr>
          <a:xfrm>
            <a:off x="923614" y="3074987"/>
            <a:ext cx="251863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7200" b="1" cap="none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الهجرة </a:t>
            </a:r>
            <a:endParaRPr lang="ar-SA" sz="72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>
            <a:extLst>
              <a:ext uri="{FF2B5EF4-FFF2-40B4-BE49-F238E27FC236}">
                <a16:creationId xmlns:a16="http://schemas.microsoft.com/office/drawing/2014/main" id="{1ECCC11A-218F-4CA2-B5E7-95BB8D955DCD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4571" y="375199"/>
            <a:ext cx="929207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فكانت</a:t>
            </a:r>
            <a:r>
              <a:rPr lang="ar-AE" sz="6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الهجرة </a:t>
            </a:r>
            <a:r>
              <a:rPr lang="ar-AE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من ........؟</a:t>
            </a:r>
            <a:endParaRPr lang="ar-SA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894303" y="193448"/>
            <a:ext cx="1718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8000" b="1" cap="none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مكة </a:t>
            </a:r>
            <a:endParaRPr lang="ar-SA" sz="80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صورة 4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7805714" y="3996502"/>
            <a:ext cx="1034212" cy="1495808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صورة 5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475397" y="4105699"/>
            <a:ext cx="1164784" cy="1355576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صورة 6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2120382" y="4105699"/>
            <a:ext cx="932451" cy="1380701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صورة 7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3507026" y="4024970"/>
            <a:ext cx="1139294" cy="1476310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صورة 8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5050608" y="3996502"/>
            <a:ext cx="1035872" cy="1495808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صورة 9" descr="دلة.jpg"/>
          <p:cNvPicPr>
            <a:picLocks noChangeAspect="1"/>
          </p:cNvPicPr>
          <p:nvPr/>
        </p:nvPicPr>
        <p:blipFill>
          <a:blip r:embed="rId3" cstate="print"/>
          <a:srcRect l="49938"/>
          <a:stretch>
            <a:fillRect/>
          </a:stretch>
        </p:blipFill>
        <p:spPr>
          <a:xfrm>
            <a:off x="6717905" y="3971330"/>
            <a:ext cx="880741" cy="1495808"/>
          </a:xfrm>
          <a:prstGeom prst="ellipse">
            <a:avLst/>
          </a:prstGeom>
          <a:ln w="28575"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3" name="مستطيل 10"/>
          <p:cNvSpPr/>
          <p:nvPr/>
        </p:nvSpPr>
        <p:spPr>
          <a:xfrm>
            <a:off x="8102459" y="3688139"/>
            <a:ext cx="41234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13800" b="1" cap="none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</a:t>
            </a:r>
            <a:endParaRPr lang="ar-SA" sz="138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مستطيل 12"/>
          <p:cNvSpPr/>
          <p:nvPr/>
        </p:nvSpPr>
        <p:spPr>
          <a:xfrm rot="10800000" flipV="1">
            <a:off x="5197542" y="3688139"/>
            <a:ext cx="6471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96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ح</a:t>
            </a:r>
            <a:endParaRPr lang="ar-SA" sz="96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مستطيل 13"/>
          <p:cNvSpPr/>
          <p:nvPr/>
        </p:nvSpPr>
        <p:spPr>
          <a:xfrm>
            <a:off x="6781800" y="3810000"/>
            <a:ext cx="61494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115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ل</a:t>
            </a:r>
            <a:endParaRPr lang="ar-SA" sz="115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مستطيل 14"/>
          <p:cNvSpPr/>
          <p:nvPr/>
        </p:nvSpPr>
        <p:spPr>
          <a:xfrm>
            <a:off x="3657600" y="3810000"/>
            <a:ext cx="71164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96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ب</a:t>
            </a:r>
            <a:endParaRPr lang="ar-SA" sz="96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مستطيل 15"/>
          <p:cNvSpPr/>
          <p:nvPr/>
        </p:nvSpPr>
        <p:spPr>
          <a:xfrm>
            <a:off x="2133600" y="4039850"/>
            <a:ext cx="86589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88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ش</a:t>
            </a:r>
            <a:endParaRPr lang="ar-SA" sz="88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مستطيل 16"/>
          <p:cNvSpPr/>
          <p:nvPr/>
        </p:nvSpPr>
        <p:spPr>
          <a:xfrm>
            <a:off x="685800" y="3733800"/>
            <a:ext cx="57235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13800" b="1" spc="50" dirty="0">
                <a:ln w="11430"/>
                <a:solidFill>
                  <a:srgbClr val="66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ة</a:t>
            </a:r>
            <a:endParaRPr lang="ar-SA" sz="13800" b="1" cap="none" spc="50" dirty="0">
              <a:ln w="11430"/>
              <a:solidFill>
                <a:srgbClr val="660033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مستطيل 3"/>
          <p:cNvSpPr/>
          <p:nvPr/>
        </p:nvSpPr>
        <p:spPr>
          <a:xfrm>
            <a:off x="4625582" y="2580468"/>
            <a:ext cx="409118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6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إلى</a:t>
            </a:r>
            <a:r>
              <a:rPr lang="ar-AE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.............؟ </a:t>
            </a:r>
            <a:endParaRPr lang="ar-S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مستطيل 17"/>
          <p:cNvSpPr/>
          <p:nvPr/>
        </p:nvSpPr>
        <p:spPr>
          <a:xfrm>
            <a:off x="5140900" y="2112237"/>
            <a:ext cx="25811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72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الحبشة </a:t>
            </a:r>
            <a:endParaRPr lang="ar-SA" sz="7200" b="1" cap="none" spc="50" dirty="0">
              <a:ln w="11430"/>
              <a:solidFill>
                <a:srgbClr val="0066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1" name="صورة 5" descr="الهجرة للحبشة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83" y="1335135"/>
            <a:ext cx="4094753" cy="2398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225248" y="1698040"/>
            <a:ext cx="93612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وقد وجههم الرسول إلى أرض </a:t>
            </a:r>
            <a:r>
              <a:rPr lang="ar-AE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الحبشة</a:t>
            </a:r>
            <a:r>
              <a:rPr lang="ar-AE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لأنها </a:t>
            </a:r>
            <a:r>
              <a:rPr lang="ar-AE" sz="4400" b="1" cap="none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D6B2E74-A439-4EC3-B212-3B3E9DA5EFDD}"/>
              </a:ext>
            </a:extLst>
          </p:cNvPr>
          <p:cNvSpPr/>
          <p:nvPr/>
        </p:nvSpPr>
        <p:spPr>
          <a:xfrm>
            <a:off x="-8015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C83112-D425-43E2-9450-ED03195DF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131" y="3367845"/>
            <a:ext cx="2225233" cy="18899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6131C95-65DC-45F6-A5AF-B7D61D1BF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050" y="3298271"/>
            <a:ext cx="2060627" cy="1889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330215" y="980728"/>
            <a:ext cx="936666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Arial" pitchFamily="34" charset="0"/>
              <a:buChar char="•"/>
            </a:pPr>
            <a:r>
              <a:rPr lang="ar-AE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ولأن فيها ملك ذو وفاء</a:t>
            </a:r>
          </a:p>
          <a:p>
            <a:pPr algn="ctr"/>
            <a:r>
              <a:rPr lang="ar-AE" sz="6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لايظلم عنده أحد يعني ملك ........؟ </a:t>
            </a:r>
            <a:r>
              <a:rPr lang="ar-AE" sz="60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</a:p>
        </p:txBody>
      </p:sp>
      <p:pic>
        <p:nvPicPr>
          <p:cNvPr id="5" name="صورة 4" descr="عنب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3933056"/>
            <a:ext cx="2207508" cy="16459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انانا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933056"/>
            <a:ext cx="2592288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 descr="دراق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861048"/>
            <a:ext cx="2016224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 descr="ليمون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33056"/>
            <a:ext cx="1858516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مستطيل 9"/>
          <p:cNvSpPr/>
          <p:nvPr/>
        </p:nvSpPr>
        <p:spPr>
          <a:xfrm>
            <a:off x="6948264" y="2924944"/>
            <a:ext cx="194421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800" b="1" dirty="0"/>
              <a:t>عنب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3995936" y="2924944"/>
            <a:ext cx="2736304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7200" b="1" dirty="0"/>
              <a:t>أناناس</a:t>
            </a:r>
          </a:p>
        </p:txBody>
      </p:sp>
      <p:sp>
        <p:nvSpPr>
          <p:cNvPr id="12" name="مستطيل 11"/>
          <p:cNvSpPr/>
          <p:nvPr/>
        </p:nvSpPr>
        <p:spPr>
          <a:xfrm>
            <a:off x="2051720" y="2924944"/>
            <a:ext cx="194421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8000" b="1" dirty="0"/>
              <a:t>دراق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0" y="2924944"/>
            <a:ext cx="194421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AE" sz="7200" b="1" dirty="0"/>
              <a:t>ليمون</a:t>
            </a:r>
            <a:endParaRPr lang="ar-AE" sz="8800" b="1" dirty="0"/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23528" y="5733256"/>
            <a:ext cx="8640960" cy="11247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dirty="0"/>
              <a:t>--------------------------------------------------------------------------------------------------------</a:t>
            </a:r>
          </a:p>
        </p:txBody>
      </p:sp>
      <p:sp>
        <p:nvSpPr>
          <p:cNvPr id="15" name="مستطيل 14"/>
          <p:cNvSpPr/>
          <p:nvPr/>
        </p:nvSpPr>
        <p:spPr>
          <a:xfrm>
            <a:off x="2267744" y="5589240"/>
            <a:ext cx="446449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AE" sz="8800" b="1" cap="none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عـــــــــادل</a:t>
            </a:r>
            <a:endParaRPr lang="ar-SA" sz="88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Oval 1"/>
          <p:cNvSpPr/>
          <p:nvPr/>
        </p:nvSpPr>
        <p:spPr>
          <a:xfrm>
            <a:off x="8077200" y="2919720"/>
            <a:ext cx="609600" cy="941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6" name="Oval 15"/>
          <p:cNvSpPr/>
          <p:nvPr/>
        </p:nvSpPr>
        <p:spPr>
          <a:xfrm>
            <a:off x="6050632" y="2840108"/>
            <a:ext cx="609600" cy="941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7" name="Oval 16"/>
          <p:cNvSpPr/>
          <p:nvPr/>
        </p:nvSpPr>
        <p:spPr>
          <a:xfrm>
            <a:off x="3429000" y="2819400"/>
            <a:ext cx="609600" cy="941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8" name="Oval 17"/>
          <p:cNvSpPr/>
          <p:nvPr/>
        </p:nvSpPr>
        <p:spPr>
          <a:xfrm>
            <a:off x="1600200" y="2819400"/>
            <a:ext cx="609600" cy="9413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2" grpId="0" animBg="1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307341" y="20609"/>
            <a:ext cx="93618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 typeface="Arial" pitchFamily="34" charset="0"/>
              <a:buChar char="•"/>
            </a:pPr>
            <a:r>
              <a:rPr lang="ar-AE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فكانت الهجرة الأولى في السنة    ...؟ </a:t>
            </a:r>
            <a:r>
              <a:rPr lang="ar-AE" sz="5400" b="1" cap="none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sym typeface="AGA Arabesque"/>
              </a:rPr>
              <a:t> </a:t>
            </a:r>
          </a:p>
        </p:txBody>
      </p:sp>
      <p:pic>
        <p:nvPicPr>
          <p:cNvPr id="5" name="صورة 4" descr="هايدي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88224" y="1819672"/>
            <a:ext cx="2232268" cy="2034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 descr="فلون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07904" y="1819672"/>
            <a:ext cx="2356480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 descr="بوليانا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819672"/>
            <a:ext cx="253630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وسيلة شرح مع سهم إلى الأعلى 8"/>
          <p:cNvSpPr/>
          <p:nvPr/>
        </p:nvSpPr>
        <p:spPr>
          <a:xfrm>
            <a:off x="539552" y="3979912"/>
            <a:ext cx="2088232" cy="2420888"/>
          </a:xfrm>
          <a:prstGeom prst="upArrow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endParaRPr lang="ar-AE" sz="19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وسيلة شرح مع سهم إلى الأعلى 9"/>
          <p:cNvSpPr/>
          <p:nvPr/>
        </p:nvSpPr>
        <p:spPr>
          <a:xfrm>
            <a:off x="3707904" y="3907904"/>
            <a:ext cx="2016224" cy="2492896"/>
          </a:xfrm>
          <a:prstGeom prst="upArrowCallou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ar-AE" sz="19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وسيلة شرح مع سهم إلى الأعلى 10"/>
          <p:cNvSpPr/>
          <p:nvPr/>
        </p:nvSpPr>
        <p:spPr>
          <a:xfrm>
            <a:off x="6588224" y="3979912"/>
            <a:ext cx="2016224" cy="2420888"/>
          </a:xfrm>
          <a:prstGeom prst="upArrow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99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endParaRPr lang="ar-AE" sz="199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 descr="C:\Users\Win7\AppData\Local\Microsoft\Windows\Temporary Internet Files\Content.IE5\SJ98PH75\hand-symbol-silhouette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4" y="556384"/>
            <a:ext cx="1207953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EC6E9C-2AC3-4DD2-8181-B11035582478}"/>
              </a:ext>
            </a:extLst>
          </p:cNvPr>
          <p:cNvSpPr/>
          <p:nvPr/>
        </p:nvSpPr>
        <p:spPr>
          <a:xfrm>
            <a:off x="3059832" y="698484"/>
            <a:ext cx="43220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5400" b="1" dirty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الهجرة إلى الحبشة</a:t>
            </a:r>
            <a:endParaRPr lang="en-US" sz="5400" b="1" u="sng" dirty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69B3B5-76A4-4C84-B022-323E0ADA160B}"/>
              </a:ext>
            </a:extLst>
          </p:cNvPr>
          <p:cNvSpPr/>
          <p:nvPr/>
        </p:nvSpPr>
        <p:spPr>
          <a:xfrm>
            <a:off x="3126481" y="1797349"/>
            <a:ext cx="309634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A7104-503E-4193-9368-F4CD4B7FC96F}"/>
              </a:ext>
            </a:extLst>
          </p:cNvPr>
          <p:cNvSpPr/>
          <p:nvPr/>
        </p:nvSpPr>
        <p:spPr>
          <a:xfrm>
            <a:off x="790527" y="1226025"/>
            <a:ext cx="2269305" cy="683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u="sng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 من البعثة</a:t>
            </a:r>
            <a:endParaRPr lang="en-US" sz="3600" b="1" u="sng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llout: Left-Right Arrow 11">
            <a:extLst>
              <a:ext uri="{FF2B5EF4-FFF2-40B4-BE49-F238E27FC236}">
                <a16:creationId xmlns:a16="http://schemas.microsoft.com/office/drawing/2014/main" id="{C1F87613-782F-42C3-BC2B-9EB2C54D7F4E}"/>
              </a:ext>
            </a:extLst>
          </p:cNvPr>
          <p:cNvSpPr/>
          <p:nvPr/>
        </p:nvSpPr>
        <p:spPr>
          <a:xfrm>
            <a:off x="2918672" y="2060475"/>
            <a:ext cx="3457152" cy="2076847"/>
          </a:xfrm>
          <a:prstGeom prst="leftRightArrowCallout">
            <a:avLst/>
          </a:prstGeom>
          <a:solidFill>
            <a:srgbClr val="FF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002060"/>
                </a:solidFill>
              </a:rPr>
              <a:t>الهجرة الأولى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0B2EA-2194-4E6C-A3E7-8DBF219807BF}"/>
              </a:ext>
            </a:extLst>
          </p:cNvPr>
          <p:cNvSpPr/>
          <p:nvPr/>
        </p:nvSpPr>
        <p:spPr>
          <a:xfrm>
            <a:off x="6131191" y="3054595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عدد الرجال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425E0E-98F6-4123-B72F-EEC9FC619E16}"/>
              </a:ext>
            </a:extLst>
          </p:cNvPr>
          <p:cNvSpPr/>
          <p:nvPr/>
        </p:nvSpPr>
        <p:spPr>
          <a:xfrm>
            <a:off x="534193" y="3054595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عدد النساء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EF6C9-8493-461C-8FCC-103E251B780A}"/>
              </a:ext>
            </a:extLst>
          </p:cNvPr>
          <p:cNvSpPr/>
          <p:nvPr/>
        </p:nvSpPr>
        <p:spPr>
          <a:xfrm>
            <a:off x="6375824" y="4188341"/>
            <a:ext cx="2012600" cy="660204"/>
          </a:xfrm>
          <a:prstGeom prst="rect">
            <a:avLst/>
          </a:prstGeom>
          <a:solidFill>
            <a:srgbClr val="99CCFF"/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11 رجلاً</a:t>
            </a:r>
            <a:endParaRPr lang="en-US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01FC80-941D-4C94-A811-0E4D604EF6C6}"/>
              </a:ext>
            </a:extLst>
          </p:cNvPr>
          <p:cNvSpPr/>
          <p:nvPr/>
        </p:nvSpPr>
        <p:spPr>
          <a:xfrm>
            <a:off x="1000809" y="4188341"/>
            <a:ext cx="2012600" cy="660204"/>
          </a:xfrm>
          <a:prstGeom prst="rect">
            <a:avLst/>
          </a:prstGeom>
          <a:solidFill>
            <a:srgbClr val="FF6699"/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4 نسوة</a:t>
            </a:r>
            <a:endParaRPr lang="en-US" sz="36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DA97C2-0FC8-4699-A850-50B19F455F8A}"/>
              </a:ext>
            </a:extLst>
          </p:cNvPr>
          <p:cNvSpPr/>
          <p:nvPr/>
        </p:nvSpPr>
        <p:spPr>
          <a:xfrm>
            <a:off x="3415736" y="4201578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مكثوا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86C9C8-2084-47BC-86FC-C15D37ACC5BE}"/>
              </a:ext>
            </a:extLst>
          </p:cNvPr>
          <p:cNvSpPr/>
          <p:nvPr/>
        </p:nvSpPr>
        <p:spPr>
          <a:xfrm>
            <a:off x="3668352" y="5021868"/>
            <a:ext cx="2012600" cy="660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3 أشهر</a:t>
            </a:r>
            <a:endParaRPr lang="en-US" sz="3600" b="1" dirty="0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CB7A4B2F-B9C8-4BDA-8C2D-BD72C4AC4F3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2EC6E9C-2AC3-4DD2-8181-B11035582478}"/>
              </a:ext>
            </a:extLst>
          </p:cNvPr>
          <p:cNvSpPr/>
          <p:nvPr/>
        </p:nvSpPr>
        <p:spPr>
          <a:xfrm>
            <a:off x="3059832" y="698484"/>
            <a:ext cx="43220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AE" sz="5400" b="1" dirty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الهجرة إلى الحبشة</a:t>
            </a:r>
            <a:endParaRPr lang="en-US" sz="5400" b="1" u="sng" dirty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69B3B5-76A4-4C84-B022-323E0ADA160B}"/>
              </a:ext>
            </a:extLst>
          </p:cNvPr>
          <p:cNvSpPr/>
          <p:nvPr/>
        </p:nvSpPr>
        <p:spPr>
          <a:xfrm>
            <a:off x="3126481" y="1797349"/>
            <a:ext cx="309634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A7104-503E-4193-9368-F4CD4B7FC96F}"/>
              </a:ext>
            </a:extLst>
          </p:cNvPr>
          <p:cNvSpPr/>
          <p:nvPr/>
        </p:nvSpPr>
        <p:spPr>
          <a:xfrm>
            <a:off x="790527" y="1226025"/>
            <a:ext cx="2269305" cy="683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u="sng" dirty="0"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 من البعثة</a:t>
            </a:r>
            <a:endParaRPr lang="en-US" sz="3600" b="1" u="sng" dirty="0"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Callout: Left-Right Arrow 11">
            <a:extLst>
              <a:ext uri="{FF2B5EF4-FFF2-40B4-BE49-F238E27FC236}">
                <a16:creationId xmlns:a16="http://schemas.microsoft.com/office/drawing/2014/main" id="{C1F87613-782F-42C3-BC2B-9EB2C54D7F4E}"/>
              </a:ext>
            </a:extLst>
          </p:cNvPr>
          <p:cNvSpPr/>
          <p:nvPr/>
        </p:nvSpPr>
        <p:spPr>
          <a:xfrm>
            <a:off x="2918672" y="2060475"/>
            <a:ext cx="3457152" cy="2076847"/>
          </a:xfrm>
          <a:prstGeom prst="leftRightArrowCallou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b="1" u="sng" dirty="0">
                <a:solidFill>
                  <a:srgbClr val="002060"/>
                </a:solidFill>
              </a:rPr>
              <a:t>الهجرة الثانية </a:t>
            </a:r>
            <a:endParaRPr lang="en-US" sz="4400" b="1" u="sng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0B2EA-2194-4E6C-A3E7-8DBF219807BF}"/>
              </a:ext>
            </a:extLst>
          </p:cNvPr>
          <p:cNvSpPr/>
          <p:nvPr/>
        </p:nvSpPr>
        <p:spPr>
          <a:xfrm>
            <a:off x="6131191" y="3054595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عدد الرجال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425E0E-98F6-4123-B72F-EEC9FC619E16}"/>
              </a:ext>
            </a:extLst>
          </p:cNvPr>
          <p:cNvSpPr/>
          <p:nvPr/>
        </p:nvSpPr>
        <p:spPr>
          <a:xfrm>
            <a:off x="534193" y="3054595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عدد النساء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EF6C9-8493-461C-8FCC-103E251B780A}"/>
              </a:ext>
            </a:extLst>
          </p:cNvPr>
          <p:cNvSpPr/>
          <p:nvPr/>
        </p:nvSpPr>
        <p:spPr>
          <a:xfrm>
            <a:off x="6375824" y="4188341"/>
            <a:ext cx="2012600" cy="660204"/>
          </a:xfrm>
          <a:prstGeom prst="rect">
            <a:avLst/>
          </a:prstGeom>
          <a:solidFill>
            <a:srgbClr val="99CCFF"/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83 رجلاً</a:t>
            </a:r>
            <a:endParaRPr lang="en-US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01FC80-941D-4C94-A811-0E4D604EF6C6}"/>
              </a:ext>
            </a:extLst>
          </p:cNvPr>
          <p:cNvSpPr/>
          <p:nvPr/>
        </p:nvSpPr>
        <p:spPr>
          <a:xfrm>
            <a:off x="1000809" y="4188341"/>
            <a:ext cx="2012600" cy="660204"/>
          </a:xfrm>
          <a:prstGeom prst="rect">
            <a:avLst/>
          </a:prstGeom>
          <a:solidFill>
            <a:srgbClr val="FF6699"/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/>
              <a:t>18 امرأة</a:t>
            </a:r>
            <a:endParaRPr lang="en-US" sz="36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568497-BFD2-4DE7-921C-F0B3984BB05A}"/>
              </a:ext>
            </a:extLst>
          </p:cNvPr>
          <p:cNvSpPr/>
          <p:nvPr/>
        </p:nvSpPr>
        <p:spPr>
          <a:xfrm>
            <a:off x="3668352" y="5132706"/>
            <a:ext cx="2012600" cy="66020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  <a:prstDash val="sys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/>
              <a:t>11 عام</a:t>
            </a:r>
            <a:endParaRPr lang="en-US" sz="36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BE9E41-7BDF-4806-B22D-380C5F9F7312}"/>
              </a:ext>
            </a:extLst>
          </p:cNvPr>
          <p:cNvSpPr/>
          <p:nvPr/>
        </p:nvSpPr>
        <p:spPr>
          <a:xfrm>
            <a:off x="3471333" y="4260609"/>
            <a:ext cx="2592288" cy="748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u="sng" dirty="0">
                <a:solidFill>
                  <a:srgbClr val="FF0000"/>
                </a:solidFill>
              </a:rPr>
              <a:t>مكثوا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769B52F6-FE4A-47D6-AAF6-95A5DAA8BA4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60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1E8D33-B2E0-48D7-AA5A-79DD2440BC13}"/>
              </a:ext>
            </a:extLst>
          </p:cNvPr>
          <p:cNvSpPr/>
          <p:nvPr/>
        </p:nvSpPr>
        <p:spPr>
          <a:xfrm>
            <a:off x="323528" y="512676"/>
            <a:ext cx="828092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الهجرة إلى الحبشة   </a:t>
            </a:r>
            <a:r>
              <a:rPr lang="ar-AE" sz="4800" b="1" u="sng" dirty="0">
                <a:solidFill>
                  <a:srgbClr val="C0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5 من البعثة </a:t>
            </a:r>
            <a:endParaRPr lang="en-US" sz="4800" b="1" u="sng" dirty="0">
              <a:solidFill>
                <a:srgbClr val="C0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AB7BF0F-B298-4497-A6A8-03E600E1544E}"/>
              </a:ext>
            </a:extLst>
          </p:cNvPr>
          <p:cNvSpPr/>
          <p:nvPr/>
        </p:nvSpPr>
        <p:spPr>
          <a:xfrm>
            <a:off x="6228184" y="1556792"/>
            <a:ext cx="2376264" cy="9361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الهجرة الأولى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413375A-92D1-484C-8E68-21B3EF917AF3}"/>
              </a:ext>
            </a:extLst>
          </p:cNvPr>
          <p:cNvSpPr/>
          <p:nvPr/>
        </p:nvSpPr>
        <p:spPr>
          <a:xfrm>
            <a:off x="6228184" y="2916458"/>
            <a:ext cx="2376264" cy="18086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highlight>
                  <a:srgbClr val="FFFF00"/>
                </a:highlight>
              </a:rPr>
              <a:t>رجل:</a:t>
            </a:r>
            <a:r>
              <a:rPr lang="ar-AE" sz="3600" b="1" dirty="0"/>
              <a:t> 11</a:t>
            </a:r>
          </a:p>
          <a:p>
            <a:pPr algn="ctr"/>
            <a:endParaRPr lang="ar-AE" sz="3600" b="1" dirty="0"/>
          </a:p>
          <a:p>
            <a:pPr algn="ctr"/>
            <a:r>
              <a:rPr lang="ar-AE" sz="3600" b="1" dirty="0">
                <a:highlight>
                  <a:srgbClr val="FFFF00"/>
                </a:highlight>
              </a:rPr>
              <a:t>نسوة: 4</a:t>
            </a:r>
            <a:r>
              <a:rPr lang="ar-AE" sz="3600" b="1" dirty="0"/>
              <a:t> </a:t>
            </a:r>
            <a:endParaRPr lang="en-US" sz="3600" b="1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D373FF-05F4-463B-840E-B7293B5429BA}"/>
              </a:ext>
            </a:extLst>
          </p:cNvPr>
          <p:cNvSpPr/>
          <p:nvPr/>
        </p:nvSpPr>
        <p:spPr>
          <a:xfrm>
            <a:off x="5796136" y="5085184"/>
            <a:ext cx="2808312" cy="93610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مكثوا: 3 أشهر</a:t>
            </a:r>
            <a:endParaRPr lang="en-US" sz="4000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336307D-8FBA-4F3B-990A-CF032BD01C97}"/>
              </a:ext>
            </a:extLst>
          </p:cNvPr>
          <p:cNvSpPr/>
          <p:nvPr/>
        </p:nvSpPr>
        <p:spPr>
          <a:xfrm>
            <a:off x="827584" y="1588553"/>
            <a:ext cx="2376264" cy="9361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الهجرة الثانية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1F8DE7-4213-4C99-AF6E-03A96F3FA33E}"/>
              </a:ext>
            </a:extLst>
          </p:cNvPr>
          <p:cNvSpPr/>
          <p:nvPr/>
        </p:nvSpPr>
        <p:spPr>
          <a:xfrm>
            <a:off x="827584" y="2916458"/>
            <a:ext cx="2376264" cy="18086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highlight>
                  <a:srgbClr val="FFFF00"/>
                </a:highlight>
              </a:rPr>
              <a:t>رجل: </a:t>
            </a:r>
            <a:r>
              <a:rPr lang="ar-AE" sz="3600" b="1" dirty="0"/>
              <a:t>83 </a:t>
            </a:r>
          </a:p>
          <a:p>
            <a:pPr algn="ctr"/>
            <a:endParaRPr lang="ar-AE" sz="3600" b="1" dirty="0"/>
          </a:p>
          <a:p>
            <a:pPr algn="ctr"/>
            <a:r>
              <a:rPr lang="ar-AE" sz="3600" b="1" dirty="0">
                <a:highlight>
                  <a:srgbClr val="FFFF00"/>
                </a:highlight>
              </a:rPr>
              <a:t>امرأة: </a:t>
            </a:r>
            <a:r>
              <a:rPr lang="ar-AE" sz="3600" b="1" dirty="0"/>
              <a:t>18</a:t>
            </a:r>
            <a:endParaRPr lang="en-US" sz="36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81985CB-6A7A-41CF-82BE-F45AB40BD032}"/>
              </a:ext>
            </a:extLst>
          </p:cNvPr>
          <p:cNvSpPr/>
          <p:nvPr/>
        </p:nvSpPr>
        <p:spPr>
          <a:xfrm>
            <a:off x="539552" y="5108038"/>
            <a:ext cx="3481524" cy="936104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b="1" dirty="0"/>
              <a:t>مكثوا: 11 عاماً</a:t>
            </a:r>
            <a:endParaRPr lang="en-US" sz="4000" b="1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4F0C80DE-946C-424F-9640-B3C8EE356A3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68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n on yelp">
            <a:extLst>
              <a:ext uri="{FF2B5EF4-FFF2-40B4-BE49-F238E27FC236}">
                <a16:creationId xmlns:a16="http://schemas.microsoft.com/office/drawing/2014/main" id="{E6A80156-90A0-4361-BE58-136E9FC44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4" y="5727923"/>
            <a:ext cx="815010" cy="8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13793A4B-9DC6-45F5-9044-3EC9A18F6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0"/>
          <a:stretch/>
        </p:blipFill>
        <p:spPr bwMode="auto">
          <a:xfrm>
            <a:off x="6431092" y="2828999"/>
            <a:ext cx="2120347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1225188" y="4849855"/>
            <a:ext cx="1662670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ysClr val="windowText" lastClr="000000"/>
                </a:solidFill>
              </a:rPr>
              <a:t>لم أفهم وأحتاج إلى المساعدة</a:t>
            </a:r>
            <a:endParaRPr lang="en-US" sz="3200" b="1" cap="none" spc="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2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8D532480-7438-4FAD-AE6E-BAA05FAC8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 r="33496"/>
          <a:stretch/>
        </p:blipFill>
        <p:spPr bwMode="auto">
          <a:xfrm>
            <a:off x="2853405" y="2779651"/>
            <a:ext cx="2570922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143C2312-59A8-4DB6-9F49-A880CA05A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/>
          <a:stretch/>
        </p:blipFill>
        <p:spPr bwMode="auto">
          <a:xfrm>
            <a:off x="241183" y="2718255"/>
            <a:ext cx="2253424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3823082" y="4872946"/>
            <a:ext cx="1791324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أنا لم أفهم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الدرس تمامًا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اليوم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7018351" y="5003334"/>
            <a:ext cx="1460500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481B50-9198-45FD-9168-0ECD1BBB9284}"/>
              </a:ext>
            </a:extLst>
          </p:cNvPr>
          <p:cNvSpPr/>
          <p:nvPr/>
        </p:nvSpPr>
        <p:spPr>
          <a:xfrm>
            <a:off x="3669250" y="1319610"/>
            <a:ext cx="1662670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ysClr val="windowText" lastClr="000000"/>
                </a:solidFill>
              </a:rPr>
              <a:t>أقيم ذاتي</a:t>
            </a:r>
            <a:endParaRPr lang="en-US" sz="40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8DC844-4B72-459D-8B6E-9FCEB9F40EE1}"/>
              </a:ext>
            </a:extLst>
          </p:cNvPr>
          <p:cNvSpPr/>
          <p:nvPr/>
        </p:nvSpPr>
        <p:spPr>
          <a:xfrm>
            <a:off x="765132" y="2105082"/>
            <a:ext cx="7613735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ysClr val="windowText" lastClr="000000"/>
                </a:solidFill>
              </a:rPr>
              <a:t>ضع في المحادثة الوجه الذي يناسب فهمك للدرس</a:t>
            </a:r>
            <a:endParaRPr lang="en-US" sz="3600" b="1" cap="none" spc="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EE8D1186-C5AE-4345-9946-D29DF9DD1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45" y="5587740"/>
            <a:ext cx="14605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64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8" descr="تحميل Gradient Wallpapers APK أحدث إصدار 1.0 لأجهزة Android">
            <a:extLst>
              <a:ext uri="{FF2B5EF4-FFF2-40B4-BE49-F238E27FC236}">
                <a16:creationId xmlns:a16="http://schemas.microsoft.com/office/drawing/2014/main" id="{4AF81D1B-157D-4595-90FE-D5E80641A5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2"/>
          <a:stretch/>
        </p:blipFill>
        <p:spPr bwMode="auto">
          <a:xfrm>
            <a:off x="157843" y="174171"/>
            <a:ext cx="8828314" cy="64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12AB5F5E-B555-4AAF-91CA-6431861E7D26}"/>
              </a:ext>
            </a:extLst>
          </p:cNvPr>
          <p:cNvSpPr/>
          <p:nvPr/>
        </p:nvSpPr>
        <p:spPr>
          <a:xfrm>
            <a:off x="446025" y="1488353"/>
            <a:ext cx="2823110" cy="2494882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9B04F5-99BD-4965-8E86-F3E4A4AE0B37}"/>
              </a:ext>
            </a:extLst>
          </p:cNvPr>
          <p:cNvSpPr/>
          <p:nvPr/>
        </p:nvSpPr>
        <p:spPr>
          <a:xfrm>
            <a:off x="3568324" y="1449124"/>
            <a:ext cx="2499292" cy="2494882"/>
          </a:xfrm>
          <a:prstGeom prst="rect">
            <a:avLst/>
          </a:prstGeom>
          <a:noFill/>
          <a:ln>
            <a:solidFill>
              <a:srgbClr val="0066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35379-4EF5-4032-A9AE-BE05E265F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5" t="11641" r="3661" b="73172"/>
          <a:stretch/>
        </p:blipFill>
        <p:spPr>
          <a:xfrm>
            <a:off x="2176196" y="488754"/>
            <a:ext cx="4791608" cy="602380"/>
          </a:xfrm>
          <a:prstGeom prst="rect">
            <a:avLst/>
          </a:prstGeom>
          <a:ln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7B6FEE8-8B57-404B-935C-A560617228EA}"/>
              </a:ext>
            </a:extLst>
          </p:cNvPr>
          <p:cNvGrpSpPr/>
          <p:nvPr/>
        </p:nvGrpSpPr>
        <p:grpSpPr>
          <a:xfrm>
            <a:off x="3662768" y="3753591"/>
            <a:ext cx="2251462" cy="1612191"/>
            <a:chOff x="11790553" y="-69815"/>
            <a:chExt cx="2551732" cy="154285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743871E-F880-443E-9C51-F6E3EC0B4913}"/>
                </a:ext>
              </a:extLst>
            </p:cNvPr>
            <p:cNvGrpSpPr/>
            <p:nvPr/>
          </p:nvGrpSpPr>
          <p:grpSpPr>
            <a:xfrm>
              <a:off x="11790553" y="584886"/>
              <a:ext cx="2551732" cy="888150"/>
              <a:chOff x="8161824" y="3997090"/>
              <a:chExt cx="2551732" cy="888150"/>
            </a:xfrm>
            <a:solidFill>
              <a:srgbClr val="9999FF"/>
            </a:solidFill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79A5371D-774F-4C46-8009-E311F5085722}"/>
                  </a:ext>
                </a:extLst>
              </p:cNvPr>
              <p:cNvSpPr/>
              <p:nvPr/>
            </p:nvSpPr>
            <p:spPr>
              <a:xfrm>
                <a:off x="8161824" y="3997090"/>
                <a:ext cx="2551732" cy="830997"/>
              </a:xfrm>
              <a:prstGeom prst="rect">
                <a:avLst/>
              </a:prstGeom>
              <a:solidFill>
                <a:srgbClr val="FFCCCC"/>
              </a:solidFill>
              <a:ln>
                <a:solidFill>
                  <a:schemeClr val="tx1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EFAABDE-1E86-4A7E-A0F6-A7DF2CC3F246}"/>
                  </a:ext>
                </a:extLst>
              </p:cNvPr>
              <p:cNvSpPr/>
              <p:nvPr/>
            </p:nvSpPr>
            <p:spPr>
              <a:xfrm>
                <a:off x="8681329" y="4089984"/>
                <a:ext cx="1711778" cy="79525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2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أحضر أدواتي</a:t>
                </a:r>
              </a:p>
              <a:p>
                <a:pPr algn="ctr"/>
                <a:r>
                  <a:rPr lang="ar-AE" sz="2400" b="1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كاملة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428B19-067F-48A0-9981-1271BEC7B8E0}"/>
                </a:ext>
              </a:extLst>
            </p:cNvPr>
            <p:cNvGrpSpPr/>
            <p:nvPr/>
          </p:nvGrpSpPr>
          <p:grpSpPr>
            <a:xfrm>
              <a:off x="12659445" y="-69815"/>
              <a:ext cx="921173" cy="883617"/>
              <a:chOff x="12659445" y="-69815"/>
              <a:chExt cx="921173" cy="883617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6E2A2A7-2FD9-46CF-BBC7-C2D5369A2FA2}"/>
                  </a:ext>
                </a:extLst>
              </p:cNvPr>
              <p:cNvSpPr/>
              <p:nvPr/>
            </p:nvSpPr>
            <p:spPr>
              <a:xfrm>
                <a:off x="12659445" y="-5279"/>
                <a:ext cx="921173" cy="747752"/>
              </a:xfrm>
              <a:prstGeom prst="ellipse">
                <a:avLst/>
              </a:prstGeom>
              <a:solidFill>
                <a:srgbClr val="CC00CC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2E641DC-1F0D-4B2B-A63B-CCB51DE288CA}"/>
                  </a:ext>
                </a:extLst>
              </p:cNvPr>
              <p:cNvSpPr/>
              <p:nvPr/>
            </p:nvSpPr>
            <p:spPr>
              <a:xfrm>
                <a:off x="12783629" y="-69815"/>
                <a:ext cx="645324" cy="88361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ar-AE" sz="54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6</a:t>
                </a:r>
                <a:endParaRPr lang="en-US" sz="5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F3F34E58-1086-4D99-BD04-F733422C3214}"/>
              </a:ext>
            </a:extLst>
          </p:cNvPr>
          <p:cNvSpPr/>
          <p:nvPr/>
        </p:nvSpPr>
        <p:spPr>
          <a:xfrm>
            <a:off x="6417955" y="4539122"/>
            <a:ext cx="2257091" cy="830996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عدم ترك الحصة</a:t>
            </a:r>
          </a:p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أثناء الدرس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C4407F-7C09-4B03-9363-5D92323360BC}"/>
              </a:ext>
            </a:extLst>
          </p:cNvPr>
          <p:cNvGrpSpPr/>
          <p:nvPr/>
        </p:nvGrpSpPr>
        <p:grpSpPr>
          <a:xfrm>
            <a:off x="5986406" y="1449124"/>
            <a:ext cx="2711569" cy="2634860"/>
            <a:chOff x="-2927890" y="2071598"/>
            <a:chExt cx="2233517" cy="18727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61553F-E327-43E7-9AEE-98EA965D4D93}"/>
                </a:ext>
              </a:extLst>
            </p:cNvPr>
            <p:cNvSpPr/>
            <p:nvPr/>
          </p:nvSpPr>
          <p:spPr>
            <a:xfrm>
              <a:off x="-2629520" y="2071598"/>
              <a:ext cx="1935147" cy="177330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1397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2" descr="Thank you - Sony Global Education">
              <a:extLst>
                <a:ext uri="{FF2B5EF4-FFF2-40B4-BE49-F238E27FC236}">
                  <a16:creationId xmlns:a16="http://schemas.microsoft.com/office/drawing/2014/main" id="{0FE6ABDE-1DDB-481D-9E42-8FF9447CEB0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63910" y="2277892"/>
              <a:ext cx="1362208" cy="1046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Free Clock Gif Transparent, Download Free Clip Art, Free Clip Art ...">
              <a:extLst>
                <a:ext uri="{FF2B5EF4-FFF2-40B4-BE49-F238E27FC236}">
                  <a16:creationId xmlns:a16="http://schemas.microsoft.com/office/drawing/2014/main" id="{D1407EED-4084-43B9-B1BE-FC7565D643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24298" y="2099481"/>
              <a:ext cx="587767" cy="520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GIF - Teach Teaching Teacher - Discover &amp; Share GIFs">
              <a:extLst>
                <a:ext uri="{FF2B5EF4-FFF2-40B4-BE49-F238E27FC236}">
                  <a16:creationId xmlns:a16="http://schemas.microsoft.com/office/drawing/2014/main" id="{BD4D8FC2-0E68-454D-B164-349E3958E81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8216" y="2390490"/>
              <a:ext cx="828683" cy="529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lipart walking cartoon, Clipart walking cartoon Transparent FREE ...">
              <a:extLst>
                <a:ext uri="{FF2B5EF4-FFF2-40B4-BE49-F238E27FC236}">
                  <a16:creationId xmlns:a16="http://schemas.microsoft.com/office/drawing/2014/main" id="{EDD91964-27FA-46A3-9652-46A02C31352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27890" y="2480442"/>
              <a:ext cx="1324512" cy="1463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Silent Sustained Reading - Earth Science - 8A">
            <a:extLst>
              <a:ext uri="{FF2B5EF4-FFF2-40B4-BE49-F238E27FC236}">
                <a16:creationId xmlns:a16="http://schemas.microsoft.com/office/drawing/2014/main" id="{72645D66-0FE6-4E7C-B9CA-08EFD80EE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751" y="2540395"/>
            <a:ext cx="2123320" cy="139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" descr="نتيجة بحث الصور عن أدوات مدرسية">
            <a:extLst>
              <a:ext uri="{FF2B5EF4-FFF2-40B4-BE49-F238E27FC236}">
                <a16:creationId xmlns:a16="http://schemas.microsoft.com/office/drawing/2014/main" id="{B2A6BF84-F13B-4D18-9B86-29E2F02F8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11" y="1693292"/>
            <a:ext cx="1500064" cy="150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5B3E677-D593-44B0-BCB5-0B4998682A8F}"/>
              </a:ext>
            </a:extLst>
          </p:cNvPr>
          <p:cNvGrpSpPr/>
          <p:nvPr/>
        </p:nvGrpSpPr>
        <p:grpSpPr>
          <a:xfrm>
            <a:off x="7312569" y="3679054"/>
            <a:ext cx="812776" cy="923330"/>
            <a:chOff x="10267947" y="557721"/>
            <a:chExt cx="927027" cy="90480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3797ABC-6F8B-4A54-A198-851AFEDEF2E5}"/>
                </a:ext>
              </a:extLst>
            </p:cNvPr>
            <p:cNvSpPr/>
            <p:nvPr/>
          </p:nvSpPr>
          <p:spPr>
            <a:xfrm>
              <a:off x="10267947" y="627894"/>
              <a:ext cx="927027" cy="772643"/>
            </a:xfrm>
            <a:prstGeom prst="ellipse">
              <a:avLst/>
            </a:prstGeom>
            <a:solidFill>
              <a:srgbClr val="FFCC00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44C3F7B-03AB-4155-B546-16CDC737D53E}"/>
                </a:ext>
              </a:extLst>
            </p:cNvPr>
            <p:cNvSpPr/>
            <p:nvPr/>
          </p:nvSpPr>
          <p:spPr>
            <a:xfrm>
              <a:off x="10396640" y="557721"/>
              <a:ext cx="649425" cy="9048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5</a:t>
              </a:r>
              <a:endParaRPr lang="en-US" sz="5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D1712C5-F9EB-4846-842C-E74400D414B3}"/>
              </a:ext>
            </a:extLst>
          </p:cNvPr>
          <p:cNvSpPr/>
          <p:nvPr/>
        </p:nvSpPr>
        <p:spPr>
          <a:xfrm>
            <a:off x="763998" y="4475063"/>
            <a:ext cx="2015287" cy="830997"/>
          </a:xfrm>
          <a:prstGeom prst="rect">
            <a:avLst/>
          </a:prstGeom>
          <a:solidFill>
            <a:srgbClr val="99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فتح الكاميرا</a:t>
            </a:r>
          </a:p>
          <a:p>
            <a:pPr algn="ctr"/>
            <a:r>
              <a:rPr lang="ar-AE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400" b="1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طوال الحصة</a:t>
            </a:r>
            <a:endParaRPr lang="ar-AE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35F5968-924A-485F-8341-3CF88DD15E33}"/>
              </a:ext>
            </a:extLst>
          </p:cNvPr>
          <p:cNvGrpSpPr/>
          <p:nvPr/>
        </p:nvGrpSpPr>
        <p:grpSpPr>
          <a:xfrm>
            <a:off x="1402704" y="3608304"/>
            <a:ext cx="811265" cy="923329"/>
            <a:chOff x="8503908" y="-189283"/>
            <a:chExt cx="927027" cy="950064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31EE83C-525F-4D6A-9D7A-1F445BA04002}"/>
                </a:ext>
              </a:extLst>
            </p:cNvPr>
            <p:cNvSpPr/>
            <p:nvPr/>
          </p:nvSpPr>
          <p:spPr>
            <a:xfrm>
              <a:off x="8503908" y="-107561"/>
              <a:ext cx="927027" cy="862979"/>
            </a:xfrm>
            <a:prstGeom prst="ellipse">
              <a:avLst/>
            </a:prstGeom>
            <a:solidFill>
              <a:srgbClr val="0099CC"/>
            </a:solidFill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996800C-20C7-464D-AA89-9B53DE8BCE74}"/>
                </a:ext>
              </a:extLst>
            </p:cNvPr>
            <p:cNvSpPr/>
            <p:nvPr/>
          </p:nvSpPr>
          <p:spPr>
            <a:xfrm>
              <a:off x="8642103" y="-189283"/>
              <a:ext cx="650635" cy="9500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5400" b="1" dirty="0">
                  <a:ln w="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5400" b="1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D251E794-CA94-45AD-80BF-94FD674708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923" y="1897776"/>
            <a:ext cx="2706829" cy="19009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Frame 31">
            <a:extLst>
              <a:ext uri="{FF2B5EF4-FFF2-40B4-BE49-F238E27FC236}">
                <a16:creationId xmlns:a16="http://schemas.microsoft.com/office/drawing/2014/main" id="{E9B413DB-E37E-4FB0-851D-6A138777D4AF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9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DE69E9-4F50-42C4-96F6-79232A675637}"/>
              </a:ext>
            </a:extLst>
          </p:cNvPr>
          <p:cNvSpPr/>
          <p:nvPr/>
        </p:nvSpPr>
        <p:spPr>
          <a:xfrm>
            <a:off x="0" y="-443420"/>
            <a:ext cx="8986598" cy="115212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7B689B-68B5-45F1-875A-B8B91270E201}"/>
              </a:ext>
            </a:extLst>
          </p:cNvPr>
          <p:cNvSpPr/>
          <p:nvPr/>
        </p:nvSpPr>
        <p:spPr>
          <a:xfrm>
            <a:off x="1648983" y="983792"/>
            <a:ext cx="5688632" cy="7175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rgbClr val="C00000"/>
                </a:solidFill>
                <a:highlight>
                  <a:srgbClr val="FFFF00"/>
                </a:highlight>
              </a:rPr>
              <a:t>أرسلت قريش رسوليها..</a:t>
            </a:r>
            <a:endParaRPr lang="en-US" sz="48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E33B9-8D51-4E59-9FF6-9D1C61CF12C6}"/>
              </a:ext>
            </a:extLst>
          </p:cNvPr>
          <p:cNvSpPr/>
          <p:nvPr/>
        </p:nvSpPr>
        <p:spPr>
          <a:xfrm>
            <a:off x="5250202" y="2494345"/>
            <a:ext cx="2808312" cy="7175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عمرو بن العاص</a:t>
            </a:r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C674F3-828C-47F3-BAC6-34687949C184}"/>
              </a:ext>
            </a:extLst>
          </p:cNvPr>
          <p:cNvSpPr/>
          <p:nvPr/>
        </p:nvSpPr>
        <p:spPr>
          <a:xfrm>
            <a:off x="1027723" y="2434047"/>
            <a:ext cx="3194756" cy="7175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عبدالله بن أبي ربيعة</a:t>
            </a:r>
            <a:endParaRPr lang="en-US" sz="32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4DF704-8E37-4545-B5AD-845DCFD4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" y="4379885"/>
            <a:ext cx="4536855" cy="21028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79A1F37-7831-4106-B8EB-E779FE018F6C}"/>
              </a:ext>
            </a:extLst>
          </p:cNvPr>
          <p:cNvSpPr/>
          <p:nvPr/>
        </p:nvSpPr>
        <p:spPr>
          <a:xfrm>
            <a:off x="5250202" y="4363655"/>
            <a:ext cx="3324115" cy="21028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FF0000"/>
                </a:solidFill>
              </a:rPr>
              <a:t>سبب اختيار قريش  لعمرو بن العاص ممثلا لها أمام النجاشي؟؟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7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1A90-6C60-427B-A26D-266AD0E26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160735"/>
            <a:ext cx="8064896" cy="1364343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ar-AE" sz="3600" b="1" dirty="0"/>
              <a:t>سبب بقاء المسلمين في الحبشة أحد عشر عاما ..؟؟</a:t>
            </a:r>
          </a:p>
          <a:p>
            <a:pPr algn="ctr"/>
            <a:r>
              <a:rPr lang="ar-AE" sz="3600" b="1" dirty="0"/>
              <a:t> سبب زيادة عدد المسلمين في الهجرة الثانية ..؟؟</a:t>
            </a:r>
            <a:endParaRPr lang="en-US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958042-A925-460C-B55A-EEBD9B2138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62" t="16003" r="9360" b="22304"/>
          <a:stretch/>
        </p:blipFill>
        <p:spPr>
          <a:xfrm>
            <a:off x="100804" y="0"/>
            <a:ext cx="2238250" cy="136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296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9752B7B-8472-4F4D-97DD-76963D024DAD}"/>
              </a:ext>
            </a:extLst>
          </p:cNvPr>
          <p:cNvSpPr/>
          <p:nvPr/>
        </p:nvSpPr>
        <p:spPr>
          <a:xfrm>
            <a:off x="4460149" y="6114245"/>
            <a:ext cx="2640089" cy="4385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ar-AE" sz="2400" b="1" dirty="0">
                <a:ln w="0"/>
              </a:rPr>
              <a:t>دون إجابتك في المحادثة</a:t>
            </a:r>
            <a:endParaRPr lang="en-US" sz="2400" b="1" dirty="0">
              <a:ln w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B45F09-429A-459C-81E1-F763D37BAB0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3263" y="5434745"/>
            <a:ext cx="863411" cy="64518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85B59C-2DC4-4453-8DB3-7DAABB838B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2043762" y="5818315"/>
            <a:ext cx="1535271" cy="523220"/>
          </a:xfrm>
          <a:prstGeom prst="rect">
            <a:avLst/>
          </a:prstGeom>
        </p:spPr>
      </p:pic>
      <p:pic>
        <p:nvPicPr>
          <p:cNvPr id="15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EC6F6E04-2594-48E1-A0E3-AC5017135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95652" y="6277787"/>
            <a:ext cx="1031490" cy="5802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D3EF02-F7BB-46F8-961A-3E45847436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0992" y="2490134"/>
            <a:ext cx="6822015" cy="18777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A77A5-D554-4BA7-A44D-C29F6CACED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165" y="830842"/>
            <a:ext cx="1972109" cy="118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4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4" name="coin.wav"/>
          </p:stSnd>
        </p:sndAc>
      </p:transition>
    </mc:Choice>
    <mc:Fallback xmlns="">
      <p:transition spd="slow">
        <p:fade/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3D2A2-E653-414F-AF40-CC96E67BA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2" t="44793" r="19638" b="9027"/>
          <a:stretch/>
        </p:blipFill>
        <p:spPr>
          <a:xfrm>
            <a:off x="821635" y="992397"/>
            <a:ext cx="7328452" cy="5468037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C8812FDD-840E-4AC9-962F-F67A79D2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681" y="3080084"/>
            <a:ext cx="959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11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1665416-840E-4611-A0E5-FE686A1C2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562" y="3650627"/>
            <a:ext cx="6369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4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21CD98F8-AEC7-4641-8C85-B2E020E53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19" y="2963703"/>
            <a:ext cx="1248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83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87AA79A1-41EB-4CEA-AB01-74AD33C59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988" y="3648767"/>
            <a:ext cx="1248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18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2719937-2A8D-435F-AB11-CA0D6B9EF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720" y="5367942"/>
            <a:ext cx="2013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11 سنة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9B5144-FF55-4161-8CD8-AA7B829E6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50" t="35504" r="11005" b="57600"/>
          <a:stretch/>
        </p:blipFill>
        <p:spPr>
          <a:xfrm>
            <a:off x="5738681" y="100083"/>
            <a:ext cx="2723322" cy="81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8F8F8-5B55-47C4-8E6E-4294E5189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47" t="50139" r="7809" b="13467"/>
          <a:stretch/>
        </p:blipFill>
        <p:spPr>
          <a:xfrm>
            <a:off x="215516" y="2729947"/>
            <a:ext cx="8712968" cy="401928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CBD9B6D-9489-494C-92A2-1E6BC2F3A8C6}"/>
              </a:ext>
            </a:extLst>
          </p:cNvPr>
          <p:cNvSpPr/>
          <p:nvPr/>
        </p:nvSpPr>
        <p:spPr>
          <a:xfrm>
            <a:off x="1345994" y="3431282"/>
            <a:ext cx="1024033" cy="56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8CCE335-3B25-4C64-8F22-A019D69DDD85}"/>
              </a:ext>
            </a:extLst>
          </p:cNvPr>
          <p:cNvSpPr/>
          <p:nvPr/>
        </p:nvSpPr>
        <p:spPr>
          <a:xfrm>
            <a:off x="3423862" y="4085515"/>
            <a:ext cx="1024033" cy="56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6E46DB-93A2-4EDE-AE68-8671ECE24887}"/>
              </a:ext>
            </a:extLst>
          </p:cNvPr>
          <p:cNvSpPr/>
          <p:nvPr/>
        </p:nvSpPr>
        <p:spPr>
          <a:xfrm>
            <a:off x="2373561" y="4525680"/>
            <a:ext cx="1024033" cy="56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684493B-551E-4A8D-9A4A-C7FDF8753F0F}"/>
              </a:ext>
            </a:extLst>
          </p:cNvPr>
          <p:cNvSpPr/>
          <p:nvPr/>
        </p:nvSpPr>
        <p:spPr>
          <a:xfrm>
            <a:off x="2352143" y="5090257"/>
            <a:ext cx="1024033" cy="5645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92519107-0686-45D9-AC57-78D12A5B4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989" y="6057950"/>
            <a:ext cx="46138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ar-AE" altLang="ar-AE" sz="3600" b="1" dirty="0">
                <a:solidFill>
                  <a:srgbClr val="FF3300"/>
                </a:solidFill>
              </a:rPr>
              <a:t>رفضَ تسليمَ المهاجرينَ</a:t>
            </a:r>
            <a:endParaRPr lang="en-US" altLang="ar-AE" sz="3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8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n on yelp">
            <a:extLst>
              <a:ext uri="{FF2B5EF4-FFF2-40B4-BE49-F238E27FC236}">
                <a16:creationId xmlns:a16="http://schemas.microsoft.com/office/drawing/2014/main" id="{E6A80156-90A0-4361-BE58-136E9FC447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4" y="5727923"/>
            <a:ext cx="815010" cy="81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13793A4B-9DC6-45F5-9044-3EC9A18F6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750"/>
          <a:stretch/>
        </p:blipFill>
        <p:spPr bwMode="auto">
          <a:xfrm>
            <a:off x="6431092" y="2828999"/>
            <a:ext cx="2120347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1225188" y="4849855"/>
            <a:ext cx="1662670" cy="156966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cap="none" spc="0" dirty="0">
                <a:ln w="0"/>
                <a:solidFill>
                  <a:sysClr val="windowText" lastClr="000000"/>
                </a:solidFill>
              </a:rPr>
              <a:t>لم أفهم وأحتاج إلى المساعدة</a:t>
            </a:r>
            <a:endParaRPr lang="en-US" sz="3200" b="1" cap="none" spc="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2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8D532480-7438-4FAD-AE6E-BAA05FAC8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4" r="33496"/>
          <a:stretch/>
        </p:blipFill>
        <p:spPr bwMode="auto">
          <a:xfrm>
            <a:off x="2853405" y="2779651"/>
            <a:ext cx="2570922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◅التقييم▻ - رحلة معرفية في الفصول الاربعة">
            <a:extLst>
              <a:ext uri="{FF2B5EF4-FFF2-40B4-BE49-F238E27FC236}">
                <a16:creationId xmlns:a16="http://schemas.microsoft.com/office/drawing/2014/main" id="{143C2312-59A8-4DB6-9F49-A880CA05A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9"/>
          <a:stretch/>
        </p:blipFill>
        <p:spPr bwMode="auto">
          <a:xfrm>
            <a:off x="241183" y="2718255"/>
            <a:ext cx="2253424" cy="219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3823082" y="4872946"/>
            <a:ext cx="1791324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أنا لم أفهم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الدرس تمامًا </a:t>
            </a:r>
          </a:p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اليوم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7018351" y="5003334"/>
            <a:ext cx="1460500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cap="none" spc="0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481B50-9198-45FD-9168-0ECD1BBB9284}"/>
              </a:ext>
            </a:extLst>
          </p:cNvPr>
          <p:cNvSpPr/>
          <p:nvPr/>
        </p:nvSpPr>
        <p:spPr>
          <a:xfrm>
            <a:off x="3669250" y="1319610"/>
            <a:ext cx="1662670" cy="707886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ysClr val="windowText" lastClr="000000"/>
                </a:solidFill>
              </a:rPr>
              <a:t>أقيم ذاتي</a:t>
            </a:r>
            <a:endParaRPr lang="en-US" sz="4000" b="1" cap="none" spc="0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8DC844-4B72-459D-8B6E-9FCEB9F40EE1}"/>
              </a:ext>
            </a:extLst>
          </p:cNvPr>
          <p:cNvSpPr/>
          <p:nvPr/>
        </p:nvSpPr>
        <p:spPr>
          <a:xfrm>
            <a:off x="765132" y="2105082"/>
            <a:ext cx="7613735" cy="64633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ysClr val="windowText" lastClr="000000"/>
                </a:solidFill>
              </a:rPr>
              <a:t>ضع في المحادثة الوجه الذي يناسب فهمك للدرس</a:t>
            </a:r>
            <a:endParaRPr lang="en-US" sz="3600" b="1" cap="none" spc="0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5122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EE8D1186-C5AE-4345-9946-D29DF9DD17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645" y="5587740"/>
            <a:ext cx="1460500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0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4100">
            <a:extLst>
              <a:ext uri="{FF2B5EF4-FFF2-40B4-BE49-F238E27FC236}">
                <a16:creationId xmlns:a16="http://schemas.microsoft.com/office/drawing/2014/main" id="{040FE68B-940F-447B-A99A-8E43E0DB83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0" r="9481"/>
          <a:stretch/>
        </p:blipFill>
        <p:spPr>
          <a:xfrm>
            <a:off x="1844750" y="217714"/>
            <a:ext cx="6517372" cy="5693441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F12DDF83-5432-452E-810B-97B583625950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93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2F2B73-5D1D-472D-B75F-5FD0D2111CE3}"/>
              </a:ext>
            </a:extLst>
          </p:cNvPr>
          <p:cNvSpPr/>
          <p:nvPr/>
        </p:nvSpPr>
        <p:spPr>
          <a:xfrm>
            <a:off x="204285" y="424512"/>
            <a:ext cx="2988319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r-AE" sz="4000" b="1" cap="none" spc="0" dirty="0">
                <a:ln>
                  <a:solidFill>
                    <a:schemeClr val="bg1"/>
                  </a:solidFill>
                </a:ln>
                <a:solidFill>
                  <a:srgbClr val="66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(AH) Manal Black" pitchFamily="2" charset="-78"/>
              </a:rPr>
              <a:t>من أصحاب النبي </a:t>
            </a:r>
          </a:p>
          <a:p>
            <a:pPr algn="ctr"/>
            <a:r>
              <a:rPr lang="ar-AE" sz="4000" b="1" dirty="0">
                <a:ln>
                  <a:solidFill>
                    <a:schemeClr val="bg1"/>
                  </a:solidFill>
                </a:ln>
                <a:solidFill>
                  <a:srgbClr val="66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cs typeface="(AH) Manal Black" pitchFamily="2" charset="-78"/>
              </a:rPr>
              <a:t>صلى الله عليه وسلم</a:t>
            </a:r>
            <a:endParaRPr lang="en-US" sz="4000" b="1" cap="none" spc="0" dirty="0">
              <a:ln>
                <a:solidFill>
                  <a:schemeClr val="bg1"/>
                </a:solidFill>
              </a:ln>
              <a:solidFill>
                <a:srgbClr val="66FFFF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cs typeface="(AH) Manal Black" pitchFamily="2" charset="-78"/>
            </a:endParaRPr>
          </a:p>
        </p:txBody>
      </p:sp>
      <p:pic>
        <p:nvPicPr>
          <p:cNvPr id="1028" name="Picture 4" descr="Story Circle Sticker by Western Governors University for iOS &amp; Android |  GIPHY">
            <a:extLst>
              <a:ext uri="{FF2B5EF4-FFF2-40B4-BE49-F238E27FC236}">
                <a16:creationId xmlns:a16="http://schemas.microsoft.com/office/drawing/2014/main" id="{93AA6AB9-244F-420E-99D0-1C95254649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578" y="-152603"/>
            <a:ext cx="8053639" cy="374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528AAAB-812A-4E65-878A-858DB825010A}"/>
              </a:ext>
            </a:extLst>
          </p:cNvPr>
          <p:cNvSpPr/>
          <p:nvPr/>
        </p:nvSpPr>
        <p:spPr>
          <a:xfrm>
            <a:off x="253929" y="2498627"/>
            <a:ext cx="8668955" cy="304698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AE" sz="3200" b="1" dirty="0">
                <a:solidFill>
                  <a:schemeClr val="tx1"/>
                </a:solidFill>
              </a:rPr>
              <a:t>المشهور بجعفر الطيار وذي الجناحين ، و صحابي وقائد مسلم، ومن السابقين الأولين إلى الإسلام، وهو ابنُ عم النبي صلى الله عليه وسلم ، وهو أخو علي بن أبي طالب رضي الله عنه ، شهد معركة مؤته والتي حمل اللواء في المعركة بيمينه فقطعت فتناول اللواء بشماله فقطعت فاحتضن اللواء بعضديه حتى استشهد في المعركة </a:t>
            </a:r>
            <a:r>
              <a:rPr lang="en-US" sz="3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C8A5F975-11E9-4FE5-80D5-A0292C0E68A7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F045900-4307-47BF-8197-49951EC492A1}"/>
              </a:ext>
            </a:extLst>
          </p:cNvPr>
          <p:cNvSpPr/>
          <p:nvPr/>
        </p:nvSpPr>
        <p:spPr>
          <a:xfrm>
            <a:off x="4538185" y="750676"/>
            <a:ext cx="2988319" cy="140969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A5A4E5-1D8B-40BF-BECB-6AEF476F7EDE}"/>
              </a:ext>
            </a:extLst>
          </p:cNvPr>
          <p:cNvSpPr/>
          <p:nvPr/>
        </p:nvSpPr>
        <p:spPr>
          <a:xfrm>
            <a:off x="4463649" y="947125"/>
            <a:ext cx="29754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1" cap="none" spc="0" dirty="0">
                <a:ln w="0"/>
                <a:solidFill>
                  <a:schemeClr val="tx1"/>
                </a:solidFill>
              </a:rPr>
              <a:t>جعفر بن أبي طالب</a:t>
            </a:r>
          </a:p>
          <a:p>
            <a:pPr algn="ctr"/>
            <a:r>
              <a:rPr lang="ar-AE" sz="3600" b="1" dirty="0">
                <a:ln w="0"/>
              </a:rPr>
              <a:t>رضي الله عنه</a:t>
            </a:r>
            <a:endParaRPr lang="en-US" sz="3600" b="1" cap="none" spc="0" dirty="0">
              <a:ln w="0"/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207B67-83CA-420B-8B0E-7E7CF02E6A5D}"/>
              </a:ext>
            </a:extLst>
          </p:cNvPr>
          <p:cNvGrpSpPr/>
          <p:nvPr/>
        </p:nvGrpSpPr>
        <p:grpSpPr>
          <a:xfrm>
            <a:off x="414176" y="5006388"/>
            <a:ext cx="1642566" cy="1604514"/>
            <a:chOff x="414176" y="4700993"/>
            <a:chExt cx="1642566" cy="1604514"/>
          </a:xfrm>
        </p:grpSpPr>
        <p:pic>
          <p:nvPicPr>
            <p:cNvPr id="23" name="Picture 16" descr="العناصر الكيميائيه by amanyshabban4 on emaze">
              <a:extLst>
                <a:ext uri="{FF2B5EF4-FFF2-40B4-BE49-F238E27FC236}">
                  <a16:creationId xmlns:a16="http://schemas.microsoft.com/office/drawing/2014/main" id="{65750B4C-21D5-4016-9C46-28FB1013C1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15219" r="8068" b="9007"/>
            <a:stretch/>
          </p:blipFill>
          <p:spPr bwMode="auto">
            <a:xfrm>
              <a:off x="414176" y="4700993"/>
              <a:ext cx="1642566" cy="1604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4ADAB6-3A31-4418-8F74-214FC42BBC6D}"/>
                </a:ext>
              </a:extLst>
            </p:cNvPr>
            <p:cNvSpPr/>
            <p:nvPr/>
          </p:nvSpPr>
          <p:spPr>
            <a:xfrm>
              <a:off x="546673" y="4964641"/>
              <a:ext cx="1181734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r>
                <a:rPr lang="ar-AE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الروتين</a:t>
              </a:r>
            </a:p>
            <a:p>
              <a:pPr algn="ctr"/>
              <a:r>
                <a:rPr lang="ar-AE" sz="3200" b="1" cap="none" spc="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ال</a:t>
              </a:r>
              <a:r>
                <a:rPr lang="ar-AE" sz="3200" b="1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rPr>
                <a:t>يومي</a:t>
              </a:r>
              <a:endParaRPr lang="en-US" sz="3200" b="1" cap="none" spc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517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2D538156-88B0-437E-A62E-5963785084E1}"/>
              </a:ext>
            </a:extLst>
          </p:cNvPr>
          <p:cNvSpPr/>
          <p:nvPr/>
        </p:nvSpPr>
        <p:spPr>
          <a:xfrm>
            <a:off x="0" y="0"/>
            <a:ext cx="9176814" cy="6858000"/>
          </a:xfrm>
          <a:prstGeom prst="frame">
            <a:avLst>
              <a:gd name="adj1" fmla="val 419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277670-C3AE-4197-9E13-029D59D91985}"/>
              </a:ext>
            </a:extLst>
          </p:cNvPr>
          <p:cNvSpPr/>
          <p:nvPr/>
        </p:nvSpPr>
        <p:spPr>
          <a:xfrm>
            <a:off x="1855826" y="4803326"/>
            <a:ext cx="5465161" cy="5847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ar-AE" sz="3200" b="1" dirty="0"/>
              <a:t>وما هو موقف كفار قريش من الدعوة؟ </a:t>
            </a:r>
            <a:endParaRPr lang="en-US" sz="3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C2CDE5-C261-4714-9781-113CCFD0070C}"/>
              </a:ext>
            </a:extLst>
          </p:cNvPr>
          <p:cNvSpPr/>
          <p:nvPr/>
        </p:nvSpPr>
        <p:spPr>
          <a:xfrm>
            <a:off x="440477" y="3013501"/>
            <a:ext cx="8295860" cy="83099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ar-AE" sz="2400" b="1" dirty="0"/>
              <a:t>ما اسم الجبل الذي وقف عليه الرسول صلى الله عليه وسلم عندما أعلن الدعوة إلى الإسلام ؟</a:t>
            </a:r>
            <a:endParaRPr lang="en-US" sz="2400" b="1" dirty="0"/>
          </a:p>
        </p:txBody>
      </p:sp>
      <p:pic>
        <p:nvPicPr>
          <p:cNvPr id="8" name="Picture 6" descr="Metal green texture background, brushed metallic texture plate. | Green  texture, Green texture background, Textured background">
            <a:extLst>
              <a:ext uri="{FF2B5EF4-FFF2-40B4-BE49-F238E27FC236}">
                <a16:creationId xmlns:a16="http://schemas.microsoft.com/office/drawing/2014/main" id="{ABEC4E89-E5A5-43D9-A496-F66B493F1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1000C"/>
              </a:clrFrom>
              <a:clrTo>
                <a:srgbClr val="01000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62"/>
          <a:stretch/>
        </p:blipFill>
        <p:spPr bwMode="auto">
          <a:xfrm rot="5400000">
            <a:off x="3423996" y="-602431"/>
            <a:ext cx="1287389" cy="349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73613E-0B82-4E04-B0D4-84A3848FFCC6}"/>
              </a:ext>
            </a:extLst>
          </p:cNvPr>
          <p:cNvSpPr/>
          <p:nvPr/>
        </p:nvSpPr>
        <p:spPr>
          <a:xfrm>
            <a:off x="2656333" y="502435"/>
            <a:ext cx="2822713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>
                <a:solidFill>
                  <a:srgbClr val="C00000"/>
                </a:solidFill>
              </a:rPr>
              <a:t>الخبرات السابقة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تهيئة الحافزة الهجرة إلى الحبشة">
            <a:hlinkClick r:id="" action="ppaction://media"/>
            <a:extLst>
              <a:ext uri="{FF2B5EF4-FFF2-40B4-BE49-F238E27FC236}">
                <a16:creationId xmlns:a16="http://schemas.microsoft.com/office/drawing/2014/main" id="{844618DF-6FA2-420B-857E-B4E55E59D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0939" y="1566933"/>
            <a:ext cx="8362121" cy="4703693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3FA0FE3A-FFE0-494E-AD1C-8CBF49DDE7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04FE18-A843-461E-B959-BB8C9594A9B6}"/>
              </a:ext>
            </a:extLst>
          </p:cNvPr>
          <p:cNvSpPr/>
          <p:nvPr/>
        </p:nvSpPr>
        <p:spPr>
          <a:xfrm>
            <a:off x="2758031" y="357694"/>
            <a:ext cx="32303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التهيئة الحافزة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066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EC80EA15-D2A5-4430-BDD1-36FF4416282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733800" y="5402943"/>
            <a:ext cx="5181600" cy="1015663"/>
          </a:xfrm>
          <a:prstGeom prst="rect">
            <a:avLst/>
          </a:prstGeom>
          <a:solidFill>
            <a:srgbClr val="8D440C"/>
          </a:solidFill>
          <a:ln>
            <a:solidFill>
              <a:srgbClr val="41240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الهجرة إلى الحبشة </a:t>
            </a:r>
            <a:endParaRPr lang="ar-SA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hests Clipart | i2Clipart - Royalty Free Public Domain Clipart">
            <a:extLst>
              <a:ext uri="{FF2B5EF4-FFF2-40B4-BE49-F238E27FC236}">
                <a16:creationId xmlns:a16="http://schemas.microsoft.com/office/drawing/2014/main" id="{6C9DFF6B-FFC7-4B7C-94E4-33A6BA14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10" y="1416865"/>
            <a:ext cx="3225930" cy="24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ests Clipart | i2Clipart - Royalty Free Public Domain Clipart">
            <a:extLst>
              <a:ext uri="{FF2B5EF4-FFF2-40B4-BE49-F238E27FC236}">
                <a16:creationId xmlns:a16="http://schemas.microsoft.com/office/drawing/2014/main" id="{C094463C-8C41-4866-A08C-60FAFD11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60" y="1495020"/>
            <a:ext cx="3008848" cy="206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ests Clipart | i2Clipart - Royalty Free Public Domain Clipart">
            <a:extLst>
              <a:ext uri="{FF2B5EF4-FFF2-40B4-BE49-F238E27FC236}">
                <a16:creationId xmlns:a16="http://schemas.microsoft.com/office/drawing/2014/main" id="{93B710BB-0544-4B74-AFC5-71D8CB69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31" y="2812771"/>
            <a:ext cx="4318880" cy="272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1B92C-7918-42DD-A26E-0BDF5E4B69F4}"/>
              </a:ext>
            </a:extLst>
          </p:cNvPr>
          <p:cNvSpPr txBox="1"/>
          <p:nvPr/>
        </p:nvSpPr>
        <p:spPr>
          <a:xfrm>
            <a:off x="2073946" y="292476"/>
            <a:ext cx="4495801" cy="95410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ar-SA" sz="2800" b="1" dirty="0"/>
              <a:t>رتب الصناديق من الأكبر إلى الأصغر</a:t>
            </a:r>
          </a:p>
          <a:p>
            <a:pPr algn="ctr"/>
            <a:r>
              <a:rPr lang="ar-SA" sz="2800" b="1" dirty="0"/>
              <a:t> حتى تصل إلى عنوان الدرس </a:t>
            </a:r>
            <a:endParaRPr lang="en-AE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A5F76-8BC9-415F-B842-03C109A2EBDF}"/>
              </a:ext>
            </a:extLst>
          </p:cNvPr>
          <p:cNvSpPr txBox="1"/>
          <p:nvPr/>
        </p:nvSpPr>
        <p:spPr>
          <a:xfrm>
            <a:off x="2532986" y="2770765"/>
            <a:ext cx="27256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600" b="1" dirty="0">
                <a:solidFill>
                  <a:schemeClr val="bg1"/>
                </a:solidFill>
              </a:rPr>
              <a:t>الهجرة</a:t>
            </a:r>
            <a:r>
              <a:rPr lang="ar-SA" dirty="0"/>
              <a:t> </a:t>
            </a:r>
            <a:endParaRPr lang="en-AE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506590-4620-4C25-86A5-5621E5AB69A3}"/>
              </a:ext>
            </a:extLst>
          </p:cNvPr>
          <p:cNvSpPr txBox="1"/>
          <p:nvPr/>
        </p:nvSpPr>
        <p:spPr>
          <a:xfrm>
            <a:off x="6882617" y="1241989"/>
            <a:ext cx="12704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600" b="1" dirty="0">
                <a:solidFill>
                  <a:schemeClr val="bg1"/>
                </a:solidFill>
              </a:rPr>
              <a:t>إلى</a:t>
            </a:r>
            <a:r>
              <a:rPr lang="ar-SA" dirty="0"/>
              <a:t> </a:t>
            </a:r>
            <a:endParaRPr lang="en-A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BBF982-654E-406E-86C9-6AFE37507AEA}"/>
              </a:ext>
            </a:extLst>
          </p:cNvPr>
          <p:cNvSpPr txBox="1"/>
          <p:nvPr/>
        </p:nvSpPr>
        <p:spPr>
          <a:xfrm>
            <a:off x="1255480" y="1288589"/>
            <a:ext cx="1614744" cy="1124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chemeClr val="bg1"/>
                </a:solidFill>
              </a:rPr>
              <a:t>الحبشة</a:t>
            </a:r>
            <a:r>
              <a:rPr lang="ar-SA" sz="6600" b="1" dirty="0">
                <a:solidFill>
                  <a:schemeClr val="bg1"/>
                </a:solidFill>
              </a:rPr>
              <a:t> </a:t>
            </a:r>
            <a:endParaRPr lang="en-AE" dirty="0"/>
          </a:p>
        </p:txBody>
      </p:sp>
      <p:sp>
        <p:nvSpPr>
          <p:cNvPr id="13" name="مستطيل 2">
            <a:extLst>
              <a:ext uri="{FF2B5EF4-FFF2-40B4-BE49-F238E27FC236}">
                <a16:creationId xmlns:a16="http://schemas.microsoft.com/office/drawing/2014/main" id="{7BF629BA-D43C-465F-B627-43BF660BEE00}"/>
              </a:ext>
            </a:extLst>
          </p:cNvPr>
          <p:cNvSpPr/>
          <p:nvPr/>
        </p:nvSpPr>
        <p:spPr>
          <a:xfrm>
            <a:off x="5258640" y="4524775"/>
            <a:ext cx="3474506" cy="707886"/>
          </a:xfrm>
          <a:prstGeom prst="rect">
            <a:avLst/>
          </a:prstGeom>
          <a:solidFill>
            <a:srgbClr val="8D440C"/>
          </a:solidFill>
          <a:ln>
            <a:solidFill>
              <a:srgbClr val="41240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عنوان الدرس هو..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 descr="ISLAMIC BACKGROUND ᴴᴰ┇ خلفيات إسلامية للمونتاج on Make a GIF">
            <a:extLst>
              <a:ext uri="{FF2B5EF4-FFF2-40B4-BE49-F238E27FC236}">
                <a16:creationId xmlns:a16="http://schemas.microsoft.com/office/drawing/2014/main" id="{03F6BBF3-D56D-4CD5-88D7-A68470CE2D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" y="198793"/>
            <a:ext cx="8872537" cy="655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Frame 130">
            <a:extLst>
              <a:ext uri="{FF2B5EF4-FFF2-40B4-BE49-F238E27FC236}">
                <a16:creationId xmlns:a16="http://schemas.microsoft.com/office/drawing/2014/main" id="{2B0B0F71-0B07-4C9D-A80E-D71ECA600E2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05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5" name="Group 2">
            <a:extLst>
              <a:ext uri="{FF2B5EF4-FFF2-40B4-BE49-F238E27FC236}">
                <a16:creationId xmlns:a16="http://schemas.microsoft.com/office/drawing/2014/main" id="{1CA8F01F-78E3-DE46-B688-75A70C8A72A1}"/>
              </a:ext>
            </a:extLst>
          </p:cNvPr>
          <p:cNvGrpSpPr/>
          <p:nvPr/>
        </p:nvGrpSpPr>
        <p:grpSpPr>
          <a:xfrm>
            <a:off x="228600" y="4706284"/>
            <a:ext cx="8746116" cy="2017245"/>
            <a:chOff x="0" y="3866606"/>
            <a:chExt cx="12193012" cy="2967436"/>
          </a:xfrm>
        </p:grpSpPr>
        <p:sp>
          <p:nvSpPr>
            <p:cNvPr id="36" name="Oval 3">
              <a:extLst>
                <a:ext uri="{FF2B5EF4-FFF2-40B4-BE49-F238E27FC236}">
                  <a16:creationId xmlns:a16="http://schemas.microsoft.com/office/drawing/2014/main" id="{41ADF8AE-35B0-4B41-A8CB-0FAC52BB5D45}"/>
                </a:ext>
              </a:extLst>
            </p:cNvPr>
            <p:cNvSpPr/>
            <p:nvPr/>
          </p:nvSpPr>
          <p:spPr>
            <a:xfrm>
              <a:off x="700415" y="5374160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37" name="Oval 4">
              <a:extLst>
                <a:ext uri="{FF2B5EF4-FFF2-40B4-BE49-F238E27FC236}">
                  <a16:creationId xmlns:a16="http://schemas.microsoft.com/office/drawing/2014/main" id="{A115DE82-46FE-2A44-B841-51BA598BCDC6}"/>
                </a:ext>
              </a:extLst>
            </p:cNvPr>
            <p:cNvSpPr/>
            <p:nvPr/>
          </p:nvSpPr>
          <p:spPr>
            <a:xfrm>
              <a:off x="8733" y="53741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C34D48A7-70DB-974F-A97C-31F8BB0B6F05}"/>
                </a:ext>
              </a:extLst>
            </p:cNvPr>
            <p:cNvSpPr/>
            <p:nvPr/>
          </p:nvSpPr>
          <p:spPr>
            <a:xfrm>
              <a:off x="593041" y="4989357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39" name="Oval 6">
              <a:extLst>
                <a:ext uri="{FF2B5EF4-FFF2-40B4-BE49-F238E27FC236}">
                  <a16:creationId xmlns:a16="http://schemas.microsoft.com/office/drawing/2014/main" id="{792E3257-F19C-A942-83BB-9D1098A8EA62}"/>
                </a:ext>
              </a:extLst>
            </p:cNvPr>
            <p:cNvSpPr/>
            <p:nvPr/>
          </p:nvSpPr>
          <p:spPr>
            <a:xfrm>
              <a:off x="432027" y="6005520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E697624B-D141-FF4C-A505-79104637CD32}"/>
                </a:ext>
              </a:extLst>
            </p:cNvPr>
            <p:cNvSpPr/>
            <p:nvPr/>
          </p:nvSpPr>
          <p:spPr>
            <a:xfrm>
              <a:off x="1362504" y="5687764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5C9166F0-1E7D-E948-931E-11BEA7726A7D}"/>
                </a:ext>
              </a:extLst>
            </p:cNvPr>
            <p:cNvSpPr/>
            <p:nvPr/>
          </p:nvSpPr>
          <p:spPr>
            <a:xfrm>
              <a:off x="1207317" y="528430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2" name="Oval 9">
              <a:extLst>
                <a:ext uri="{FF2B5EF4-FFF2-40B4-BE49-F238E27FC236}">
                  <a16:creationId xmlns:a16="http://schemas.microsoft.com/office/drawing/2014/main" id="{1506EF35-E48A-2E4A-84BF-1D4D0E3EB91F}"/>
                </a:ext>
              </a:extLst>
            </p:cNvPr>
            <p:cNvSpPr/>
            <p:nvPr/>
          </p:nvSpPr>
          <p:spPr>
            <a:xfrm>
              <a:off x="1159881" y="496238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A68330B2-8A66-4A4A-BB0F-F98D59AD6564}"/>
                </a:ext>
              </a:extLst>
            </p:cNvPr>
            <p:cNvSpPr/>
            <p:nvPr/>
          </p:nvSpPr>
          <p:spPr>
            <a:xfrm>
              <a:off x="0" y="504621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4" name="Oval 11">
              <a:extLst>
                <a:ext uri="{FF2B5EF4-FFF2-40B4-BE49-F238E27FC236}">
                  <a16:creationId xmlns:a16="http://schemas.microsoft.com/office/drawing/2014/main" id="{45C38E71-A950-764C-8042-D8B5B17AB163}"/>
                </a:ext>
              </a:extLst>
            </p:cNvPr>
            <p:cNvSpPr/>
            <p:nvPr/>
          </p:nvSpPr>
          <p:spPr>
            <a:xfrm>
              <a:off x="324800" y="508996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5" name="Oval 12">
              <a:extLst>
                <a:ext uri="{FF2B5EF4-FFF2-40B4-BE49-F238E27FC236}">
                  <a16:creationId xmlns:a16="http://schemas.microsoft.com/office/drawing/2014/main" id="{8695D135-7974-3540-B66F-77995F5868C3}"/>
                </a:ext>
              </a:extLst>
            </p:cNvPr>
            <p:cNvSpPr/>
            <p:nvPr/>
          </p:nvSpPr>
          <p:spPr>
            <a:xfrm>
              <a:off x="962600" y="424116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8CA12B73-1F67-1741-B3F3-161D0A6FA0BE}"/>
                </a:ext>
              </a:extLst>
            </p:cNvPr>
            <p:cNvSpPr/>
            <p:nvPr/>
          </p:nvSpPr>
          <p:spPr>
            <a:xfrm>
              <a:off x="340613" y="4569165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7" name="Oval 14">
              <a:extLst>
                <a:ext uri="{FF2B5EF4-FFF2-40B4-BE49-F238E27FC236}">
                  <a16:creationId xmlns:a16="http://schemas.microsoft.com/office/drawing/2014/main" id="{51F376FB-2497-8B46-8DFC-D304216B7347}"/>
                </a:ext>
              </a:extLst>
            </p:cNvPr>
            <p:cNvSpPr/>
            <p:nvPr/>
          </p:nvSpPr>
          <p:spPr>
            <a:xfrm>
              <a:off x="557785" y="40265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A9CCFF88-303E-7447-A578-94BABC9D3487}"/>
                </a:ext>
              </a:extLst>
            </p:cNvPr>
            <p:cNvSpPr/>
            <p:nvPr/>
          </p:nvSpPr>
          <p:spPr>
            <a:xfrm>
              <a:off x="2317703" y="567448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E5191EF8-C477-0847-AEFE-BBC7121424DD}"/>
                </a:ext>
              </a:extLst>
            </p:cNvPr>
            <p:cNvSpPr/>
            <p:nvPr/>
          </p:nvSpPr>
          <p:spPr>
            <a:xfrm>
              <a:off x="1482004" y="5558827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91F4B471-1C03-A446-B622-4CB4E34A22CD}"/>
                </a:ext>
              </a:extLst>
            </p:cNvPr>
            <p:cNvSpPr/>
            <p:nvPr/>
          </p:nvSpPr>
          <p:spPr>
            <a:xfrm>
              <a:off x="1860673" y="4969625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61CF47FA-7C18-5D4F-B261-D98A5B563882}"/>
                </a:ext>
              </a:extLst>
            </p:cNvPr>
            <p:cNvSpPr/>
            <p:nvPr/>
          </p:nvSpPr>
          <p:spPr>
            <a:xfrm>
              <a:off x="2060484" y="5845576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5B2909F7-A249-354D-83A1-D7287AF9E53F}"/>
                </a:ext>
              </a:extLst>
            </p:cNvPr>
            <p:cNvSpPr/>
            <p:nvPr/>
          </p:nvSpPr>
          <p:spPr>
            <a:xfrm>
              <a:off x="2376308" y="5263421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F139EDBD-990C-A948-A22C-139707A1C4DC}"/>
                </a:ext>
              </a:extLst>
            </p:cNvPr>
            <p:cNvSpPr/>
            <p:nvPr/>
          </p:nvSpPr>
          <p:spPr>
            <a:xfrm>
              <a:off x="2835775" y="51243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5F5146C8-941D-7B44-9A43-272A570873B2}"/>
                </a:ext>
              </a:extLst>
            </p:cNvPr>
            <p:cNvSpPr/>
            <p:nvPr/>
          </p:nvSpPr>
          <p:spPr>
            <a:xfrm>
              <a:off x="2788339" y="48024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8737021F-7342-F248-A819-DB66EFB254C1}"/>
                </a:ext>
              </a:extLst>
            </p:cNvPr>
            <p:cNvSpPr/>
            <p:nvPr/>
          </p:nvSpPr>
          <p:spPr>
            <a:xfrm>
              <a:off x="1628457" y="4886269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6" name="Oval 23">
              <a:extLst>
                <a:ext uri="{FF2B5EF4-FFF2-40B4-BE49-F238E27FC236}">
                  <a16:creationId xmlns:a16="http://schemas.microsoft.com/office/drawing/2014/main" id="{AE083581-8293-044B-864C-B5609A3DD5E9}"/>
                </a:ext>
              </a:extLst>
            </p:cNvPr>
            <p:cNvSpPr/>
            <p:nvPr/>
          </p:nvSpPr>
          <p:spPr>
            <a:xfrm>
              <a:off x="2117572" y="440315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F820B54B-E45F-C24C-80D1-B34A8590CBA9}"/>
                </a:ext>
              </a:extLst>
            </p:cNvPr>
            <p:cNvSpPr/>
            <p:nvPr/>
          </p:nvSpPr>
          <p:spPr>
            <a:xfrm>
              <a:off x="2591057" y="408122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E2F94CE7-664A-0E43-960F-7240D1428F41}"/>
                </a:ext>
              </a:extLst>
            </p:cNvPr>
            <p:cNvSpPr/>
            <p:nvPr/>
          </p:nvSpPr>
          <p:spPr>
            <a:xfrm>
              <a:off x="2382607" y="4662696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59" name="Oval 26">
              <a:extLst>
                <a:ext uri="{FF2B5EF4-FFF2-40B4-BE49-F238E27FC236}">
                  <a16:creationId xmlns:a16="http://schemas.microsoft.com/office/drawing/2014/main" id="{C9B7B0CB-3152-BA40-804F-3BA438E04471}"/>
                </a:ext>
              </a:extLst>
            </p:cNvPr>
            <p:cNvSpPr/>
            <p:nvPr/>
          </p:nvSpPr>
          <p:spPr>
            <a:xfrm>
              <a:off x="2186243" y="386660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0" name="Oval 27">
              <a:extLst>
                <a:ext uri="{FF2B5EF4-FFF2-40B4-BE49-F238E27FC236}">
                  <a16:creationId xmlns:a16="http://schemas.microsoft.com/office/drawing/2014/main" id="{89154482-D935-3942-A4CB-61370E3657E2}"/>
                </a:ext>
              </a:extLst>
            </p:cNvPr>
            <p:cNvSpPr/>
            <p:nvPr/>
          </p:nvSpPr>
          <p:spPr>
            <a:xfrm>
              <a:off x="4062601" y="572542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61" name="Oval 28">
              <a:extLst>
                <a:ext uri="{FF2B5EF4-FFF2-40B4-BE49-F238E27FC236}">
                  <a16:creationId xmlns:a16="http://schemas.microsoft.com/office/drawing/2014/main" id="{8179ABB4-165C-2C46-AA27-AE14D5171421}"/>
                </a:ext>
              </a:extLst>
            </p:cNvPr>
            <p:cNvSpPr/>
            <p:nvPr/>
          </p:nvSpPr>
          <p:spPr>
            <a:xfrm>
              <a:off x="3031955" y="533896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2" name="Oval 29">
              <a:extLst>
                <a:ext uri="{FF2B5EF4-FFF2-40B4-BE49-F238E27FC236}">
                  <a16:creationId xmlns:a16="http://schemas.microsoft.com/office/drawing/2014/main" id="{79B7F6BA-D994-AF4F-8D10-4E5425760E51}"/>
                </a:ext>
              </a:extLst>
            </p:cNvPr>
            <p:cNvSpPr/>
            <p:nvPr/>
          </p:nvSpPr>
          <p:spPr>
            <a:xfrm>
              <a:off x="3794584" y="546471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3" name="Oval 30">
              <a:extLst>
                <a:ext uri="{FF2B5EF4-FFF2-40B4-BE49-F238E27FC236}">
                  <a16:creationId xmlns:a16="http://schemas.microsoft.com/office/drawing/2014/main" id="{E8CBAAF6-3AD8-B643-94CC-DBD177FE448E}"/>
                </a:ext>
              </a:extLst>
            </p:cNvPr>
            <p:cNvSpPr/>
            <p:nvPr/>
          </p:nvSpPr>
          <p:spPr>
            <a:xfrm>
              <a:off x="3766347" y="619018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4" name="Oval 31">
              <a:extLst>
                <a:ext uri="{FF2B5EF4-FFF2-40B4-BE49-F238E27FC236}">
                  <a16:creationId xmlns:a16="http://schemas.microsoft.com/office/drawing/2014/main" id="{D96ACE50-F7D7-2141-AA5C-9608A3174AE2}"/>
                </a:ext>
              </a:extLst>
            </p:cNvPr>
            <p:cNvSpPr/>
            <p:nvPr/>
          </p:nvSpPr>
          <p:spPr>
            <a:xfrm>
              <a:off x="4404293" y="5986627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5" name="Oval 32">
              <a:extLst>
                <a:ext uri="{FF2B5EF4-FFF2-40B4-BE49-F238E27FC236}">
                  <a16:creationId xmlns:a16="http://schemas.microsoft.com/office/drawing/2014/main" id="{971BFE40-07F0-1644-AD56-C7C60ADB4180}"/>
                </a:ext>
              </a:extLst>
            </p:cNvPr>
            <p:cNvSpPr/>
            <p:nvPr/>
          </p:nvSpPr>
          <p:spPr>
            <a:xfrm>
              <a:off x="4541637" y="5468975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6" name="Oval 33">
              <a:extLst>
                <a:ext uri="{FF2B5EF4-FFF2-40B4-BE49-F238E27FC236}">
                  <a16:creationId xmlns:a16="http://schemas.microsoft.com/office/drawing/2014/main" id="{5C11BF2A-C36B-5F4B-984C-576C310D8582}"/>
                </a:ext>
              </a:extLst>
            </p:cNvPr>
            <p:cNvSpPr/>
            <p:nvPr/>
          </p:nvSpPr>
          <p:spPr>
            <a:xfrm>
              <a:off x="4494201" y="514704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7" name="Oval 34">
              <a:extLst>
                <a:ext uri="{FF2B5EF4-FFF2-40B4-BE49-F238E27FC236}">
                  <a16:creationId xmlns:a16="http://schemas.microsoft.com/office/drawing/2014/main" id="{7EFEC36C-7F82-6746-9CA8-FCC3396CE02B}"/>
                </a:ext>
              </a:extLst>
            </p:cNvPr>
            <p:cNvSpPr/>
            <p:nvPr/>
          </p:nvSpPr>
          <p:spPr>
            <a:xfrm>
              <a:off x="3392780" y="502339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8" name="Oval 35">
              <a:extLst>
                <a:ext uri="{FF2B5EF4-FFF2-40B4-BE49-F238E27FC236}">
                  <a16:creationId xmlns:a16="http://schemas.microsoft.com/office/drawing/2014/main" id="{E3EA4028-7E56-7145-B766-AE3AD8C8A88E}"/>
                </a:ext>
              </a:extLst>
            </p:cNvPr>
            <p:cNvSpPr/>
            <p:nvPr/>
          </p:nvSpPr>
          <p:spPr>
            <a:xfrm>
              <a:off x="3823435" y="4747763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69" name="Oval 36">
              <a:extLst>
                <a:ext uri="{FF2B5EF4-FFF2-40B4-BE49-F238E27FC236}">
                  <a16:creationId xmlns:a16="http://schemas.microsoft.com/office/drawing/2014/main" id="{D10B157A-6B63-FE49-8D28-388D63852112}"/>
                </a:ext>
              </a:extLst>
            </p:cNvPr>
            <p:cNvSpPr/>
            <p:nvPr/>
          </p:nvSpPr>
          <p:spPr>
            <a:xfrm>
              <a:off x="4296920" y="4425836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0" name="Oval 37">
              <a:extLst>
                <a:ext uri="{FF2B5EF4-FFF2-40B4-BE49-F238E27FC236}">
                  <a16:creationId xmlns:a16="http://schemas.microsoft.com/office/drawing/2014/main" id="{03C3759E-C4EB-5A42-B38E-991317497190}"/>
                </a:ext>
              </a:extLst>
            </p:cNvPr>
            <p:cNvSpPr/>
            <p:nvPr/>
          </p:nvSpPr>
          <p:spPr>
            <a:xfrm>
              <a:off x="4088469" y="5007308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1" name="Oval 38">
              <a:extLst>
                <a:ext uri="{FF2B5EF4-FFF2-40B4-BE49-F238E27FC236}">
                  <a16:creationId xmlns:a16="http://schemas.microsoft.com/office/drawing/2014/main" id="{29511FAC-2591-7847-8160-1E270B5F62B8}"/>
                </a:ext>
              </a:extLst>
            </p:cNvPr>
            <p:cNvSpPr/>
            <p:nvPr/>
          </p:nvSpPr>
          <p:spPr>
            <a:xfrm>
              <a:off x="3892105" y="4211218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2" name="Oval 39">
              <a:extLst>
                <a:ext uri="{FF2B5EF4-FFF2-40B4-BE49-F238E27FC236}">
                  <a16:creationId xmlns:a16="http://schemas.microsoft.com/office/drawing/2014/main" id="{56D19DF0-A203-744D-B252-049464264DB2}"/>
                </a:ext>
              </a:extLst>
            </p:cNvPr>
            <p:cNvSpPr/>
            <p:nvPr/>
          </p:nvSpPr>
          <p:spPr>
            <a:xfrm>
              <a:off x="4548531" y="5201370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3" name="Oval 40">
              <a:extLst>
                <a:ext uri="{FF2B5EF4-FFF2-40B4-BE49-F238E27FC236}">
                  <a16:creationId xmlns:a16="http://schemas.microsoft.com/office/drawing/2014/main" id="{964CD58F-25CF-0F4C-A50C-65DF7212E9F0}"/>
                </a:ext>
              </a:extLst>
            </p:cNvPr>
            <p:cNvSpPr/>
            <p:nvPr/>
          </p:nvSpPr>
          <p:spPr>
            <a:xfrm>
              <a:off x="5062767" y="4961589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4" name="Oval 41">
              <a:extLst>
                <a:ext uri="{FF2B5EF4-FFF2-40B4-BE49-F238E27FC236}">
                  <a16:creationId xmlns:a16="http://schemas.microsoft.com/office/drawing/2014/main" id="{4187A5ED-FF0F-2E49-AFEB-57EDD8354903}"/>
                </a:ext>
              </a:extLst>
            </p:cNvPr>
            <p:cNvSpPr/>
            <p:nvPr/>
          </p:nvSpPr>
          <p:spPr>
            <a:xfrm>
              <a:off x="5103999" y="5962284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5" name="Oval 42">
              <a:extLst>
                <a:ext uri="{FF2B5EF4-FFF2-40B4-BE49-F238E27FC236}">
                  <a16:creationId xmlns:a16="http://schemas.microsoft.com/office/drawing/2014/main" id="{A2EB03E3-BFD8-7446-AC26-0B381B4DD0E9}"/>
                </a:ext>
              </a:extLst>
            </p:cNvPr>
            <p:cNvSpPr/>
            <p:nvPr/>
          </p:nvSpPr>
          <p:spPr>
            <a:xfrm>
              <a:off x="5546627" y="5641148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6" name="Oval 43">
              <a:extLst>
                <a:ext uri="{FF2B5EF4-FFF2-40B4-BE49-F238E27FC236}">
                  <a16:creationId xmlns:a16="http://schemas.microsoft.com/office/drawing/2014/main" id="{FB33CD48-3430-2E43-B874-C14E4E38E4F6}"/>
                </a:ext>
              </a:extLst>
            </p:cNvPr>
            <p:cNvSpPr/>
            <p:nvPr/>
          </p:nvSpPr>
          <p:spPr>
            <a:xfrm>
              <a:off x="5879289" y="5241071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7" name="Oval 44">
              <a:extLst>
                <a:ext uri="{FF2B5EF4-FFF2-40B4-BE49-F238E27FC236}">
                  <a16:creationId xmlns:a16="http://schemas.microsoft.com/office/drawing/2014/main" id="{6491A36C-D626-C54D-A2A7-34709D061843}"/>
                </a:ext>
              </a:extLst>
            </p:cNvPr>
            <p:cNvSpPr/>
            <p:nvPr/>
          </p:nvSpPr>
          <p:spPr>
            <a:xfrm>
              <a:off x="5831853" y="491914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8" name="Oval 45">
              <a:extLst>
                <a:ext uri="{FF2B5EF4-FFF2-40B4-BE49-F238E27FC236}">
                  <a16:creationId xmlns:a16="http://schemas.microsoft.com/office/drawing/2014/main" id="{CEDC044C-A10A-3644-AFAF-95B2A5898C0C}"/>
                </a:ext>
              </a:extLst>
            </p:cNvPr>
            <p:cNvSpPr/>
            <p:nvPr/>
          </p:nvSpPr>
          <p:spPr>
            <a:xfrm>
              <a:off x="4671972" y="5002977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79" name="Oval 46">
              <a:extLst>
                <a:ext uri="{FF2B5EF4-FFF2-40B4-BE49-F238E27FC236}">
                  <a16:creationId xmlns:a16="http://schemas.microsoft.com/office/drawing/2014/main" id="{3A46E581-14A7-274B-BC41-1C602C941122}"/>
                </a:ext>
              </a:extLst>
            </p:cNvPr>
            <p:cNvSpPr/>
            <p:nvPr/>
          </p:nvSpPr>
          <p:spPr>
            <a:xfrm>
              <a:off x="5161087" y="451985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0" name="Oval 47">
              <a:extLst>
                <a:ext uri="{FF2B5EF4-FFF2-40B4-BE49-F238E27FC236}">
                  <a16:creationId xmlns:a16="http://schemas.microsoft.com/office/drawing/2014/main" id="{4494B919-227D-0A46-8E56-6181790E83C5}"/>
                </a:ext>
              </a:extLst>
            </p:cNvPr>
            <p:cNvSpPr/>
            <p:nvPr/>
          </p:nvSpPr>
          <p:spPr>
            <a:xfrm>
              <a:off x="5634572" y="419793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1" name="Oval 48">
              <a:extLst>
                <a:ext uri="{FF2B5EF4-FFF2-40B4-BE49-F238E27FC236}">
                  <a16:creationId xmlns:a16="http://schemas.microsoft.com/office/drawing/2014/main" id="{4F45F998-3B91-E04D-8F5F-AADC935B34AC}"/>
                </a:ext>
              </a:extLst>
            </p:cNvPr>
            <p:cNvSpPr/>
            <p:nvPr/>
          </p:nvSpPr>
          <p:spPr>
            <a:xfrm>
              <a:off x="5426121" y="477940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2" name="Oval 49">
              <a:extLst>
                <a:ext uri="{FF2B5EF4-FFF2-40B4-BE49-F238E27FC236}">
                  <a16:creationId xmlns:a16="http://schemas.microsoft.com/office/drawing/2014/main" id="{5458C721-5339-854F-A595-B268315E2C06}"/>
                </a:ext>
              </a:extLst>
            </p:cNvPr>
            <p:cNvSpPr/>
            <p:nvPr/>
          </p:nvSpPr>
          <p:spPr>
            <a:xfrm>
              <a:off x="5229757" y="3983314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3" name="Oval 50">
              <a:extLst>
                <a:ext uri="{FF2B5EF4-FFF2-40B4-BE49-F238E27FC236}">
                  <a16:creationId xmlns:a16="http://schemas.microsoft.com/office/drawing/2014/main" id="{5E102F57-E497-C242-9785-35BA6E750017}"/>
                </a:ext>
              </a:extLst>
            </p:cNvPr>
            <p:cNvSpPr/>
            <p:nvPr/>
          </p:nvSpPr>
          <p:spPr>
            <a:xfrm>
              <a:off x="6144136" y="5477453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 dirty="0"/>
            </a:p>
          </p:txBody>
        </p:sp>
        <p:sp>
          <p:nvSpPr>
            <p:cNvPr id="84" name="Oval 51">
              <a:extLst>
                <a:ext uri="{FF2B5EF4-FFF2-40B4-BE49-F238E27FC236}">
                  <a16:creationId xmlns:a16="http://schemas.microsoft.com/office/drawing/2014/main" id="{22F67E42-1733-ED4C-A8AE-34B7B85A9BE6}"/>
                </a:ext>
              </a:extLst>
            </p:cNvPr>
            <p:cNvSpPr/>
            <p:nvPr/>
          </p:nvSpPr>
          <p:spPr>
            <a:xfrm>
              <a:off x="6613891" y="51470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5" name="Oval 52">
              <a:extLst>
                <a:ext uri="{FF2B5EF4-FFF2-40B4-BE49-F238E27FC236}">
                  <a16:creationId xmlns:a16="http://schemas.microsoft.com/office/drawing/2014/main" id="{708C83EA-665B-4D4F-A3A5-322C7645728C}"/>
                </a:ext>
              </a:extLst>
            </p:cNvPr>
            <p:cNvSpPr/>
            <p:nvPr/>
          </p:nvSpPr>
          <p:spPr>
            <a:xfrm>
              <a:off x="5866268" y="5975528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6" name="Oval 53">
              <a:extLst>
                <a:ext uri="{FF2B5EF4-FFF2-40B4-BE49-F238E27FC236}">
                  <a16:creationId xmlns:a16="http://schemas.microsoft.com/office/drawing/2014/main" id="{1E2392F8-2290-3D46-9040-A76C29E38C38}"/>
                </a:ext>
              </a:extLst>
            </p:cNvPr>
            <p:cNvSpPr/>
            <p:nvPr/>
          </p:nvSpPr>
          <p:spPr>
            <a:xfrm>
              <a:off x="7293069" y="5944183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7" name="Oval 54">
              <a:extLst>
                <a:ext uri="{FF2B5EF4-FFF2-40B4-BE49-F238E27FC236}">
                  <a16:creationId xmlns:a16="http://schemas.microsoft.com/office/drawing/2014/main" id="{AB16A750-D677-5744-AF13-7CFE7CD9EC5A}"/>
                </a:ext>
              </a:extLst>
            </p:cNvPr>
            <p:cNvSpPr/>
            <p:nvPr/>
          </p:nvSpPr>
          <p:spPr>
            <a:xfrm>
              <a:off x="7430413" y="5426530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8" name="Oval 55">
              <a:extLst>
                <a:ext uri="{FF2B5EF4-FFF2-40B4-BE49-F238E27FC236}">
                  <a16:creationId xmlns:a16="http://schemas.microsoft.com/office/drawing/2014/main" id="{0DBB4EEF-F1C6-9346-A02A-B6C87B579B5B}"/>
                </a:ext>
              </a:extLst>
            </p:cNvPr>
            <p:cNvSpPr/>
            <p:nvPr/>
          </p:nvSpPr>
          <p:spPr>
            <a:xfrm>
              <a:off x="7382977" y="510460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89" name="Oval 56">
              <a:extLst>
                <a:ext uri="{FF2B5EF4-FFF2-40B4-BE49-F238E27FC236}">
                  <a16:creationId xmlns:a16="http://schemas.microsoft.com/office/drawing/2014/main" id="{60DA0444-FDDA-044F-8C5A-CE71EA45082A}"/>
                </a:ext>
              </a:extLst>
            </p:cNvPr>
            <p:cNvSpPr/>
            <p:nvPr/>
          </p:nvSpPr>
          <p:spPr>
            <a:xfrm>
              <a:off x="6223096" y="518843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0" name="Oval 57">
              <a:extLst>
                <a:ext uri="{FF2B5EF4-FFF2-40B4-BE49-F238E27FC236}">
                  <a16:creationId xmlns:a16="http://schemas.microsoft.com/office/drawing/2014/main" id="{E8141846-336F-534C-B5D0-C27F7CE21E47}"/>
                </a:ext>
              </a:extLst>
            </p:cNvPr>
            <p:cNvSpPr/>
            <p:nvPr/>
          </p:nvSpPr>
          <p:spPr>
            <a:xfrm>
              <a:off x="6712211" y="4705318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1" name="Oval 58">
              <a:extLst>
                <a:ext uri="{FF2B5EF4-FFF2-40B4-BE49-F238E27FC236}">
                  <a16:creationId xmlns:a16="http://schemas.microsoft.com/office/drawing/2014/main" id="{A4106FA5-4F17-674A-A824-C9B7BCE4CD55}"/>
                </a:ext>
              </a:extLst>
            </p:cNvPr>
            <p:cNvSpPr/>
            <p:nvPr/>
          </p:nvSpPr>
          <p:spPr>
            <a:xfrm>
              <a:off x="7185696" y="4383391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2" name="Oval 59">
              <a:extLst>
                <a:ext uri="{FF2B5EF4-FFF2-40B4-BE49-F238E27FC236}">
                  <a16:creationId xmlns:a16="http://schemas.microsoft.com/office/drawing/2014/main" id="{2626F995-66DE-E74B-95A3-58FFC9FEA7C9}"/>
                </a:ext>
              </a:extLst>
            </p:cNvPr>
            <p:cNvSpPr/>
            <p:nvPr/>
          </p:nvSpPr>
          <p:spPr>
            <a:xfrm>
              <a:off x="6977245" y="4964863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3" name="Oval 60">
              <a:extLst>
                <a:ext uri="{FF2B5EF4-FFF2-40B4-BE49-F238E27FC236}">
                  <a16:creationId xmlns:a16="http://schemas.microsoft.com/office/drawing/2014/main" id="{0ADF2A49-D27F-FA4E-B54A-6A315C4722AD}"/>
                </a:ext>
              </a:extLst>
            </p:cNvPr>
            <p:cNvSpPr/>
            <p:nvPr/>
          </p:nvSpPr>
          <p:spPr>
            <a:xfrm>
              <a:off x="6780881" y="416877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4" name="Oval 61">
              <a:extLst>
                <a:ext uri="{FF2B5EF4-FFF2-40B4-BE49-F238E27FC236}">
                  <a16:creationId xmlns:a16="http://schemas.microsoft.com/office/drawing/2014/main" id="{E2145478-E11E-0742-964A-F2125D10A5BC}"/>
                </a:ext>
              </a:extLst>
            </p:cNvPr>
            <p:cNvSpPr/>
            <p:nvPr/>
          </p:nvSpPr>
          <p:spPr>
            <a:xfrm>
              <a:off x="7907288" y="5670931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95" name="Oval 62">
              <a:extLst>
                <a:ext uri="{FF2B5EF4-FFF2-40B4-BE49-F238E27FC236}">
                  <a16:creationId xmlns:a16="http://schemas.microsoft.com/office/drawing/2014/main" id="{1B285C0F-795F-BD49-808D-AEEB943601A3}"/>
                </a:ext>
              </a:extLst>
            </p:cNvPr>
            <p:cNvSpPr/>
            <p:nvPr/>
          </p:nvSpPr>
          <p:spPr>
            <a:xfrm>
              <a:off x="7043387" y="5597946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6" name="Oval 63">
              <a:extLst>
                <a:ext uri="{FF2B5EF4-FFF2-40B4-BE49-F238E27FC236}">
                  <a16:creationId xmlns:a16="http://schemas.microsoft.com/office/drawing/2014/main" id="{337F3FB1-92FF-5240-A9F3-D84BB4EE169A}"/>
                </a:ext>
              </a:extLst>
            </p:cNvPr>
            <p:cNvSpPr/>
            <p:nvPr/>
          </p:nvSpPr>
          <p:spPr>
            <a:xfrm>
              <a:off x="7890328" y="5390748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7" name="Oval 64">
              <a:extLst>
                <a:ext uri="{FF2B5EF4-FFF2-40B4-BE49-F238E27FC236}">
                  <a16:creationId xmlns:a16="http://schemas.microsoft.com/office/drawing/2014/main" id="{F8DB2168-8C4B-F940-A7FC-324DB537E0D1}"/>
                </a:ext>
              </a:extLst>
            </p:cNvPr>
            <p:cNvSpPr/>
            <p:nvPr/>
          </p:nvSpPr>
          <p:spPr>
            <a:xfrm>
              <a:off x="8632865" y="5608043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8" name="Oval 65">
              <a:extLst>
                <a:ext uri="{FF2B5EF4-FFF2-40B4-BE49-F238E27FC236}">
                  <a16:creationId xmlns:a16="http://schemas.microsoft.com/office/drawing/2014/main" id="{739BFC0F-3800-554F-A740-1200C02B101E}"/>
                </a:ext>
              </a:extLst>
            </p:cNvPr>
            <p:cNvSpPr/>
            <p:nvPr/>
          </p:nvSpPr>
          <p:spPr>
            <a:xfrm>
              <a:off x="8844193" y="6129642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99" name="Oval 66">
              <a:extLst>
                <a:ext uri="{FF2B5EF4-FFF2-40B4-BE49-F238E27FC236}">
                  <a16:creationId xmlns:a16="http://schemas.microsoft.com/office/drawing/2014/main" id="{D09C97F7-9195-9548-A92B-37DB48A549F4}"/>
                </a:ext>
              </a:extLst>
            </p:cNvPr>
            <p:cNvSpPr/>
            <p:nvPr/>
          </p:nvSpPr>
          <p:spPr>
            <a:xfrm>
              <a:off x="9139768" y="5427322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0" name="Oval 67">
              <a:extLst>
                <a:ext uri="{FF2B5EF4-FFF2-40B4-BE49-F238E27FC236}">
                  <a16:creationId xmlns:a16="http://schemas.microsoft.com/office/drawing/2014/main" id="{25003ACB-21FD-7D49-9713-3D2D0CAAB507}"/>
                </a:ext>
              </a:extLst>
            </p:cNvPr>
            <p:cNvSpPr/>
            <p:nvPr/>
          </p:nvSpPr>
          <p:spPr>
            <a:xfrm>
              <a:off x="8934101" y="5290063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1" name="Oval 68">
              <a:extLst>
                <a:ext uri="{FF2B5EF4-FFF2-40B4-BE49-F238E27FC236}">
                  <a16:creationId xmlns:a16="http://schemas.microsoft.com/office/drawing/2014/main" id="{EF0CEB52-4B28-174A-9605-6C6EECA2DB04}"/>
                </a:ext>
              </a:extLst>
            </p:cNvPr>
            <p:cNvSpPr/>
            <p:nvPr/>
          </p:nvSpPr>
          <p:spPr>
            <a:xfrm>
              <a:off x="7774220" y="5373896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2" name="Oval 69">
              <a:extLst>
                <a:ext uri="{FF2B5EF4-FFF2-40B4-BE49-F238E27FC236}">
                  <a16:creationId xmlns:a16="http://schemas.microsoft.com/office/drawing/2014/main" id="{5B0F6116-C80B-0246-9829-E68D08192813}"/>
                </a:ext>
              </a:extLst>
            </p:cNvPr>
            <p:cNvSpPr/>
            <p:nvPr/>
          </p:nvSpPr>
          <p:spPr>
            <a:xfrm>
              <a:off x="8263335" y="489077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3" name="Oval 70">
              <a:extLst>
                <a:ext uri="{FF2B5EF4-FFF2-40B4-BE49-F238E27FC236}">
                  <a16:creationId xmlns:a16="http://schemas.microsoft.com/office/drawing/2014/main" id="{530ADB52-A146-D144-B0A0-73FD37AA8A3B}"/>
                </a:ext>
              </a:extLst>
            </p:cNvPr>
            <p:cNvSpPr/>
            <p:nvPr/>
          </p:nvSpPr>
          <p:spPr>
            <a:xfrm>
              <a:off x="8736820" y="456885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4" name="Oval 71">
              <a:extLst>
                <a:ext uri="{FF2B5EF4-FFF2-40B4-BE49-F238E27FC236}">
                  <a16:creationId xmlns:a16="http://schemas.microsoft.com/office/drawing/2014/main" id="{73C73C6A-4EC8-4440-9FBC-B04141BE41AC}"/>
                </a:ext>
              </a:extLst>
            </p:cNvPr>
            <p:cNvSpPr/>
            <p:nvPr/>
          </p:nvSpPr>
          <p:spPr>
            <a:xfrm>
              <a:off x="8528369" y="5150322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5" name="Oval 72">
              <a:extLst>
                <a:ext uri="{FF2B5EF4-FFF2-40B4-BE49-F238E27FC236}">
                  <a16:creationId xmlns:a16="http://schemas.microsoft.com/office/drawing/2014/main" id="{F4C5A65C-C282-614C-AD0A-7E5F31F9718E}"/>
                </a:ext>
              </a:extLst>
            </p:cNvPr>
            <p:cNvSpPr/>
            <p:nvPr/>
          </p:nvSpPr>
          <p:spPr>
            <a:xfrm>
              <a:off x="8332005" y="4354232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6" name="Oval 73">
              <a:extLst>
                <a:ext uri="{FF2B5EF4-FFF2-40B4-BE49-F238E27FC236}">
                  <a16:creationId xmlns:a16="http://schemas.microsoft.com/office/drawing/2014/main" id="{C50774F2-F8E8-8E4D-B711-DA19F940C8EB}"/>
                </a:ext>
              </a:extLst>
            </p:cNvPr>
            <p:cNvSpPr/>
            <p:nvPr/>
          </p:nvSpPr>
          <p:spPr>
            <a:xfrm>
              <a:off x="9840980" y="5460687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07" name="Oval 74">
              <a:extLst>
                <a:ext uri="{FF2B5EF4-FFF2-40B4-BE49-F238E27FC236}">
                  <a16:creationId xmlns:a16="http://schemas.microsoft.com/office/drawing/2014/main" id="{F9680A46-BE05-D94E-B2F1-42F4D2A5FAE5}"/>
                </a:ext>
              </a:extLst>
            </p:cNvPr>
            <p:cNvSpPr/>
            <p:nvPr/>
          </p:nvSpPr>
          <p:spPr>
            <a:xfrm>
              <a:off x="9364047" y="5413278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8" name="Oval 75">
              <a:extLst>
                <a:ext uri="{FF2B5EF4-FFF2-40B4-BE49-F238E27FC236}">
                  <a16:creationId xmlns:a16="http://schemas.microsoft.com/office/drawing/2014/main" id="{1FB1D813-ACC8-824A-BB35-5E4F776CEDB1}"/>
                </a:ext>
              </a:extLst>
            </p:cNvPr>
            <p:cNvSpPr/>
            <p:nvPr/>
          </p:nvSpPr>
          <p:spPr>
            <a:xfrm>
              <a:off x="9746108" y="504394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09" name="Oval 76">
              <a:extLst>
                <a:ext uri="{FF2B5EF4-FFF2-40B4-BE49-F238E27FC236}">
                  <a16:creationId xmlns:a16="http://schemas.microsoft.com/office/drawing/2014/main" id="{7A22AB17-E0A2-DB4D-AD03-7ADF21215C99}"/>
                </a:ext>
              </a:extLst>
            </p:cNvPr>
            <p:cNvSpPr/>
            <p:nvPr/>
          </p:nvSpPr>
          <p:spPr>
            <a:xfrm>
              <a:off x="6738732" y="595705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0" name="Oval 77">
              <a:extLst>
                <a:ext uri="{FF2B5EF4-FFF2-40B4-BE49-F238E27FC236}">
                  <a16:creationId xmlns:a16="http://schemas.microsoft.com/office/drawing/2014/main" id="{2640A6A7-5CA4-2546-8B26-457714393A2A}"/>
                </a:ext>
              </a:extLst>
            </p:cNvPr>
            <p:cNvSpPr/>
            <p:nvPr/>
          </p:nvSpPr>
          <p:spPr>
            <a:xfrm>
              <a:off x="10425287" y="5841079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1" name="Oval 78">
              <a:extLst>
                <a:ext uri="{FF2B5EF4-FFF2-40B4-BE49-F238E27FC236}">
                  <a16:creationId xmlns:a16="http://schemas.microsoft.com/office/drawing/2014/main" id="{9AF0550D-4267-C04E-93F0-DEB6C6CFE79E}"/>
                </a:ext>
              </a:extLst>
            </p:cNvPr>
            <p:cNvSpPr/>
            <p:nvPr/>
          </p:nvSpPr>
          <p:spPr>
            <a:xfrm>
              <a:off x="10562631" y="5323426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2" name="Oval 79">
              <a:extLst>
                <a:ext uri="{FF2B5EF4-FFF2-40B4-BE49-F238E27FC236}">
                  <a16:creationId xmlns:a16="http://schemas.microsoft.com/office/drawing/2014/main" id="{3A74BB18-DE10-9D4C-B5F7-4C3B24A4A6B8}"/>
                </a:ext>
              </a:extLst>
            </p:cNvPr>
            <p:cNvSpPr/>
            <p:nvPr/>
          </p:nvSpPr>
          <p:spPr>
            <a:xfrm>
              <a:off x="10515195" y="500149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3" name="Oval 80">
              <a:extLst>
                <a:ext uri="{FF2B5EF4-FFF2-40B4-BE49-F238E27FC236}">
                  <a16:creationId xmlns:a16="http://schemas.microsoft.com/office/drawing/2014/main" id="{1483F412-0C74-F440-8EB6-75DCC77CAEBB}"/>
                </a:ext>
              </a:extLst>
            </p:cNvPr>
            <p:cNvSpPr/>
            <p:nvPr/>
          </p:nvSpPr>
          <p:spPr>
            <a:xfrm>
              <a:off x="9355313" y="5085332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4" name="Oval 81">
              <a:extLst>
                <a:ext uri="{FF2B5EF4-FFF2-40B4-BE49-F238E27FC236}">
                  <a16:creationId xmlns:a16="http://schemas.microsoft.com/office/drawing/2014/main" id="{A5F0E775-6B2E-1644-A010-5A068DC19CE7}"/>
                </a:ext>
              </a:extLst>
            </p:cNvPr>
            <p:cNvSpPr/>
            <p:nvPr/>
          </p:nvSpPr>
          <p:spPr>
            <a:xfrm>
              <a:off x="9844428" y="460221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5" name="Oval 82">
              <a:extLst>
                <a:ext uri="{FF2B5EF4-FFF2-40B4-BE49-F238E27FC236}">
                  <a16:creationId xmlns:a16="http://schemas.microsoft.com/office/drawing/2014/main" id="{17E9E38A-451B-6643-9D6B-F27682A37724}"/>
                </a:ext>
              </a:extLst>
            </p:cNvPr>
            <p:cNvSpPr/>
            <p:nvPr/>
          </p:nvSpPr>
          <p:spPr>
            <a:xfrm>
              <a:off x="10317913" y="428028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6" name="Oval 83">
              <a:extLst>
                <a:ext uri="{FF2B5EF4-FFF2-40B4-BE49-F238E27FC236}">
                  <a16:creationId xmlns:a16="http://schemas.microsoft.com/office/drawing/2014/main" id="{FDF63708-FEC0-1142-A37C-41AB139BC649}"/>
                </a:ext>
              </a:extLst>
            </p:cNvPr>
            <p:cNvSpPr/>
            <p:nvPr/>
          </p:nvSpPr>
          <p:spPr>
            <a:xfrm>
              <a:off x="10109463" y="486175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7" name="Oval 84">
              <a:extLst>
                <a:ext uri="{FF2B5EF4-FFF2-40B4-BE49-F238E27FC236}">
                  <a16:creationId xmlns:a16="http://schemas.microsoft.com/office/drawing/2014/main" id="{4A94F129-7F78-F54C-BDB7-065DE2A965AD}"/>
                </a:ext>
              </a:extLst>
            </p:cNvPr>
            <p:cNvSpPr/>
            <p:nvPr/>
          </p:nvSpPr>
          <p:spPr>
            <a:xfrm>
              <a:off x="9913099" y="406566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18" name="Oval 85">
              <a:extLst>
                <a:ext uri="{FF2B5EF4-FFF2-40B4-BE49-F238E27FC236}">
                  <a16:creationId xmlns:a16="http://schemas.microsoft.com/office/drawing/2014/main" id="{FAAFA1C7-1323-7A49-BCD8-D10688FBBBEE}"/>
                </a:ext>
              </a:extLst>
            </p:cNvPr>
            <p:cNvSpPr/>
            <p:nvPr/>
          </p:nvSpPr>
          <p:spPr>
            <a:xfrm>
              <a:off x="11334019" y="5687764"/>
              <a:ext cx="858993" cy="8584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350"/>
            </a:p>
          </p:txBody>
        </p:sp>
        <p:sp>
          <p:nvSpPr>
            <p:cNvPr id="119" name="Oval 86">
              <a:extLst>
                <a:ext uri="{FF2B5EF4-FFF2-40B4-BE49-F238E27FC236}">
                  <a16:creationId xmlns:a16="http://schemas.microsoft.com/office/drawing/2014/main" id="{8A671C23-7683-7847-8534-B1C6C83AD728}"/>
                </a:ext>
              </a:extLst>
            </p:cNvPr>
            <p:cNvSpPr/>
            <p:nvPr/>
          </p:nvSpPr>
          <p:spPr>
            <a:xfrm>
              <a:off x="10591056" y="5346919"/>
              <a:ext cx="953867" cy="953288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0" name="Oval 87">
              <a:extLst>
                <a:ext uri="{FF2B5EF4-FFF2-40B4-BE49-F238E27FC236}">
                  <a16:creationId xmlns:a16="http://schemas.microsoft.com/office/drawing/2014/main" id="{1076A94F-9E44-E442-A859-F82A7C665A6E}"/>
                </a:ext>
              </a:extLst>
            </p:cNvPr>
            <p:cNvSpPr/>
            <p:nvPr/>
          </p:nvSpPr>
          <p:spPr>
            <a:xfrm>
              <a:off x="10973117" y="4977584"/>
              <a:ext cx="739117" cy="73866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1" name="Oval 88">
              <a:extLst>
                <a:ext uri="{FF2B5EF4-FFF2-40B4-BE49-F238E27FC236}">
                  <a16:creationId xmlns:a16="http://schemas.microsoft.com/office/drawing/2014/main" id="{5281B937-3508-B24A-B9D0-252C40F0226F}"/>
                </a:ext>
              </a:extLst>
            </p:cNvPr>
            <p:cNvSpPr/>
            <p:nvPr/>
          </p:nvSpPr>
          <p:spPr>
            <a:xfrm>
              <a:off x="11014349" y="5978279"/>
              <a:ext cx="644245" cy="643854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2" name="Oval 89">
              <a:extLst>
                <a:ext uri="{FF2B5EF4-FFF2-40B4-BE49-F238E27FC236}">
                  <a16:creationId xmlns:a16="http://schemas.microsoft.com/office/drawing/2014/main" id="{58DC49ED-D9F1-CC42-832C-58111EBC34E5}"/>
                </a:ext>
              </a:extLst>
            </p:cNvPr>
            <p:cNvSpPr/>
            <p:nvPr/>
          </p:nvSpPr>
          <p:spPr>
            <a:xfrm>
              <a:off x="11566035" y="5453506"/>
              <a:ext cx="549373" cy="54904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3" name="Oval 90">
              <a:extLst>
                <a:ext uri="{FF2B5EF4-FFF2-40B4-BE49-F238E27FC236}">
                  <a16:creationId xmlns:a16="http://schemas.microsoft.com/office/drawing/2014/main" id="{9A9F0F43-C0B9-0040-A027-54FFD89C260F}"/>
                </a:ext>
              </a:extLst>
            </p:cNvPr>
            <p:cNvSpPr/>
            <p:nvPr/>
          </p:nvSpPr>
          <p:spPr>
            <a:xfrm>
              <a:off x="11789640" y="525706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4" name="Oval 91">
              <a:extLst>
                <a:ext uri="{FF2B5EF4-FFF2-40B4-BE49-F238E27FC236}">
                  <a16:creationId xmlns:a16="http://schemas.microsoft.com/office/drawing/2014/main" id="{ACC85F3B-961C-A048-9E1D-0CC9D56BDDA3}"/>
                </a:ext>
              </a:extLst>
            </p:cNvPr>
            <p:cNvSpPr/>
            <p:nvPr/>
          </p:nvSpPr>
          <p:spPr>
            <a:xfrm>
              <a:off x="11742204" y="4935140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5" name="Oval 92">
              <a:extLst>
                <a:ext uri="{FF2B5EF4-FFF2-40B4-BE49-F238E27FC236}">
                  <a16:creationId xmlns:a16="http://schemas.microsoft.com/office/drawing/2014/main" id="{056E9C8D-8198-EE43-A8EC-C1292A514323}"/>
                </a:ext>
              </a:extLst>
            </p:cNvPr>
            <p:cNvSpPr/>
            <p:nvPr/>
          </p:nvSpPr>
          <p:spPr>
            <a:xfrm>
              <a:off x="10582323" y="5018973"/>
              <a:ext cx="232216" cy="232075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6" name="Oval 93">
              <a:extLst>
                <a:ext uri="{FF2B5EF4-FFF2-40B4-BE49-F238E27FC236}">
                  <a16:creationId xmlns:a16="http://schemas.microsoft.com/office/drawing/2014/main" id="{BD8BCC08-9EC2-8E4F-BB34-8200B41223C9}"/>
                </a:ext>
              </a:extLst>
            </p:cNvPr>
            <p:cNvSpPr/>
            <p:nvPr/>
          </p:nvSpPr>
          <p:spPr>
            <a:xfrm>
              <a:off x="11071437" y="4535854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7" name="Oval 94">
              <a:extLst>
                <a:ext uri="{FF2B5EF4-FFF2-40B4-BE49-F238E27FC236}">
                  <a16:creationId xmlns:a16="http://schemas.microsoft.com/office/drawing/2014/main" id="{5F529128-FFBB-8D4C-96B5-4F8A34AD8C66}"/>
                </a:ext>
              </a:extLst>
            </p:cNvPr>
            <p:cNvSpPr/>
            <p:nvPr/>
          </p:nvSpPr>
          <p:spPr>
            <a:xfrm>
              <a:off x="11544923" y="4213927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8" name="Oval 95">
              <a:extLst>
                <a:ext uri="{FF2B5EF4-FFF2-40B4-BE49-F238E27FC236}">
                  <a16:creationId xmlns:a16="http://schemas.microsoft.com/office/drawing/2014/main" id="{54E6C83A-0C16-744B-AB90-6F4D7FE2EF44}"/>
                </a:ext>
              </a:extLst>
            </p:cNvPr>
            <p:cNvSpPr/>
            <p:nvPr/>
          </p:nvSpPr>
          <p:spPr>
            <a:xfrm>
              <a:off x="11336472" y="4795399"/>
              <a:ext cx="364593" cy="36437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4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29" name="Oval 96">
              <a:extLst>
                <a:ext uri="{FF2B5EF4-FFF2-40B4-BE49-F238E27FC236}">
                  <a16:creationId xmlns:a16="http://schemas.microsoft.com/office/drawing/2014/main" id="{36703216-01F0-C840-8297-BA4F7A17CD9D}"/>
                </a:ext>
              </a:extLst>
            </p:cNvPr>
            <p:cNvSpPr/>
            <p:nvPr/>
          </p:nvSpPr>
          <p:spPr>
            <a:xfrm>
              <a:off x="11140108" y="3999309"/>
              <a:ext cx="137343" cy="13725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3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  <p:sp>
          <p:nvSpPr>
            <p:cNvPr id="130" name="Oval 97">
              <a:extLst>
                <a:ext uri="{FF2B5EF4-FFF2-40B4-BE49-F238E27FC236}">
                  <a16:creationId xmlns:a16="http://schemas.microsoft.com/office/drawing/2014/main" id="{F6C6736D-8C31-6942-9D98-98201F18B3A2}"/>
                </a:ext>
              </a:extLst>
            </p:cNvPr>
            <p:cNvSpPr/>
            <p:nvPr/>
          </p:nvSpPr>
          <p:spPr>
            <a:xfrm>
              <a:off x="2320772" y="4606227"/>
              <a:ext cx="274687" cy="27452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ko-KR" altLang="en-US" sz="1350" dirty="0"/>
            </a:p>
          </p:txBody>
        </p:sp>
      </p:grpSp>
      <p:pic>
        <p:nvPicPr>
          <p:cNvPr id="33" name="Picture 10">
            <a:extLst>
              <a:ext uri="{FF2B5EF4-FFF2-40B4-BE49-F238E27FC236}">
                <a16:creationId xmlns:a16="http://schemas.microsoft.com/office/drawing/2014/main" id="{50C53BFA-23ED-4249-9158-FFC92518B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553" y="-3005"/>
            <a:ext cx="3113134" cy="1519266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0496506-8BD6-4913-9652-1A2CDFF525A1}"/>
              </a:ext>
            </a:extLst>
          </p:cNvPr>
          <p:cNvSpPr txBox="1">
            <a:spLocks/>
          </p:cNvSpPr>
          <p:nvPr/>
        </p:nvSpPr>
        <p:spPr>
          <a:xfrm>
            <a:off x="2055853" y="1083049"/>
            <a:ext cx="419859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AE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أتعلم من هذا الدرس أن: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8" name="Google Shape;2490;p18">
            <a:extLst>
              <a:ext uri="{FF2B5EF4-FFF2-40B4-BE49-F238E27FC236}">
                <a16:creationId xmlns:a16="http://schemas.microsoft.com/office/drawing/2014/main" id="{D4BFCF36-136E-9044-91EA-8DA6F5212E4B}"/>
              </a:ext>
            </a:extLst>
          </p:cNvPr>
          <p:cNvSpPr txBox="1"/>
          <p:nvPr/>
        </p:nvSpPr>
        <p:spPr>
          <a:xfrm>
            <a:off x="3080818" y="475441"/>
            <a:ext cx="2760521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rtl="0"/>
            <a:r>
              <a:rPr lang="ar-AE" sz="2400" b="1" dirty="0">
                <a:latin typeface="Calibri"/>
                <a:ea typeface="Calibri"/>
                <a:cs typeface="Calibri"/>
                <a:sym typeface="Calibri"/>
              </a:rPr>
              <a:t>الأهداف</a:t>
            </a:r>
            <a:endParaRPr sz="2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491;p18">
            <a:extLst>
              <a:ext uri="{FF2B5EF4-FFF2-40B4-BE49-F238E27FC236}">
                <a16:creationId xmlns:a16="http://schemas.microsoft.com/office/drawing/2014/main" id="{B40A3930-69DD-C343-B0DF-C2BBBBC3E455}"/>
              </a:ext>
            </a:extLst>
          </p:cNvPr>
          <p:cNvSpPr/>
          <p:nvPr/>
        </p:nvSpPr>
        <p:spPr>
          <a:xfrm>
            <a:off x="281728" y="2035190"/>
            <a:ext cx="6263100" cy="577125"/>
          </a:xfrm>
          <a:prstGeom prst="roundRect">
            <a:avLst>
              <a:gd name="adj" fmla="val 16667"/>
            </a:avLst>
          </a:prstGeom>
          <a:solidFill>
            <a:srgbClr val="75707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rtl="0"/>
            <a:endParaRPr lang="ar-SA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 rtl="0"/>
            <a:r>
              <a:rPr lang="ar-SA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ar-AE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ar-SA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AE" sz="2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ar-AE" sz="2800" b="1" dirty="0"/>
              <a:t> </a:t>
            </a:r>
            <a:r>
              <a:rPr lang="ar-AE" sz="2800" b="1" dirty="0">
                <a:solidFill>
                  <a:schemeClr val="bg1"/>
                </a:solidFill>
              </a:rPr>
              <a:t>أبين سبب هجرة المسلمين الى الحبش</a:t>
            </a:r>
            <a:r>
              <a:rPr lang="ar-SA" sz="2800" b="1" dirty="0">
                <a:solidFill>
                  <a:schemeClr val="bg1"/>
                </a:solidFill>
              </a:rPr>
              <a:t>ة</a:t>
            </a:r>
            <a:endParaRPr lang="ar-AE" sz="2800" b="1" dirty="0">
              <a:solidFill>
                <a:schemeClr val="bg1"/>
              </a:solidFill>
            </a:endParaRPr>
          </a:p>
          <a:p>
            <a:pPr algn="ctr" rtl="0"/>
            <a:endParaRPr lang="ar-AE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2492;p18">
            <a:extLst>
              <a:ext uri="{FF2B5EF4-FFF2-40B4-BE49-F238E27FC236}">
                <a16:creationId xmlns:a16="http://schemas.microsoft.com/office/drawing/2014/main" id="{D341F540-1ED6-6548-95AF-EA84AF2963E8}"/>
              </a:ext>
            </a:extLst>
          </p:cNvPr>
          <p:cNvSpPr/>
          <p:nvPr/>
        </p:nvSpPr>
        <p:spPr>
          <a:xfrm>
            <a:off x="228600" y="3270125"/>
            <a:ext cx="7363595" cy="5771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ar-SA" sz="2400" b="1" dirty="0">
                <a:solidFill>
                  <a:schemeClr val="bg1"/>
                </a:solidFill>
              </a:rPr>
              <a:t>2- </a:t>
            </a:r>
            <a:r>
              <a:rPr lang="ar-AE" sz="2400" b="1" dirty="0">
                <a:solidFill>
                  <a:schemeClr val="bg1"/>
                </a:solidFill>
              </a:rPr>
              <a:t>أستنتج  كيفية  المعاملة الحسن</a:t>
            </a:r>
            <a:r>
              <a:rPr lang="ar-SA" sz="2400" b="1" dirty="0">
                <a:solidFill>
                  <a:schemeClr val="bg1"/>
                </a:solidFill>
              </a:rPr>
              <a:t>ة</a:t>
            </a:r>
            <a:r>
              <a:rPr lang="ar-AE" sz="2400" b="1" dirty="0">
                <a:solidFill>
                  <a:schemeClr val="bg1"/>
                </a:solidFill>
              </a:rPr>
              <a:t> بين المسلمين وغير المسلمين</a:t>
            </a:r>
          </a:p>
        </p:txBody>
      </p:sp>
      <p:sp>
        <p:nvSpPr>
          <p:cNvPr id="31" name="Google Shape;2493;p18">
            <a:extLst>
              <a:ext uri="{FF2B5EF4-FFF2-40B4-BE49-F238E27FC236}">
                <a16:creationId xmlns:a16="http://schemas.microsoft.com/office/drawing/2014/main" id="{3D4F7C25-6D82-B547-94DA-8BBDC97DC803}"/>
              </a:ext>
            </a:extLst>
          </p:cNvPr>
          <p:cNvSpPr/>
          <p:nvPr/>
        </p:nvSpPr>
        <p:spPr>
          <a:xfrm>
            <a:off x="358135" y="4359741"/>
            <a:ext cx="8263705" cy="57712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r>
              <a:rPr lang="ar-SA" sz="3200" b="1" dirty="0">
                <a:solidFill>
                  <a:schemeClr val="bg1"/>
                </a:solidFill>
              </a:rPr>
              <a:t>3-</a:t>
            </a:r>
            <a:r>
              <a:rPr lang="ar-AE" sz="3200" b="1" dirty="0">
                <a:solidFill>
                  <a:schemeClr val="bg1"/>
                </a:solidFill>
              </a:rPr>
              <a:t>أحرص</a:t>
            </a:r>
            <a:r>
              <a:rPr lang="ar-SA" sz="3200" b="1" dirty="0">
                <a:solidFill>
                  <a:schemeClr val="bg1"/>
                </a:solidFill>
              </a:rPr>
              <a:t> على معاملة غير المسلمين بأخلاق الإسلام </a:t>
            </a:r>
            <a:endParaRPr lang="ar-AE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43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572</Words>
  <Application>Microsoft Office PowerPoint</Application>
  <PresentationFormat>On-screen Show (4:3)</PresentationFormat>
  <Paragraphs>171</Paragraphs>
  <Slides>35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ae_Dimnah</vt:lpstr>
      <vt:lpstr>Arial</vt:lpstr>
      <vt:lpstr>Calibri</vt:lpstr>
      <vt:lpstr>Calibri Light</vt:lpstr>
      <vt:lpstr>Sakkal Majalla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27</cp:revision>
  <dcterms:created xsi:type="dcterms:W3CDTF">2021-01-09T15:18:53Z</dcterms:created>
  <dcterms:modified xsi:type="dcterms:W3CDTF">2021-05-03T17:33:37Z</dcterms:modified>
</cp:coreProperties>
</file>