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21" r:id="rId4"/>
  </p:sldMasterIdLst>
  <p:notesMasterIdLst>
    <p:notesMasterId r:id="rId24"/>
  </p:notesMasterIdLst>
  <p:sldIdLst>
    <p:sldId id="1018" r:id="rId5"/>
    <p:sldId id="1389" r:id="rId6"/>
    <p:sldId id="1366" r:id="rId7"/>
    <p:sldId id="1367" r:id="rId8"/>
    <p:sldId id="276" r:id="rId9"/>
    <p:sldId id="277" r:id="rId10"/>
    <p:sldId id="3690" r:id="rId11"/>
    <p:sldId id="1377" r:id="rId12"/>
    <p:sldId id="283" r:id="rId13"/>
    <p:sldId id="284" r:id="rId14"/>
    <p:sldId id="279" r:id="rId15"/>
    <p:sldId id="282" r:id="rId16"/>
    <p:sldId id="280" r:id="rId17"/>
    <p:sldId id="3692" r:id="rId18"/>
    <p:sldId id="3684" r:id="rId19"/>
    <p:sldId id="3683" r:id="rId20"/>
    <p:sldId id="3685" r:id="rId21"/>
    <p:sldId id="3687" r:id="rId22"/>
    <p:sldId id="36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AEEB1-A187-453B-975A-1AE55D4DAFE5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037AC-56B5-4DA5-80B1-E7AC57DD5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0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6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00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279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FA4D99-6532-4F58-94A2-F69949913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17206AA-E273-4758-87D4-CF6E81FDA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C107A0-FED9-4930-802D-53FF18B7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82F611-F989-4E9F-AE55-B1C2D99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77C891-14F7-41DE-9CA3-AC51252E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434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49F27F-B3E7-4483-B87C-BACA1CF2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17F5C1-7C36-41D5-9C04-71043B32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3AA15A-AAAD-4ED7-B08D-29089F82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11F633-8508-4E85-B5CE-7CBAA9C2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F60ECD-C436-4F59-A818-EE6184AE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0190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C67403-522D-467E-B322-C0595DCD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48B65C-5FDC-4349-9847-8EAC5A7D7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19E381-0FF8-4EED-822E-7244FF13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6A6437-E4C7-4076-86D6-F66B54E6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6F9BFD-286D-47D9-9F8C-33A0D4AB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9376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2D3DA1-E9C9-4C4D-9E19-0636464D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4AAD1F-89C5-4494-9E64-46590FC89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A9AC893-8246-4638-B5BD-30544EF43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F2818C-FE52-4AA9-8341-5DBB2806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605596-ED19-4952-9B7F-2D1388E1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AAD309-0DC6-4058-8BAE-98D9C670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39670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6CC7EB-1B87-4599-806D-17A2AA37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4BA53B3-5819-40B2-BDE5-33C2A551E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A5411A-2A4D-4ADD-8759-F4D3B0A8E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64B2675-EDD3-42EB-8B34-62632397B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69759D1-012B-4ECD-A6CA-08771CA66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0B4654B-0D63-43FB-A23F-94BDA677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7BB278E-E92E-463F-B94B-21F63B33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D10DA3C-5156-49CC-9D04-F6460700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19619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EE093D-600C-44A4-B6A2-302BDAA5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7750F70-2C92-419A-9149-CAB47AE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D8EE362-997D-4C74-8222-6ECC6A4C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525E7DE-AC12-4CEC-9BAE-7CA2B413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77956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A9A8823-2479-453F-9627-2CD74CCF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9CDA96E-B330-4DF6-B43C-FB16F66E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21E4F8B-6DD5-44E5-B0AC-9A8B1B59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6640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DD9FE8-40AC-4136-90C4-4295CBAA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9870E6-9C81-4AF7-B210-17B860C9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6B4AB0-1E5C-4AF3-A909-736BB43FC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3F776B9-5BE6-4673-9DAD-B3DB0E7E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B28CBC-E443-4285-82E3-75B3C871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606A2A-B57F-46E0-A609-44877B93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311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802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08141F-3733-43E2-8798-7610054B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3F66EF6-AC31-4973-BF2B-976725631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DF7C7A8-FC04-47CC-8362-268C4FEE5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8B4EDF-DB56-4B3F-AD22-C4459641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3E8602-D511-4037-81D6-ED7433E4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1AA325-5585-47BF-BC02-41CDADF6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2821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801CD3-78E4-48F5-A289-B706E5F2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FEB1C4A-6C00-49C4-9147-ABEA0ED06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038DE1-A648-4020-921A-0055B5C0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8E1175-EF08-4DD5-B5BD-7615CE2E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1DCFF8-82ED-44B7-BE73-F947B076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1871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B636ED1-428F-48E6-969E-84AD77CAF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03A3DDB-E444-43E2-AEAC-C0FA6466F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FFDFFE-309A-43F4-9DFB-42C57AC8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9F66A9-2394-49E2-885B-9042B80F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42596E-4D4B-4590-A767-5008052F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724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57100" y="1620633"/>
            <a:ext cx="89952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67803" y="-104043"/>
            <a:ext cx="12293521" cy="7032371"/>
            <a:chOff x="238125" y="810400"/>
            <a:chExt cx="7122550" cy="4074375"/>
          </a:xfrm>
        </p:grpSpPr>
        <p:sp>
          <p:nvSpPr>
            <p:cNvPr id="12" name="Google Shape;12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rgbClr val="FB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rgbClr val="FA8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rgbClr val="885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rgbClr val="2F3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7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rgbClr val="BD8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8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8667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FA8D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3976000" y="16241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2"/>
          </p:nvPr>
        </p:nvSpPr>
        <p:spPr>
          <a:xfrm>
            <a:off x="3976000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3"/>
          </p:nvPr>
        </p:nvSpPr>
        <p:spPr>
          <a:xfrm>
            <a:off x="7970533" y="16241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4"/>
          </p:nvPr>
        </p:nvSpPr>
        <p:spPr>
          <a:xfrm>
            <a:off x="797053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5"/>
          </p:nvPr>
        </p:nvSpPr>
        <p:spPr>
          <a:xfrm>
            <a:off x="3976000" y="38344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6"/>
          </p:nvPr>
        </p:nvSpPr>
        <p:spPr>
          <a:xfrm>
            <a:off x="3976000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7"/>
          </p:nvPr>
        </p:nvSpPr>
        <p:spPr>
          <a:xfrm>
            <a:off x="7970533" y="38344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8"/>
          </p:nvPr>
        </p:nvSpPr>
        <p:spPr>
          <a:xfrm>
            <a:off x="797053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49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2138884" y="2526667"/>
            <a:ext cx="7914400" cy="13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138717" y="3629733"/>
            <a:ext cx="7914400" cy="7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630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Highlighted 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 hasCustomPrompt="1"/>
          </p:nvPr>
        </p:nvSpPr>
        <p:spPr>
          <a:xfrm>
            <a:off x="4033463" y="1013800"/>
            <a:ext cx="41192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4039337" y="1621067"/>
            <a:ext cx="4119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title" idx="2" hasCustomPrompt="1"/>
          </p:nvPr>
        </p:nvSpPr>
        <p:spPr>
          <a:xfrm>
            <a:off x="4033463" y="2733784"/>
            <a:ext cx="41192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3"/>
          </p:nvPr>
        </p:nvSpPr>
        <p:spPr>
          <a:xfrm>
            <a:off x="4039337" y="3341844"/>
            <a:ext cx="4119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 idx="4" hasCustomPrompt="1"/>
          </p:nvPr>
        </p:nvSpPr>
        <p:spPr>
          <a:xfrm>
            <a:off x="4033463" y="4454572"/>
            <a:ext cx="41192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5"/>
          </p:nvPr>
        </p:nvSpPr>
        <p:spPr>
          <a:xfrm>
            <a:off x="4047933" y="5062600"/>
            <a:ext cx="41048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006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613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06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1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85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13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055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52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30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0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1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9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61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561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927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494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190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914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851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العنوان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512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67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11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69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02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8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82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87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27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4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78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36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28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7075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65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06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4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580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36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4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9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52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36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22FD-B327-4AE5-90B1-043BE1F3C8A8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54B3475-EDAE-444A-9350-FB327E52A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58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01569A-3DF3-448D-8E2D-2A90030B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1B4D30-8F1D-47BE-BE8C-CBFF9679D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75DE60-AB3E-484B-B53B-FFD02BC09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6A6CC-7986-4009-9BE3-9E5D0EF1ECF1}" type="datetimeFigureOut">
              <a:rPr lang="ar-KW" smtClean="0"/>
              <a:t>30/07/1442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9BB162-689C-4BA2-9B58-289A702AF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876B04-9F0D-4044-98A5-77B2DA9C2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234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428801-FE16-4574-954B-0339B31BF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20F0C78-596C-4CC8-8C8F-952FB4442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0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ABB37E-E3E2-48C8-8AFB-8CC02D4B6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06E259-3D39-4090-9859-76BD76498B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1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C:\Users\USER\Desktop\WhatsApp%20Video%202020-09-08%20at%2010.36.38%20PM%20(1)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2E6CE35B-7F63-462D-9C54-C262E4F54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206"/>
            <a:ext cx="12192000" cy="80370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EE32A7-12E0-436B-8C54-E998DB400889}"/>
              </a:ext>
            </a:extLst>
          </p:cNvPr>
          <p:cNvSpPr/>
          <p:nvPr/>
        </p:nvSpPr>
        <p:spPr>
          <a:xfrm>
            <a:off x="9308060" y="-37462"/>
            <a:ext cx="2715807" cy="156966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16E7CF"/>
                  </a:solidFill>
                  <a:prstDash val="solid"/>
                </a:ln>
                <a:solidFill>
                  <a:srgbClr val="16E7C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مراحل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22225">
                  <a:solidFill>
                    <a:srgbClr val="16E7CF"/>
                  </a:solidFill>
                  <a:prstDash val="solid"/>
                </a:ln>
                <a:solidFill>
                  <a:srgbClr val="16E7C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سير الحصة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16E7CF"/>
                </a:solidFill>
                <a:prstDash val="solid"/>
              </a:ln>
              <a:solidFill>
                <a:srgbClr val="16E7CF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3E2A93-3763-451E-B866-D0C126579CAA}"/>
              </a:ext>
            </a:extLst>
          </p:cNvPr>
          <p:cNvSpPr/>
          <p:nvPr/>
        </p:nvSpPr>
        <p:spPr bwMode="auto">
          <a:xfrm>
            <a:off x="11069124" y="5364162"/>
            <a:ext cx="962526" cy="90886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2E6EBE-636B-4A59-AA5D-683F9106248C}"/>
              </a:ext>
            </a:extLst>
          </p:cNvPr>
          <p:cNvSpPr/>
          <p:nvPr/>
        </p:nvSpPr>
        <p:spPr>
          <a:xfrm>
            <a:off x="7730545" y="5433873"/>
            <a:ext cx="3155030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القوانين الصفية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FFF1F2-7AEC-4C90-B24A-CB843720B046}"/>
              </a:ext>
            </a:extLst>
          </p:cNvPr>
          <p:cNvSpPr/>
          <p:nvPr/>
        </p:nvSpPr>
        <p:spPr bwMode="auto">
          <a:xfrm>
            <a:off x="3323237" y="4288176"/>
            <a:ext cx="962526" cy="90886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F7F852-399A-4BD6-9ED0-3604050AD06F}"/>
              </a:ext>
            </a:extLst>
          </p:cNvPr>
          <p:cNvSpPr/>
          <p:nvPr/>
        </p:nvSpPr>
        <p:spPr>
          <a:xfrm>
            <a:off x="228444" y="4328938"/>
            <a:ext cx="2962671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التهيئة الحافزة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D7ACBF-F62F-4407-AE29-520CC55F2590}"/>
              </a:ext>
            </a:extLst>
          </p:cNvPr>
          <p:cNvSpPr/>
          <p:nvPr/>
        </p:nvSpPr>
        <p:spPr bwMode="auto">
          <a:xfrm>
            <a:off x="8406307" y="3683721"/>
            <a:ext cx="962526" cy="908864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EF2C8B-B01D-47AE-94C7-B0FB7F681F4E}"/>
              </a:ext>
            </a:extLst>
          </p:cNvPr>
          <p:cNvSpPr/>
          <p:nvPr/>
        </p:nvSpPr>
        <p:spPr>
          <a:xfrm>
            <a:off x="9441108" y="3683721"/>
            <a:ext cx="2449710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نواتج التعلم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C764F8-50CC-4B2F-97D9-09E369863B34}"/>
              </a:ext>
            </a:extLst>
          </p:cNvPr>
          <p:cNvSpPr/>
          <p:nvPr/>
        </p:nvSpPr>
        <p:spPr bwMode="auto">
          <a:xfrm>
            <a:off x="3333006" y="2579905"/>
            <a:ext cx="962526" cy="90886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BA18D5-C40F-4242-B026-EA8DCDD28A05}"/>
              </a:ext>
            </a:extLst>
          </p:cNvPr>
          <p:cNvSpPr/>
          <p:nvPr/>
        </p:nvSpPr>
        <p:spPr>
          <a:xfrm>
            <a:off x="233930" y="2649617"/>
            <a:ext cx="3089307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عرض الموضوع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A21714-6EEA-4628-9776-6B95BFADFA45}"/>
              </a:ext>
            </a:extLst>
          </p:cNvPr>
          <p:cNvSpPr/>
          <p:nvPr/>
        </p:nvSpPr>
        <p:spPr bwMode="auto">
          <a:xfrm>
            <a:off x="4934216" y="530738"/>
            <a:ext cx="962526" cy="908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D3D952-DFC9-4BC7-9499-E0F489B66B2A}"/>
              </a:ext>
            </a:extLst>
          </p:cNvPr>
          <p:cNvSpPr/>
          <p:nvPr/>
        </p:nvSpPr>
        <p:spPr>
          <a:xfrm>
            <a:off x="835016" y="636025"/>
            <a:ext cx="4099200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مهارات التفكير الناقد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416AA7-B2F8-4A66-A3C6-787509740647}"/>
              </a:ext>
            </a:extLst>
          </p:cNvPr>
          <p:cNvSpPr/>
          <p:nvPr/>
        </p:nvSpPr>
        <p:spPr bwMode="auto">
          <a:xfrm>
            <a:off x="8959845" y="2058477"/>
            <a:ext cx="962526" cy="908864"/>
          </a:xfrm>
          <a:prstGeom prst="ellipse">
            <a:avLst/>
          </a:prstGeom>
          <a:solidFill>
            <a:srgbClr val="EB71DC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adway" panose="04040905080B02020502" pitchFamily="82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0DDF35-A199-40FD-99BA-68378965AF01}"/>
              </a:ext>
            </a:extLst>
          </p:cNvPr>
          <p:cNvSpPr/>
          <p:nvPr/>
        </p:nvSpPr>
        <p:spPr>
          <a:xfrm>
            <a:off x="5826796" y="1927435"/>
            <a:ext cx="305083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srgbClr val="AACEFF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التقويم الختامي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AACEFF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F8F77-7D56-4BD8-8FE7-524009060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135">
            <a:off x="6342007" y="-831711"/>
            <a:ext cx="2835655" cy="28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CADBC-3BEF-4095-BE05-11BD2AB0DBC0}"/>
              </a:ext>
            </a:extLst>
          </p:cNvPr>
          <p:cNvSpPr txBox="1"/>
          <p:nvPr/>
        </p:nvSpPr>
        <p:spPr>
          <a:xfrm>
            <a:off x="782321" y="0"/>
            <a:ext cx="694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4800" b="1" u="sng" dirty="0">
                <a:solidFill>
                  <a:srgbClr val="A35DD1">
                    <a:lumMod val="75000"/>
                  </a:srgbClr>
                </a:solidFill>
                <a:latin typeface="Tw Cen MT" panose="020B0602020104020603"/>
                <a:cs typeface="(AH) Manal Black" pitchFamily="2" charset="-78"/>
              </a:rPr>
              <a:t>استراتيجية النصف الآخر</a:t>
            </a:r>
            <a:endParaRPr lang="en-US" sz="4800" b="1" u="sng" dirty="0">
              <a:solidFill>
                <a:srgbClr val="A35DD1">
                  <a:lumMod val="75000"/>
                </a:srgbClr>
              </a:solidFill>
              <a:latin typeface="Tw Cen MT" panose="020B0602020104020603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958E7-B684-4930-AE37-84FEAA176659}"/>
              </a:ext>
            </a:extLst>
          </p:cNvPr>
          <p:cNvSpPr/>
          <p:nvPr/>
        </p:nvSpPr>
        <p:spPr>
          <a:xfrm>
            <a:off x="10244001" y="942786"/>
            <a:ext cx="1976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31550" cmpd="sng">
                  <a:gradFill>
                    <a:gsLst>
                      <a:gs pos="70000">
                        <a:srgbClr val="A35DD1">
                          <a:shade val="50000"/>
                          <a:satMod val="190000"/>
                        </a:srgbClr>
                      </a:gs>
                      <a:gs pos="0">
                        <a:srgbClr val="A35DD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A35DD1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w Cen MT"/>
              </a:rPr>
              <a:t>قيم ذاتك</a:t>
            </a:r>
            <a:endParaRPr lang="en-US" sz="5400" b="1" dirty="0">
              <a:ln w="31550" cmpd="sng">
                <a:gradFill>
                  <a:gsLst>
                    <a:gs pos="70000">
                      <a:srgbClr val="A35DD1">
                        <a:shade val="50000"/>
                        <a:satMod val="190000"/>
                      </a:srgbClr>
                    </a:gs>
                    <a:gs pos="0">
                      <a:srgbClr val="A35DD1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A35DD1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w Cen MT"/>
            </a:endParaRPr>
          </a:p>
        </p:txBody>
      </p:sp>
      <p:pic>
        <p:nvPicPr>
          <p:cNvPr id="6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FC4CBBDD-FB28-4C74-95F5-371179036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4BCAA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1654" r="8333" b="44078"/>
          <a:stretch/>
        </p:blipFill>
        <p:spPr>
          <a:xfrm>
            <a:off x="8208921" y="724569"/>
            <a:ext cx="2169932" cy="1878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C23354-C542-44D8-9BE1-2B3131A66017}"/>
              </a:ext>
            </a:extLst>
          </p:cNvPr>
          <p:cNvSpPr txBox="1"/>
          <p:nvPr/>
        </p:nvSpPr>
        <p:spPr>
          <a:xfrm>
            <a:off x="8208921" y="1363492"/>
            <a:ext cx="222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يهدي</a:t>
            </a:r>
          </a:p>
        </p:txBody>
      </p:sp>
      <p:pic>
        <p:nvPicPr>
          <p:cNvPr id="8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32A75C36-682C-46C6-8154-28E83A12C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4BCAA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1654" r="8333" b="44078"/>
          <a:stretch/>
        </p:blipFill>
        <p:spPr>
          <a:xfrm>
            <a:off x="4456220" y="1031005"/>
            <a:ext cx="2169932" cy="18785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3B7F55-93E3-4895-ABC6-84AD3B2788CB}"/>
              </a:ext>
            </a:extLst>
          </p:cNvPr>
          <p:cNvSpPr/>
          <p:nvPr/>
        </p:nvSpPr>
        <p:spPr>
          <a:xfrm>
            <a:off x="4958677" y="1516151"/>
            <a:ext cx="976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 Cen MT"/>
              </a:rPr>
              <a:t>البر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 Cen MT"/>
            </a:endParaRPr>
          </a:p>
        </p:txBody>
      </p:sp>
      <p:pic>
        <p:nvPicPr>
          <p:cNvPr id="10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614124FF-EFA9-4DDE-8CC5-E05AAF1C3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4BCAA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1654" r="8333" b="44078"/>
          <a:stretch/>
        </p:blipFill>
        <p:spPr>
          <a:xfrm>
            <a:off x="959587" y="834137"/>
            <a:ext cx="2237917" cy="18602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8E91097-6E7C-4041-9786-4762C47051AD}"/>
              </a:ext>
            </a:extLst>
          </p:cNvPr>
          <p:cNvGrpSpPr/>
          <p:nvPr/>
        </p:nvGrpSpPr>
        <p:grpSpPr>
          <a:xfrm>
            <a:off x="7630676" y="4414760"/>
            <a:ext cx="3296337" cy="1745823"/>
            <a:chOff x="1086297" y="3766456"/>
            <a:chExt cx="3110115" cy="3283015"/>
          </a:xfrm>
        </p:grpSpPr>
        <p:pic>
          <p:nvPicPr>
            <p:cNvPr id="12" name="Content Placeholder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7170348-27C9-4267-9638-6CD25B5BE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rgbClr val="4BCAA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" t="50883" r="10045" b="-645"/>
            <a:stretch/>
          </p:blipFill>
          <p:spPr>
            <a:xfrm rot="5400000">
              <a:off x="853311" y="3999442"/>
              <a:ext cx="3283015" cy="281704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FE8232-FF8D-4719-881B-72E2C939FDC4}"/>
                </a:ext>
              </a:extLst>
            </p:cNvPr>
            <p:cNvSpPr/>
            <p:nvPr/>
          </p:nvSpPr>
          <p:spPr>
            <a:xfrm>
              <a:off x="3465764" y="4492656"/>
              <a:ext cx="730648" cy="2348888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D18DE3-A345-4D5E-A07D-DDCAFF93B7EF}"/>
              </a:ext>
            </a:extLst>
          </p:cNvPr>
          <p:cNvSpPr txBox="1"/>
          <p:nvPr/>
        </p:nvSpPr>
        <p:spPr>
          <a:xfrm>
            <a:off x="7586355" y="4360772"/>
            <a:ext cx="3203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العصيان 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BD6453-E219-40FA-ADEE-479D04DC515E}"/>
              </a:ext>
            </a:extLst>
          </p:cNvPr>
          <p:cNvGrpSpPr/>
          <p:nvPr/>
        </p:nvGrpSpPr>
        <p:grpSpPr>
          <a:xfrm>
            <a:off x="3574021" y="4472772"/>
            <a:ext cx="3242631" cy="1745823"/>
            <a:chOff x="1086296" y="3766457"/>
            <a:chExt cx="3110116" cy="3283015"/>
          </a:xfrm>
        </p:grpSpPr>
        <p:pic>
          <p:nvPicPr>
            <p:cNvPr id="16" name="Content Placeholder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0A4EEBC-ADCE-41B9-9534-1988C527C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rgbClr val="4BCAA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" t="50883" r="10045" b="-645"/>
            <a:stretch/>
          </p:blipFill>
          <p:spPr>
            <a:xfrm rot="5400000">
              <a:off x="853310" y="3999443"/>
              <a:ext cx="3283015" cy="281704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316A0D-9877-416A-92E0-F75A0D187D3A}"/>
                </a:ext>
              </a:extLst>
            </p:cNvPr>
            <p:cNvSpPr/>
            <p:nvPr/>
          </p:nvSpPr>
          <p:spPr>
            <a:xfrm>
              <a:off x="3465764" y="4492657"/>
              <a:ext cx="730648" cy="2348888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0C76E8-9310-487C-8886-0216B7B0EDA6}"/>
              </a:ext>
            </a:extLst>
          </p:cNvPr>
          <p:cNvSpPr txBox="1"/>
          <p:nvPr/>
        </p:nvSpPr>
        <p:spPr>
          <a:xfrm>
            <a:off x="3732899" y="4557051"/>
            <a:ext cx="267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يقود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5880CE-F6F0-4F42-931C-7C54A3076CB3}"/>
              </a:ext>
            </a:extLst>
          </p:cNvPr>
          <p:cNvGrpSpPr/>
          <p:nvPr/>
        </p:nvGrpSpPr>
        <p:grpSpPr>
          <a:xfrm>
            <a:off x="417707" y="4472772"/>
            <a:ext cx="2796685" cy="1791554"/>
            <a:chOff x="1086296" y="3766457"/>
            <a:chExt cx="3110116" cy="3283015"/>
          </a:xfrm>
        </p:grpSpPr>
        <p:pic>
          <p:nvPicPr>
            <p:cNvPr id="20" name="Content Placeholder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EFA05F6-CB76-43EC-BC0A-02F84D6FC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rgbClr val="4BCAA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" t="50883" r="10045" b="-645"/>
            <a:stretch/>
          </p:blipFill>
          <p:spPr>
            <a:xfrm rot="5400000">
              <a:off x="853310" y="3999443"/>
              <a:ext cx="3283015" cy="28170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E14DDB8-CA99-4C1F-BAD6-0B026200B719}"/>
                </a:ext>
              </a:extLst>
            </p:cNvPr>
            <p:cNvSpPr/>
            <p:nvPr/>
          </p:nvSpPr>
          <p:spPr>
            <a:xfrm>
              <a:off x="3465764" y="4492657"/>
              <a:ext cx="730648" cy="2348888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255A7B6-6E18-4AC7-BA9B-693303D36D3A}"/>
              </a:ext>
            </a:extLst>
          </p:cNvPr>
          <p:cNvSpPr/>
          <p:nvPr/>
        </p:nvSpPr>
        <p:spPr>
          <a:xfrm>
            <a:off x="451498" y="4472772"/>
            <a:ext cx="2768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/>
              </a:rPr>
              <a:t>الخير الكثير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16043-E782-4F21-AADA-BFB1086F1A78}"/>
              </a:ext>
            </a:extLst>
          </p:cNvPr>
          <p:cNvSpPr txBox="1"/>
          <p:nvPr/>
        </p:nvSpPr>
        <p:spPr>
          <a:xfrm>
            <a:off x="1300577" y="1512173"/>
            <a:ext cx="1872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الفجور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118 L -0.34635 0.28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33125 0.25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31693 0.25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273 0.25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58542 0.269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56993 0.26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مستطيل مستدير الزوايا">
            <a:extLst>
              <a:ext uri="{FF2B5EF4-FFF2-40B4-BE49-F238E27FC236}">
                <a16:creationId xmlns:a16="http://schemas.microsoft.com/office/drawing/2014/main" id="{C41CED87-FE50-4F63-AD80-D66A2BA1F5D6}"/>
              </a:ext>
            </a:extLst>
          </p:cNvPr>
          <p:cNvSpPr/>
          <p:nvPr/>
        </p:nvSpPr>
        <p:spPr>
          <a:xfrm>
            <a:off x="1026941" y="503337"/>
            <a:ext cx="10353822" cy="5715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ysClr val="windowText" lastClr="000000">
                <a:lumMod val="50000"/>
              </a:sys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 w="900" cmpd="sng">
                  <a:solidFill>
                    <a:srgbClr val="83992A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12121"/>
                </a:solidFill>
                <a:effectLst>
                  <a:innerShdw blurRad="101600" dist="76200" dir="5400000">
                    <a:srgbClr val="83992A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Garamond"/>
                <a:cs typeface="Times New Roman" panose="02020603050405020304" pitchFamily="18" charset="0"/>
              </a:rPr>
              <a:t> الهدف2:يوضح المعنى الاجمالي للحديث الشريف صفحة71</a:t>
            </a:r>
            <a:endParaRPr kumimoji="0" lang="en-US" sz="3600" b="1" i="0" u="none" strike="noStrike" kern="0" cap="none" spc="0" normalizeH="0" baseline="0" noProof="0" dirty="0">
              <a:ln w="900" cmpd="sng">
                <a:solidFill>
                  <a:srgbClr val="83992A">
                    <a:satMod val="190000"/>
                    <a:alpha val="55000"/>
                  </a:srgbClr>
                </a:solidFill>
                <a:prstDash val="solid"/>
              </a:ln>
              <a:solidFill>
                <a:srgbClr val="212121"/>
              </a:solidFill>
              <a:effectLst>
                <a:innerShdw blurRad="101600" dist="76200" dir="5400000">
                  <a:srgbClr val="83992A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Garamond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6C04B1-FA20-4D6A-BD88-4470206A9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117" y="-635803"/>
            <a:ext cx="5237069" cy="8639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A6FC11-81F6-4DC9-8A46-5BE9279D2F16}"/>
              </a:ext>
            </a:extLst>
          </p:cNvPr>
          <p:cNvSpPr/>
          <p:nvPr/>
        </p:nvSpPr>
        <p:spPr>
          <a:xfrm>
            <a:off x="3752294" y="1556171"/>
            <a:ext cx="7507183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يأمرنا الرسول </a:t>
            </a:r>
            <a:r>
              <a:rPr lang="ar-AE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صلى الله عليه وسلم </a:t>
            </a:r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بالصدق وينهانا عن الكذب </a:t>
            </a:r>
          </a:p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ويبين لنا  آثار الالتزام بالصدق فهو يهدي </a:t>
            </a:r>
          </a:p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الى الخير الكثير ويكتب صاحبه عند الله </a:t>
            </a:r>
          </a:p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صديقا </a:t>
            </a:r>
          </a:p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وفي الاخرة يوصله صدقه الى الجنة , اما الكذب </a:t>
            </a:r>
          </a:p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فإنه يؤدئ الى الخروج عن طاعة الله ثم الوقوع </a:t>
            </a:r>
          </a:p>
          <a:p>
            <a:pPr algn="ctr"/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Times New Roman" panose="02020603050405020304" pitchFamily="18" charset="0"/>
              </a:rPr>
              <a:t>في النار.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/>
            </a:endParaRPr>
          </a:p>
        </p:txBody>
      </p:sp>
      <p:pic>
        <p:nvPicPr>
          <p:cNvPr id="7" name="Picture 6" descr="C:\Users\OM-Mahdi\Desktop\صور التعلم عن بعد\A9R1elwdi0_135umdn_15g.png">
            <a:extLst>
              <a:ext uri="{FF2B5EF4-FFF2-40B4-BE49-F238E27FC236}">
                <a16:creationId xmlns:a16="http://schemas.microsoft.com/office/drawing/2014/main" id="{57F39C35-4842-454B-B198-8BBFA46F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9" y="1338131"/>
            <a:ext cx="2549304" cy="418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A7490-6555-4403-955F-4747BB2451C3}"/>
              </a:ext>
            </a:extLst>
          </p:cNvPr>
          <p:cNvSpPr txBox="1"/>
          <p:nvPr/>
        </p:nvSpPr>
        <p:spPr>
          <a:xfrm>
            <a:off x="3051052" y="0"/>
            <a:ext cx="6101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82A1B-DDAA-42A1-BB42-D2C4D50CDE61}"/>
              </a:ext>
            </a:extLst>
          </p:cNvPr>
          <p:cNvSpPr/>
          <p:nvPr/>
        </p:nvSpPr>
        <p:spPr>
          <a:xfrm>
            <a:off x="3255233" y="169985"/>
            <a:ext cx="5079790" cy="1865126"/>
          </a:xfrm>
          <a:prstGeom prst="rect">
            <a:avLst/>
          </a:prstGeom>
          <a:gradFill rotWithShape="1">
            <a:gsLst>
              <a:gs pos="0">
                <a:srgbClr val="44709D">
                  <a:tint val="60000"/>
                  <a:lumMod val="110000"/>
                </a:srgbClr>
              </a:gs>
              <a:gs pos="100000">
                <a:srgbClr val="44709D">
                  <a:tint val="82000"/>
                </a:srgbClr>
              </a:gs>
            </a:gsLst>
            <a:lin ang="5400000" scaled="0"/>
          </a:gradFill>
          <a:ln w="9525" cap="flat" cmpd="sng" algn="ctr">
            <a:solidFill>
              <a:srgbClr val="44709D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افكر .. واجيب</a:t>
            </a:r>
            <a:endParaRPr kumimoji="0" lang="ar-AE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Garamond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9F27C5-A871-4193-83B0-A7E7423EE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9490" y="-215720"/>
            <a:ext cx="4093699" cy="8595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EDA32F-52D7-42B6-B483-CFB1FDC9FB3F}"/>
              </a:ext>
            </a:extLst>
          </p:cNvPr>
          <p:cNvSpPr/>
          <p:nvPr/>
        </p:nvSpPr>
        <p:spPr>
          <a:xfrm>
            <a:off x="2185121" y="2363337"/>
            <a:ext cx="7962436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كيف يوصل الصدق صاحبه الي الجنة</a:t>
            </a:r>
            <a:r>
              <a:rPr lang="ar-AE" sz="54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 ؟ </a:t>
            </a:r>
          </a:p>
          <a:p>
            <a:pPr algn="ctr"/>
            <a:r>
              <a:rPr lang="ar-AE" sz="48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لماذا يؤدي الكذب الي الوقوع في النار</a:t>
            </a:r>
            <a:r>
              <a:rPr lang="ar-AE" sz="54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؟ </a:t>
            </a:r>
          </a:p>
          <a:p>
            <a:pPr algn="ctr"/>
            <a:r>
              <a:rPr lang="ar-AE" sz="54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وماذا تحب ان يكتب اسمك عند الله ؟</a:t>
            </a:r>
          </a:p>
          <a:p>
            <a:pPr algn="ctr"/>
            <a:r>
              <a:rPr lang="ar-AE" sz="54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ماذا تفعل لتكون صادقا؟</a:t>
            </a:r>
          </a:p>
          <a:p>
            <a:pPr algn="ctr"/>
            <a:r>
              <a:rPr lang="ar-AE" sz="54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44709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5400" b="1" cap="all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aramond"/>
            </a:endParaRPr>
          </a:p>
        </p:txBody>
      </p:sp>
      <p:pic>
        <p:nvPicPr>
          <p:cNvPr id="8" name="Picture 8" descr="Lightbulb Vector Cliparts, Stock Vector And Royalty Free Lightbulb Vector  Illustrations">
            <a:extLst>
              <a:ext uri="{FF2B5EF4-FFF2-40B4-BE49-F238E27FC236}">
                <a16:creationId xmlns:a16="http://schemas.microsoft.com/office/drawing/2014/main" id="{80B74E9E-9D64-4D2D-B540-7BFDC504A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23" y="0"/>
            <a:ext cx="1673681" cy="16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ightbulb Vector Cliparts, Stock Vector And Royalty Free Lightbulb Vector  Illustrations">
            <a:extLst>
              <a:ext uri="{FF2B5EF4-FFF2-40B4-BE49-F238E27FC236}">
                <a16:creationId xmlns:a16="http://schemas.microsoft.com/office/drawing/2014/main" id="{74DD9524-C0DD-4F79-B5CD-6399F813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44" y="169985"/>
            <a:ext cx="1673681" cy="16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67FB2800-0E4F-4DEE-9DE9-C2AD7CD867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899" y="1826455"/>
            <a:ext cx="1156283" cy="4296592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8B20CD63-72C0-43EB-BB06-CA62E229E8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1" y="1933665"/>
            <a:ext cx="1156283" cy="42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82CB0-94DE-42C9-A0D5-36257ADF1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0"/>
            <a:ext cx="12023188" cy="6055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D9CA10-9FFB-43C8-B4EE-BB7FEFD9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003" y="2395599"/>
            <a:ext cx="3627434" cy="2981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79051-7EF5-46CD-BD50-563553D3E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915" y="3011348"/>
            <a:ext cx="2840982" cy="1749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D8302-0595-4414-B8DB-49F08DEBF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00" y="1154955"/>
            <a:ext cx="737679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قصة جمال الصدق - قصة عن الصدق - إيقاع - قصص اطفال - قناة سنا SANA TV - YouTube">
            <a:hlinkClick r:id="" action="ppaction://media"/>
            <a:extLst>
              <a:ext uri="{FF2B5EF4-FFF2-40B4-BE49-F238E27FC236}">
                <a16:creationId xmlns:a16="http://schemas.microsoft.com/office/drawing/2014/main" id="{62AC65C2-6E63-4FBE-BCFE-9EBB05F21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2" y="98425"/>
            <a:ext cx="1201229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BA47D-8620-442A-97E4-7A3AA85CD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32164" r="14117" b="19450"/>
          <a:stretch/>
        </p:blipFill>
        <p:spPr bwMode="auto">
          <a:xfrm>
            <a:off x="842497" y="0"/>
            <a:ext cx="10663311" cy="602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8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 descr="6 سمات جسدت عمق القائد زايد">
            <a:extLst>
              <a:ext uri="{FF2B5EF4-FFF2-40B4-BE49-F238E27FC236}">
                <a16:creationId xmlns:a16="http://schemas.microsoft.com/office/drawing/2014/main" id="{A44BA2D7-788C-4997-9529-56FD6530C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-1" r="20000" b="-996"/>
          <a:stretch/>
        </p:blipFill>
        <p:spPr bwMode="auto">
          <a:xfrm>
            <a:off x="606817" y="325120"/>
            <a:ext cx="4058654" cy="54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نتيجة بحث الصور عن قلب متحرك كرتون">
            <a:extLst>
              <a:ext uri="{FF2B5EF4-FFF2-40B4-BE49-F238E27FC236}">
                <a16:creationId xmlns:a16="http://schemas.microsoft.com/office/drawing/2014/main" id="{63BF07FA-99BD-4387-88B5-4956020376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11" y="123903"/>
            <a:ext cx="5373394" cy="19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E52FA-954E-4B51-B710-C99193F0E17E}"/>
              </a:ext>
            </a:extLst>
          </p:cNvPr>
          <p:cNvSpPr txBox="1"/>
          <p:nvPr/>
        </p:nvSpPr>
        <p:spPr>
          <a:xfrm>
            <a:off x="5603486" y="2363357"/>
            <a:ext cx="56952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>
                <a:solidFill>
                  <a:srgbClr val="FF0000"/>
                </a:solidFill>
                <a:latin typeface="Garamond" panose="02020404030301010803"/>
                <a:cs typeface="Times New Roman" panose="02020603050405020304" pitchFamily="18" charset="0"/>
              </a:rPr>
              <a:t>الشيخ زايد رحمه الله ضرب لنا مثالاً على الرجل الصادق قولاً وفعلاً</a:t>
            </a:r>
          </a:p>
          <a:p>
            <a:pPr algn="r" rtl="1"/>
            <a:r>
              <a:rPr lang="ar-AE" sz="4400" b="1" dirty="0">
                <a:solidFill>
                  <a:srgbClr val="FF0000"/>
                </a:solidFill>
                <a:latin typeface="Garamond" panose="02020404030301010803"/>
                <a:cs typeface="Times New Roman" panose="02020603050405020304" pitchFamily="18" charset="0"/>
              </a:rPr>
              <a:t>فكان عندما يعد شعبه بشيء كان ينفذ وعده</a:t>
            </a:r>
            <a:endParaRPr lang="en-US" sz="4400" b="1" dirty="0">
              <a:solidFill>
                <a:srgbClr val="FF0000"/>
              </a:solidFill>
              <a:latin typeface="Garamond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28672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45FCBA0-028C-4D6B-A4E5-42AE98F76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8" y="170136"/>
            <a:ext cx="4038600" cy="583544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019231-88C4-48E2-BB69-D999C886E1CE}"/>
              </a:ext>
            </a:extLst>
          </p:cNvPr>
          <p:cNvSpPr/>
          <p:nvPr/>
        </p:nvSpPr>
        <p:spPr>
          <a:xfrm>
            <a:off x="7195165" y="569893"/>
            <a:ext cx="3528392" cy="648072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1">
              <a:defRPr/>
            </a:pPr>
            <a:r>
              <a:rPr lang="ar-AE" sz="44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ماذا يحدث لو ؟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129EE0-D6E9-41BE-AD4D-ECBA6DFCEDEB}"/>
              </a:ext>
            </a:extLst>
          </p:cNvPr>
          <p:cNvSpPr/>
          <p:nvPr/>
        </p:nvSpPr>
        <p:spPr>
          <a:xfrm>
            <a:off x="5770557" y="1636314"/>
            <a:ext cx="4953000" cy="1684606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لم يكن هناك أحد صادق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؟</a:t>
            </a:r>
            <a:endParaRPr kumimoji="0" lang="ar-AE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582F-8914-475C-83E3-232B1B1ACC10}"/>
              </a:ext>
            </a:extLst>
          </p:cNvPr>
          <p:cNvSpPr/>
          <p:nvPr/>
        </p:nvSpPr>
        <p:spPr>
          <a:xfrm>
            <a:off x="5008738" y="4360037"/>
            <a:ext cx="5941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5400" b="1" dirty="0">
                <a:ln w="11430"/>
                <a:gradFill>
                  <a:gsLst>
                    <a:gs pos="0">
                      <a:srgbClr val="3C9770">
                        <a:tint val="70000"/>
                        <a:satMod val="245000"/>
                      </a:srgbClr>
                    </a:gs>
                    <a:gs pos="75000">
                      <a:srgbClr val="3C97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C97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اكتب إجابتك على الدردشة</a:t>
            </a:r>
            <a:endParaRPr lang="en-US" sz="5400" b="1" dirty="0">
              <a:ln w="11430"/>
              <a:gradFill>
                <a:gsLst>
                  <a:gs pos="0">
                    <a:srgbClr val="3C9770">
                      <a:tint val="70000"/>
                      <a:satMod val="245000"/>
                    </a:srgbClr>
                  </a:gs>
                  <a:gs pos="75000">
                    <a:srgbClr val="3C9770">
                      <a:tint val="90000"/>
                      <a:shade val="60000"/>
                      <a:satMod val="240000"/>
                    </a:srgbClr>
                  </a:gs>
                  <a:gs pos="100000">
                    <a:srgbClr val="3C977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6443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3E0CF25B-DCB7-4CE5-A797-D5EDCA69BB18}"/>
              </a:ext>
            </a:extLst>
          </p:cNvPr>
          <p:cNvSpPr/>
          <p:nvPr/>
        </p:nvSpPr>
        <p:spPr>
          <a:xfrm>
            <a:off x="76200" y="2299188"/>
            <a:ext cx="7730007" cy="2730012"/>
          </a:xfrm>
          <a:prstGeom prst="homePlate">
            <a:avLst/>
          </a:prstGeom>
          <a:blipFill>
            <a:blip r:embed="rId2">
              <a:duotone>
                <a:srgbClr val="3C9770">
                  <a:shade val="74000"/>
                  <a:satMod val="130000"/>
                  <a:lumMod val="90000"/>
                </a:srgbClr>
                <a:srgbClr val="3C9770">
                  <a:tint val="94000"/>
                  <a:satMod val="120000"/>
                  <a:lumMod val="104000"/>
                </a:srgbClr>
              </a:duotone>
            </a:blip>
            <a:tile tx="0" ty="0" sx="100000" sy="100000" flip="none" algn="tl"/>
          </a:blipFill>
          <a:ln w="9525" cap="flat" cmpd="sng" algn="ctr">
            <a:solidFill>
              <a:srgbClr val="3C9770"/>
            </a:solidFill>
            <a:prstDash val="solid"/>
          </a:ln>
          <a:effectLst>
            <a:innerShdw blurRad="25400" dist="12700" dir="13500000">
              <a:srgbClr val="000000">
                <a:alpha val="45000"/>
              </a:srgbClr>
            </a:inn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ماذا أفعل لأخدم وطنى دولة الإمارات العربية المتحدة ؟</a:t>
            </a:r>
            <a:endParaRPr kumimoji="0" lang="en-US" sz="4800" b="0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41" descr="A close up of a flag&#10;&#10;Description automatically generated">
            <a:extLst>
              <a:ext uri="{FF2B5EF4-FFF2-40B4-BE49-F238E27FC236}">
                <a16:creationId xmlns:a16="http://schemas.microsoft.com/office/drawing/2014/main" id="{131FDC07-9014-4153-AA62-5E750C09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48" y="146314"/>
            <a:ext cx="3000103" cy="168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DA76F49-B003-4249-A7D2-79FF2E139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2298700"/>
            <a:ext cx="340677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0F912-9B7D-4EC9-A1F4-DEE59E5A4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4" t="6047" r="5030" b="7427"/>
          <a:stretch/>
        </p:blipFill>
        <p:spPr>
          <a:xfrm>
            <a:off x="182880" y="154744"/>
            <a:ext cx="12009120" cy="58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4A36616-4A35-4C3E-8BE0-BDD005FB3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1D56EBF9-CE9A-40A2-BA86-1583BD301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8697" y="-1090791"/>
            <a:ext cx="1214609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8F42D-42B0-4CBD-AC42-A073776DFD54}"/>
              </a:ext>
            </a:extLst>
          </p:cNvPr>
          <p:cNvSpPr txBox="1"/>
          <p:nvPr/>
        </p:nvSpPr>
        <p:spPr>
          <a:xfrm>
            <a:off x="4648200" y="895127"/>
            <a:ext cx="39090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التهيئة مشاهدة فيديو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1" name="مسلسل فواز ونورة - الحلقة 47 - الصدق">
            <a:hlinkClick r:id="" action="ppaction://media"/>
            <a:extLst>
              <a:ext uri="{FF2B5EF4-FFF2-40B4-BE49-F238E27FC236}">
                <a16:creationId xmlns:a16="http://schemas.microsoft.com/office/drawing/2014/main" id="{8E8A4D5C-CC4D-48B1-A91E-64106373A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080" y="1495291"/>
            <a:ext cx="9906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nny kids holding blank banner for your text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8429"/>
          <a:stretch/>
        </p:blipFill>
        <p:spPr bwMode="auto">
          <a:xfrm>
            <a:off x="157161" y="134201"/>
            <a:ext cx="12192000" cy="688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3275" y="3210223"/>
            <a:ext cx="66293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A35DD1">
                        <a:tint val="90000"/>
                        <a:satMod val="120000"/>
                      </a:srgbClr>
                    </a:gs>
                    <a:gs pos="25000">
                      <a:srgbClr val="A35DD1">
                        <a:tint val="93000"/>
                        <a:satMod val="120000"/>
                      </a:srgbClr>
                    </a:gs>
                    <a:gs pos="50000">
                      <a:srgbClr val="A35DD1">
                        <a:shade val="89000"/>
                        <a:satMod val="110000"/>
                      </a:srgbClr>
                    </a:gs>
                    <a:gs pos="75000">
                      <a:srgbClr val="A35DD1">
                        <a:tint val="93000"/>
                        <a:satMod val="120000"/>
                      </a:srgbClr>
                    </a:gs>
                    <a:gs pos="100000">
                      <a:srgbClr val="A35DD1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احسنتم جمعيا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A35DD1">
                        <a:tint val="90000"/>
                        <a:satMod val="120000"/>
                      </a:srgbClr>
                    </a:gs>
                    <a:gs pos="25000">
                      <a:srgbClr val="A35DD1">
                        <a:tint val="93000"/>
                        <a:satMod val="120000"/>
                      </a:srgbClr>
                    </a:gs>
                    <a:gs pos="50000">
                      <a:srgbClr val="A35DD1">
                        <a:shade val="89000"/>
                        <a:satMod val="110000"/>
                      </a:srgbClr>
                    </a:gs>
                    <a:gs pos="75000">
                      <a:srgbClr val="A35DD1">
                        <a:tint val="93000"/>
                        <a:satMod val="120000"/>
                      </a:srgbClr>
                    </a:gs>
                    <a:gs pos="100000">
                      <a:srgbClr val="A35DD1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عنوان درسنا لليوم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A35DD1">
                        <a:tint val="90000"/>
                        <a:satMod val="120000"/>
                      </a:srgbClr>
                    </a:gs>
                    <a:gs pos="25000">
                      <a:srgbClr val="A35DD1">
                        <a:tint val="93000"/>
                        <a:satMod val="120000"/>
                      </a:srgbClr>
                    </a:gs>
                    <a:gs pos="50000">
                      <a:srgbClr val="A35DD1">
                        <a:shade val="89000"/>
                        <a:satMod val="110000"/>
                      </a:srgbClr>
                    </a:gs>
                    <a:gs pos="75000">
                      <a:srgbClr val="A35DD1">
                        <a:tint val="93000"/>
                        <a:satMod val="120000"/>
                      </a:srgbClr>
                    </a:gs>
                    <a:gs pos="100000">
                      <a:srgbClr val="A35DD1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(</a:t>
            </a:r>
            <a:r>
              <a:rPr kumimoji="0" lang="ar-AE" sz="5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الصدق</a:t>
            </a:r>
            <a:r>
              <a:rPr kumimoji="0" lang="ar-AE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A35DD1">
                        <a:tint val="90000"/>
                        <a:satMod val="120000"/>
                      </a:srgbClr>
                    </a:gs>
                    <a:gs pos="25000">
                      <a:srgbClr val="A35DD1">
                        <a:tint val="93000"/>
                        <a:satMod val="120000"/>
                      </a:srgbClr>
                    </a:gs>
                    <a:gs pos="50000">
                      <a:srgbClr val="A35DD1">
                        <a:shade val="89000"/>
                        <a:satMod val="110000"/>
                      </a:srgbClr>
                    </a:gs>
                    <a:gs pos="75000">
                      <a:srgbClr val="A35DD1">
                        <a:tint val="93000"/>
                        <a:satMod val="120000"/>
                      </a:srgbClr>
                    </a:gs>
                    <a:gs pos="100000">
                      <a:srgbClr val="A35DD1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844501">
            <a:off x="8363084" y="3481168"/>
            <a:ext cx="839728" cy="653693"/>
            <a:chOff x="587828" y="1434340"/>
            <a:chExt cx="5086141" cy="47470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3843472" y="3390679"/>
            <a:ext cx="839728" cy="653693"/>
            <a:chOff x="587828" y="1434340"/>
            <a:chExt cx="5086141" cy="47470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nny kids holding blank banner for your text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8429"/>
          <a:stretch/>
        </p:blipFill>
        <p:spPr bwMode="auto">
          <a:xfrm>
            <a:off x="0" y="1"/>
            <a:ext cx="12349161" cy="70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97265" y="3138785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2700">
                  <a:solidFill>
                    <a:srgbClr val="355071">
                      <a:satMod val="155000"/>
                    </a:srgbClr>
                  </a:solidFill>
                  <a:prstDash val="solid"/>
                </a:ln>
                <a:solidFill>
                  <a:srgbClr val="AAB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نواتج التعلم     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355071">
                    <a:satMod val="155000"/>
                  </a:srgbClr>
                </a:solidFill>
                <a:prstDash val="solid"/>
              </a:ln>
              <a:solidFill>
                <a:srgbClr val="AABED7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9064" y="3893037"/>
            <a:ext cx="754405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541" cmpd="sng">
                  <a:solidFill>
                    <a:srgbClr val="2FA3E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2FA3EE">
                        <a:tint val="40000"/>
                        <a:satMod val="250000"/>
                      </a:srgbClr>
                    </a:gs>
                    <a:gs pos="9000">
                      <a:srgbClr val="2FA3EE">
                        <a:tint val="52000"/>
                        <a:satMod val="300000"/>
                      </a:srgbClr>
                    </a:gs>
                    <a:gs pos="50000">
                      <a:srgbClr val="2FA3EE">
                        <a:shade val="20000"/>
                        <a:satMod val="300000"/>
                      </a:srgbClr>
                    </a:gs>
                    <a:gs pos="79000">
                      <a:srgbClr val="2FA3EE">
                        <a:tint val="52000"/>
                        <a:satMod val="300000"/>
                      </a:srgbClr>
                    </a:gs>
                    <a:gs pos="100000">
                      <a:srgbClr val="2FA3E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يقرأالحديث الشريف قراءة صحيحة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541" cmpd="sng">
                  <a:solidFill>
                    <a:srgbClr val="2FA3E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2FA3EE">
                        <a:tint val="40000"/>
                        <a:satMod val="250000"/>
                      </a:srgbClr>
                    </a:gs>
                    <a:gs pos="9000">
                      <a:srgbClr val="2FA3EE">
                        <a:tint val="52000"/>
                        <a:satMod val="300000"/>
                      </a:srgbClr>
                    </a:gs>
                    <a:gs pos="50000">
                      <a:srgbClr val="2FA3EE">
                        <a:shade val="20000"/>
                        <a:satMod val="300000"/>
                      </a:srgbClr>
                    </a:gs>
                    <a:gs pos="79000">
                      <a:srgbClr val="2FA3EE">
                        <a:tint val="52000"/>
                        <a:satMod val="300000"/>
                      </a:srgbClr>
                    </a:gs>
                    <a:gs pos="100000">
                      <a:srgbClr val="2FA3E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يستنتج اهم هدايات الحديث الشريف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541" cmpd="sng">
                  <a:solidFill>
                    <a:srgbClr val="2FA3E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2FA3EE">
                        <a:tint val="40000"/>
                        <a:satMod val="250000"/>
                      </a:srgbClr>
                    </a:gs>
                    <a:gs pos="9000">
                      <a:srgbClr val="2FA3EE">
                        <a:tint val="52000"/>
                        <a:satMod val="300000"/>
                      </a:srgbClr>
                    </a:gs>
                    <a:gs pos="50000">
                      <a:srgbClr val="2FA3EE">
                        <a:shade val="20000"/>
                        <a:satMod val="300000"/>
                      </a:srgbClr>
                    </a:gs>
                    <a:gs pos="79000">
                      <a:srgbClr val="2FA3EE">
                        <a:tint val="52000"/>
                        <a:satMod val="300000"/>
                      </a:srgbClr>
                    </a:gs>
                    <a:gs pos="100000">
                      <a:srgbClr val="2FA3E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يعبر عن اقتداءه بالرسول </a:t>
            </a:r>
            <a:r>
              <a:rPr kumimoji="0" lang="ar-AE" sz="1100" b="1" i="0" u="none" strike="noStrike" kern="1200" cap="none" spc="0" normalizeH="0" baseline="0" noProof="0" dirty="0">
                <a:ln w="10541" cmpd="sng">
                  <a:solidFill>
                    <a:srgbClr val="2FA3E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2FA3EE">
                        <a:tint val="40000"/>
                        <a:satMod val="250000"/>
                      </a:srgbClr>
                    </a:gs>
                    <a:gs pos="9000">
                      <a:srgbClr val="2FA3EE">
                        <a:tint val="52000"/>
                        <a:satMod val="300000"/>
                      </a:srgbClr>
                    </a:gs>
                    <a:gs pos="50000">
                      <a:srgbClr val="2FA3EE">
                        <a:shade val="20000"/>
                        <a:satMod val="300000"/>
                      </a:srgbClr>
                    </a:gs>
                    <a:gs pos="79000">
                      <a:srgbClr val="2FA3EE">
                        <a:tint val="52000"/>
                        <a:satMod val="300000"/>
                      </a:srgbClr>
                    </a:gs>
                    <a:gs pos="100000">
                      <a:srgbClr val="2FA3E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صلى الله عليه وسلم </a:t>
            </a:r>
            <a:r>
              <a:rPr kumimoji="0" lang="ar-AE" sz="4400" b="1" i="0" u="none" strike="noStrike" kern="1200" cap="none" spc="0" normalizeH="0" baseline="0" noProof="0" dirty="0">
                <a:ln w="10541" cmpd="sng">
                  <a:solidFill>
                    <a:srgbClr val="2FA3E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2FA3EE">
                        <a:tint val="40000"/>
                        <a:satMod val="250000"/>
                      </a:srgbClr>
                    </a:gs>
                    <a:gs pos="9000">
                      <a:srgbClr val="2FA3EE">
                        <a:tint val="52000"/>
                        <a:satMod val="300000"/>
                      </a:srgbClr>
                    </a:gs>
                    <a:gs pos="50000">
                      <a:srgbClr val="2FA3EE">
                        <a:shade val="20000"/>
                        <a:satMod val="300000"/>
                      </a:srgbClr>
                    </a:gs>
                    <a:gs pos="79000">
                      <a:srgbClr val="2FA3EE">
                        <a:tint val="52000"/>
                        <a:satMod val="300000"/>
                      </a:srgbClr>
                    </a:gs>
                    <a:gs pos="100000">
                      <a:srgbClr val="2FA3E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في صدقه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541" cmpd="sng">
                  <a:solidFill>
                    <a:srgbClr val="2FA3EE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2FA3EE">
                        <a:tint val="40000"/>
                        <a:satMod val="250000"/>
                      </a:srgbClr>
                    </a:gs>
                    <a:gs pos="9000">
                      <a:srgbClr val="2FA3EE">
                        <a:tint val="52000"/>
                        <a:satMod val="300000"/>
                      </a:srgbClr>
                    </a:gs>
                    <a:gs pos="50000">
                      <a:srgbClr val="2FA3EE">
                        <a:shade val="20000"/>
                        <a:satMod val="300000"/>
                      </a:srgbClr>
                    </a:gs>
                    <a:gs pos="79000">
                      <a:srgbClr val="2FA3EE">
                        <a:tint val="52000"/>
                        <a:satMod val="300000"/>
                      </a:srgbClr>
                    </a:gs>
                    <a:gs pos="100000">
                      <a:srgbClr val="2FA3E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rgbClr val="2FA3EE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2FA3EE">
                      <a:tint val="40000"/>
                      <a:satMod val="250000"/>
                    </a:srgbClr>
                  </a:gs>
                  <a:gs pos="9000">
                    <a:srgbClr val="2FA3EE">
                      <a:tint val="52000"/>
                      <a:satMod val="300000"/>
                    </a:srgbClr>
                  </a:gs>
                  <a:gs pos="50000">
                    <a:srgbClr val="2FA3EE">
                      <a:shade val="20000"/>
                      <a:satMod val="300000"/>
                    </a:srgbClr>
                  </a:gs>
                  <a:gs pos="79000">
                    <a:srgbClr val="2FA3EE">
                      <a:tint val="52000"/>
                      <a:satMod val="300000"/>
                    </a:srgbClr>
                  </a:gs>
                  <a:gs pos="100000">
                    <a:srgbClr val="2FA3EE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3729172" y="2862043"/>
            <a:ext cx="839728" cy="653693"/>
            <a:chOff x="587828" y="1434340"/>
            <a:chExt cx="5086141" cy="47470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7958272" y="2876330"/>
            <a:ext cx="839728" cy="653693"/>
            <a:chOff x="587828" y="1434340"/>
            <a:chExt cx="5086141" cy="47470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7429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2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wipe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2" descr="A family and a bais holding white banner vector image on VectorStock in  2020 | Banner vector, Kids background, Powerpoint background design">
            <a:extLst>
              <a:ext uri="{FF2B5EF4-FFF2-40B4-BE49-F238E27FC236}">
                <a16:creationId xmlns:a16="http://schemas.microsoft.com/office/drawing/2014/main" id="{E13DBFC0-095D-41B6-BF41-A3CDAD48B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 bwMode="auto">
          <a:xfrm>
            <a:off x="379830" y="422029"/>
            <a:ext cx="11338559" cy="57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0F489-B675-4C4D-ACDA-08A8546B5BF4}"/>
              </a:ext>
            </a:extLst>
          </p:cNvPr>
          <p:cNvSpPr/>
          <p:nvPr/>
        </p:nvSpPr>
        <p:spPr>
          <a:xfrm>
            <a:off x="3714175" y="1294176"/>
            <a:ext cx="46698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بماذا لقب الرسول صلى الله </a:t>
            </a:r>
          </a:p>
          <a:p>
            <a:pPr algn="ctr"/>
            <a:r>
              <a:rPr lang="ar-AE" sz="4000" b="1" cap="all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/>
                <a:cs typeface="Times New Roman" panose="02020603050405020304" pitchFamily="18" charset="0"/>
              </a:rPr>
              <a:t>عليه وسلم في شبابه؟</a:t>
            </a:r>
            <a:endParaRPr lang="en-US" sz="4000" b="1" cap="all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aramon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41B552-BC17-41B4-8E4B-DC2F94ED0B1A}"/>
              </a:ext>
            </a:extLst>
          </p:cNvPr>
          <p:cNvSpPr/>
          <p:nvPr/>
        </p:nvSpPr>
        <p:spPr>
          <a:xfrm>
            <a:off x="4163085" y="5049354"/>
            <a:ext cx="4458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AE" sz="5400" b="1" dirty="0">
                <a:ln>
                  <a:prstDash val="solid"/>
                </a:ln>
                <a:gradFill rotWithShape="1">
                  <a:gsLst>
                    <a:gs pos="0">
                      <a:srgbClr val="A23C33">
                        <a:tint val="70000"/>
                        <a:satMod val="200000"/>
                      </a:srgbClr>
                    </a:gs>
                    <a:gs pos="40000">
                      <a:srgbClr val="A23C33">
                        <a:tint val="90000"/>
                        <a:satMod val="130000"/>
                      </a:srgbClr>
                    </a:gs>
                    <a:gs pos="50000">
                      <a:srgbClr val="A23C33">
                        <a:tint val="90000"/>
                        <a:satMod val="130000"/>
                      </a:srgbClr>
                    </a:gs>
                    <a:gs pos="68000">
                      <a:srgbClr val="A23C33">
                        <a:tint val="90000"/>
                        <a:satMod val="130000"/>
                      </a:srgbClr>
                    </a:gs>
                    <a:gs pos="100000">
                      <a:srgbClr val="A23C33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23C33">
                      <a:tint val="80000"/>
                      <a:satMod val="250000"/>
                      <a:alpha val="45000"/>
                    </a:srgbClr>
                  </a:outerShdw>
                </a:effectLst>
                <a:latin typeface="Garamond"/>
                <a:cs typeface="Times New Roman" panose="02020603050405020304" pitchFamily="18" charset="0"/>
              </a:rPr>
              <a:t>اكتب على الدردشة 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rgbClr val="A23C33">
                      <a:tint val="70000"/>
                      <a:satMod val="200000"/>
                    </a:srgbClr>
                  </a:gs>
                  <a:gs pos="40000">
                    <a:srgbClr val="A23C33">
                      <a:tint val="90000"/>
                      <a:satMod val="130000"/>
                    </a:srgbClr>
                  </a:gs>
                  <a:gs pos="50000">
                    <a:srgbClr val="A23C33">
                      <a:tint val="90000"/>
                      <a:satMod val="130000"/>
                    </a:srgbClr>
                  </a:gs>
                  <a:gs pos="68000">
                    <a:srgbClr val="A23C33">
                      <a:tint val="90000"/>
                      <a:satMod val="130000"/>
                    </a:srgbClr>
                  </a:gs>
                  <a:gs pos="100000">
                    <a:srgbClr val="A23C33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23C33">
                    <a:tint val="80000"/>
                    <a:satMod val="250000"/>
                    <a:alpha val="45000"/>
                  </a:srgbClr>
                </a:outerShdw>
              </a:effectLst>
              <a:latin typeface="Garamond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71E996BD-584E-4068-B0BB-E0012DC07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8" y="2609558"/>
            <a:ext cx="1779814" cy="20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0CBD5-5D11-492E-8EC9-89E7F5D6F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t="41182" r="26872" b="25938"/>
          <a:stretch/>
        </p:blipFill>
        <p:spPr bwMode="auto">
          <a:xfrm>
            <a:off x="778412" y="1062418"/>
            <a:ext cx="10635175" cy="412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DFD0185-1FA6-4BCC-B15A-5200FF899028}"/>
              </a:ext>
            </a:extLst>
          </p:cNvPr>
          <p:cNvSpPr/>
          <p:nvPr/>
        </p:nvSpPr>
        <p:spPr>
          <a:xfrm>
            <a:off x="2700997" y="5035062"/>
            <a:ext cx="7010400" cy="1066800"/>
          </a:xfrm>
          <a:prstGeom prst="roundRect">
            <a:avLst/>
          </a:prstGeom>
          <a:blipFill>
            <a:blip r:embed="rId3">
              <a:duotone>
                <a:srgbClr val="44709D">
                  <a:shade val="74000"/>
                  <a:satMod val="130000"/>
                  <a:lumMod val="90000"/>
                </a:srgbClr>
                <a:srgbClr val="44709D">
                  <a:tint val="94000"/>
                  <a:satMod val="120000"/>
                  <a:lumMod val="104000"/>
                </a:srgbClr>
              </a:duotone>
            </a:blip>
            <a:tile tx="0" ty="0" sx="100000" sy="100000" flip="none" algn="tl"/>
          </a:blipFill>
          <a:ln w="9525" cap="flat" cmpd="sng" algn="ctr">
            <a:solidFill>
              <a:srgbClr val="44709D"/>
            </a:solidFill>
            <a:prstDash val="solid"/>
          </a:ln>
          <a:effectLst>
            <a:innerShdw blurRad="25400" dist="12700" dir="13500000">
              <a:srgbClr val="000000">
                <a:alpha val="45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الصدق يهدي الى البر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مستطيل مستدير الزوايا">
            <a:extLst>
              <a:ext uri="{FF2B5EF4-FFF2-40B4-BE49-F238E27FC236}">
                <a16:creationId xmlns:a16="http://schemas.microsoft.com/office/drawing/2014/main" id="{4FE03E23-8CB5-4099-80C6-73E4477D6454}"/>
              </a:ext>
            </a:extLst>
          </p:cNvPr>
          <p:cNvSpPr/>
          <p:nvPr/>
        </p:nvSpPr>
        <p:spPr>
          <a:xfrm>
            <a:off x="919088" y="187093"/>
            <a:ext cx="10353822" cy="5715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ysClr val="windowText" lastClr="000000">
                <a:lumMod val="50000"/>
              </a:sys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 w="900" cmpd="sng">
                  <a:solidFill>
                    <a:srgbClr val="83992A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12121"/>
                </a:solidFill>
                <a:effectLst>
                  <a:innerShdw blurRad="101600" dist="76200" dir="5400000">
                    <a:srgbClr val="83992A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Garamond"/>
                <a:cs typeface="Times New Roman" panose="02020603050405020304" pitchFamily="18" charset="0"/>
              </a:rPr>
              <a:t> الهدف1:يقرأالحديث الشريف قراءة سليمة صحيحة صفحة95</a:t>
            </a:r>
            <a:endParaRPr kumimoji="0" lang="en-US" sz="3600" b="1" i="0" u="none" strike="noStrike" kern="0" cap="none" spc="0" normalizeH="0" baseline="0" noProof="0" dirty="0">
              <a:ln w="900" cmpd="sng">
                <a:solidFill>
                  <a:srgbClr val="83992A">
                    <a:satMod val="190000"/>
                    <a:alpha val="55000"/>
                  </a:srgbClr>
                </a:solidFill>
                <a:prstDash val="solid"/>
              </a:ln>
              <a:solidFill>
                <a:srgbClr val="212121"/>
              </a:solidFill>
              <a:effectLst>
                <a:innerShdw blurRad="101600" dist="76200" dir="5400000">
                  <a:srgbClr val="83992A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Garamon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3E89B1-DC0D-4835-A2BD-35ED66940884}"/>
              </a:ext>
            </a:extLst>
          </p:cNvPr>
          <p:cNvGrpSpPr/>
          <p:nvPr/>
        </p:nvGrpSpPr>
        <p:grpSpPr>
          <a:xfrm rot="21299270">
            <a:off x="10546909" y="5261970"/>
            <a:ext cx="839728" cy="653693"/>
            <a:chOff x="587828" y="1434340"/>
            <a:chExt cx="5086141" cy="47470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B68A20-072A-4FC6-BB4E-49606EB4AF00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7429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FE4C7F-DEF4-43DD-9FB6-B18E42BEB574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7429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1690B493-B7E0-4AE9-B28A-DACCA8B2B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889016-88B5-4083-9674-DA2157A69357}"/>
              </a:ext>
            </a:extLst>
          </p:cNvPr>
          <p:cNvGrpSpPr/>
          <p:nvPr/>
        </p:nvGrpSpPr>
        <p:grpSpPr>
          <a:xfrm rot="21299270">
            <a:off x="427882" y="5354742"/>
            <a:ext cx="839728" cy="653693"/>
            <a:chOff x="587828" y="1434340"/>
            <a:chExt cx="5086141" cy="47470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232FFF-F92C-411C-B789-AF160BC01FA7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7429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BB2C01-030D-4ABD-A034-43D982E40222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7429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AE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4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E68C3C0C-AB2A-4025-9D69-88CF5C97C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862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حديث الصدق - YouTube">
            <a:hlinkClick r:id="" action="ppaction://media"/>
            <a:extLst>
              <a:ext uri="{FF2B5EF4-FFF2-40B4-BE49-F238E27FC236}">
                <a16:creationId xmlns:a16="http://schemas.microsoft.com/office/drawing/2014/main" id="{C8317ABE-061D-43F3-AD7E-93433EA7D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568960"/>
            <a:ext cx="11910695" cy="48869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58ADAA-49F7-4883-B5F9-D469E74E4896}"/>
              </a:ext>
            </a:extLst>
          </p:cNvPr>
          <p:cNvSpPr/>
          <p:nvPr/>
        </p:nvSpPr>
        <p:spPr>
          <a:xfrm>
            <a:off x="1717040" y="-132080"/>
            <a:ext cx="7589520" cy="5892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استمع الى الحديث الشريف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104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y kids holding blank banner for your text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8429"/>
          <a:stretch/>
        </p:blipFill>
        <p:spPr bwMode="auto">
          <a:xfrm>
            <a:off x="655188" y="626250"/>
            <a:ext cx="6237554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hatsApp Video 2020-09-08 at 10.36.38 PM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64899" y="5247249"/>
            <a:ext cx="3048000" cy="633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7809" y="3102393"/>
            <a:ext cx="33340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قيم ذاتك 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من خلال ترتيب البطاقات</a:t>
            </a:r>
          </a:p>
        </p:txBody>
      </p:sp>
      <p:sp>
        <p:nvSpPr>
          <p:cNvPr id="5" name="Frame 4"/>
          <p:cNvSpPr/>
          <p:nvPr/>
        </p:nvSpPr>
        <p:spPr>
          <a:xfrm>
            <a:off x="9649400" y="2477311"/>
            <a:ext cx="1772529" cy="158965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Frame 5"/>
          <p:cNvSpPr/>
          <p:nvPr/>
        </p:nvSpPr>
        <p:spPr>
          <a:xfrm>
            <a:off x="8522677" y="869852"/>
            <a:ext cx="1380978" cy="152165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Frame 6"/>
          <p:cNvSpPr/>
          <p:nvPr/>
        </p:nvSpPr>
        <p:spPr>
          <a:xfrm>
            <a:off x="7772684" y="4066962"/>
            <a:ext cx="1827222" cy="126272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Frame 7"/>
          <p:cNvSpPr/>
          <p:nvPr/>
        </p:nvSpPr>
        <p:spPr>
          <a:xfrm>
            <a:off x="6893169" y="745589"/>
            <a:ext cx="1554480" cy="109024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Frame 8"/>
          <p:cNvSpPr/>
          <p:nvPr/>
        </p:nvSpPr>
        <p:spPr>
          <a:xfrm>
            <a:off x="8077993" y="2391508"/>
            <a:ext cx="1472418" cy="149934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10002129" y="815926"/>
            <a:ext cx="1364566" cy="14911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9757771" y="4032672"/>
            <a:ext cx="1756116" cy="12787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42984" y="1025994"/>
            <a:ext cx="8564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يهدي الى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6582290" y="1950593"/>
            <a:ext cx="1336431" cy="12578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81363" y="913451"/>
            <a:ext cx="837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البر</a:t>
            </a: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76778" y="955655"/>
            <a:ext cx="11897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ان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الصدق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05671" y="3009538"/>
            <a:ext cx="13917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وان البر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55731" y="2466614"/>
            <a:ext cx="11224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الى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الجنة</a:t>
            </a: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86538" y="3678703"/>
            <a:ext cx="12378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يهدي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05672" y="4000251"/>
            <a:ext cx="172942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ان الكذب</a:t>
            </a: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72683" y="3948778"/>
            <a:ext cx="20889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الى الفجور</a:t>
            </a: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ED4539F8-2540-4E67-8C4A-687A7B3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38674"/>
            <a:ext cx="1659988" cy="17298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09812" y="2105263"/>
            <a:ext cx="12378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all" spc="0" normalizeH="0" baseline="0" noProof="0" dirty="0">
                <a:ln w="9000" cmpd="sng">
                  <a:solidFill>
                    <a:srgbClr val="A23C3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A23C33">
                        <a:shade val="20000"/>
                        <a:satMod val="245000"/>
                      </a:srgbClr>
                    </a:gs>
                    <a:gs pos="43000">
                      <a:srgbClr val="A23C33">
                        <a:satMod val="255000"/>
                      </a:srgbClr>
                    </a:gs>
                    <a:gs pos="48000">
                      <a:srgbClr val="A23C33">
                        <a:shade val="85000"/>
                        <a:satMod val="255000"/>
                      </a:srgbClr>
                    </a:gs>
                    <a:gs pos="100000">
                      <a:srgbClr val="A23C3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يهدي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A23C3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A23C33">
                      <a:shade val="20000"/>
                      <a:satMod val="245000"/>
                    </a:srgbClr>
                  </a:gs>
                  <a:gs pos="43000">
                    <a:srgbClr val="A23C33">
                      <a:satMod val="255000"/>
                    </a:srgbClr>
                  </a:gs>
                  <a:gs pos="48000">
                    <a:srgbClr val="A23C33">
                      <a:shade val="85000"/>
                      <a:satMod val="255000"/>
                    </a:srgbClr>
                  </a:gs>
                  <a:gs pos="100000">
                    <a:srgbClr val="A23C3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6352941" y="3521470"/>
            <a:ext cx="1336431" cy="12578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F257E1-595F-4EBD-A9EC-EE885D572738}"/>
              </a:ext>
            </a:extLst>
          </p:cNvPr>
          <p:cNvSpPr/>
          <p:nvPr/>
        </p:nvSpPr>
        <p:spPr>
          <a:xfrm>
            <a:off x="0" y="6136640"/>
            <a:ext cx="12192000" cy="792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العنوان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الصدق </a:t>
            </a:r>
            <a:r>
              <a:rPr kumimoji="0" lang="ar-AE" sz="2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الأهداف </a:t>
            </a: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: 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يقرأ الحديث الشريف قراءة صحيحة – يستنتج أهم الهدايات التي يتضمنها الحديث </a:t>
            </a:r>
            <a:b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</a:b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– يقتدي بالنبي في صدقه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2AA931-48E2-4056-BDB1-95B6FD904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53443"/>
              </p:ext>
            </p:extLst>
          </p:nvPr>
        </p:nvGraphicFramePr>
        <p:xfrm>
          <a:off x="1737360" y="1167618"/>
          <a:ext cx="8707901" cy="3967087"/>
        </p:xfrm>
        <a:graphic>
          <a:graphicData uri="http://schemas.openxmlformats.org/drawingml/2006/table">
            <a:tbl>
              <a:tblPr rtl="1" firstRow="1" bandRow="1"/>
              <a:tblGrid>
                <a:gridCol w="4751276">
                  <a:extLst>
                    <a:ext uri="{9D8B030D-6E8A-4147-A177-3AD203B41FA5}">
                      <a16:colId xmlns:a16="http://schemas.microsoft.com/office/drawing/2014/main" val="3048441013"/>
                    </a:ext>
                  </a:extLst>
                </a:gridCol>
                <a:gridCol w="3956625">
                  <a:extLst>
                    <a:ext uri="{9D8B030D-6E8A-4147-A177-3AD203B41FA5}">
                      <a16:colId xmlns:a16="http://schemas.microsoft.com/office/drawing/2014/main" val="323511241"/>
                    </a:ext>
                  </a:extLst>
                </a:gridCol>
              </a:tblGrid>
              <a:tr h="806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r>
                        <a:rPr lang="ar-AE" sz="3200" dirty="0"/>
                        <a:t>الكلمة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r>
                        <a:rPr lang="ar-AE" sz="3200" dirty="0"/>
                        <a:t>المعنى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533615"/>
                  </a:ext>
                </a:extLst>
              </a:tr>
              <a:tr h="105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r>
                        <a:rPr lang="ar-AE" sz="3200" dirty="0"/>
                        <a:t>يهدي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endParaRPr lang="ar-AE" sz="3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9349"/>
                  </a:ext>
                </a:extLst>
              </a:tr>
              <a:tr h="105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r>
                        <a:rPr lang="ar-AE" sz="3200" dirty="0"/>
                        <a:t>البر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endParaRPr lang="ar-AE" sz="3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62640"/>
                  </a:ext>
                </a:extLst>
              </a:tr>
              <a:tr h="105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r>
                        <a:rPr lang="ar-AE" sz="3200" dirty="0"/>
                        <a:t>الفجور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aramond" panose="02020404030301010803"/>
                        </a:defRPr>
                      </a:lvl9pPr>
                    </a:lstStyle>
                    <a:p>
                      <a:pPr algn="ctr" rtl="1"/>
                      <a:endParaRPr lang="ar-AE" sz="3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992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98416"/>
                  </a:ext>
                </a:extLst>
              </a:tr>
            </a:tbl>
          </a:graphicData>
        </a:graphic>
      </p:graphicFrame>
      <p:sp>
        <p:nvSpPr>
          <p:cNvPr id="5" name="مستطيل مستدير الزوايا">
            <a:extLst>
              <a:ext uri="{FF2B5EF4-FFF2-40B4-BE49-F238E27FC236}">
                <a16:creationId xmlns:a16="http://schemas.microsoft.com/office/drawing/2014/main" id="{702BA38B-E826-4759-AA77-0A47B8108D7E}"/>
              </a:ext>
            </a:extLst>
          </p:cNvPr>
          <p:cNvSpPr/>
          <p:nvPr/>
        </p:nvSpPr>
        <p:spPr>
          <a:xfrm>
            <a:off x="1069144" y="236051"/>
            <a:ext cx="10353822" cy="5715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ysClr val="windowText" lastClr="000000">
                <a:lumMod val="50000"/>
              </a:sys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 w="900" cmpd="sng">
                  <a:solidFill>
                    <a:srgbClr val="83992A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12121"/>
                </a:solidFill>
                <a:effectLst>
                  <a:innerShdw blurRad="101600" dist="76200" dir="5400000">
                    <a:srgbClr val="83992A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Garamond" panose="02020404030301010803"/>
                <a:cs typeface="Times New Roman" panose="02020603050405020304" pitchFamily="18" charset="0"/>
              </a:rPr>
              <a:t> الهدف2:يوضح معاني المفردات في الحديث الشريف صفحة95</a:t>
            </a:r>
            <a:endParaRPr kumimoji="0" lang="en-US" sz="3600" b="1" i="0" u="none" strike="noStrike" kern="0" cap="none" spc="0" normalizeH="0" baseline="0" noProof="0" dirty="0">
              <a:ln w="900" cmpd="sng">
                <a:solidFill>
                  <a:srgbClr val="83992A">
                    <a:satMod val="190000"/>
                    <a:alpha val="55000"/>
                  </a:srgbClr>
                </a:solidFill>
                <a:prstDash val="solid"/>
              </a:ln>
              <a:solidFill>
                <a:srgbClr val="212121"/>
              </a:solidFill>
              <a:effectLst>
                <a:innerShdw blurRad="101600" dist="76200" dir="5400000">
                  <a:srgbClr val="83992A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Garamond" panose="02020404030301010803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67E7F-DD25-4EC0-B1B6-562A50B171D7}"/>
              </a:ext>
            </a:extLst>
          </p:cNvPr>
          <p:cNvSpPr/>
          <p:nvPr/>
        </p:nvSpPr>
        <p:spPr>
          <a:xfrm>
            <a:off x="2957450" y="5110460"/>
            <a:ext cx="87238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spc="50" dirty="0">
                <a:ln w="12700" cmpd="sng">
                  <a:solidFill>
                    <a:srgbClr val="DEB34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3C9770">
                    <a:lumMod val="75000"/>
                  </a:srgbClr>
                </a:solidFill>
                <a:effectLst>
                  <a:glow rad="53100">
                    <a:srgbClr val="DEB340">
                      <a:satMod val="180000"/>
                      <a:alpha val="30000"/>
                    </a:srgbClr>
                  </a:glow>
                </a:effectLst>
                <a:latin typeface="Garamond" panose="02020404030301010803"/>
                <a:cs typeface="Times New Roman" panose="02020603050405020304" pitchFamily="18" charset="0"/>
              </a:rPr>
              <a:t>اختركلمة وقم بتفسرها بكتابة أجابتك على الدردشة</a:t>
            </a:r>
            <a:endParaRPr lang="en-US" sz="4000" b="1" spc="50" dirty="0">
              <a:ln w="12700" cmpd="sng">
                <a:solidFill>
                  <a:srgbClr val="DEB340">
                    <a:satMod val="120000"/>
                    <a:shade val="80000"/>
                  </a:srgbClr>
                </a:solidFill>
                <a:prstDash val="solid"/>
              </a:ln>
              <a:solidFill>
                <a:srgbClr val="3C9770">
                  <a:lumMod val="75000"/>
                </a:srgbClr>
              </a:solidFill>
              <a:effectLst>
                <a:glow rad="53100">
                  <a:srgbClr val="DEB340">
                    <a:satMod val="180000"/>
                    <a:alpha val="30000"/>
                  </a:srgbClr>
                </a:glow>
              </a:effectLst>
              <a:latin typeface="Garamond" panose="02020404030301010803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25FE0-3AC5-4C3E-9AA7-06384D0C8527}"/>
              </a:ext>
            </a:extLst>
          </p:cNvPr>
          <p:cNvSpPr txBox="1"/>
          <p:nvPr/>
        </p:nvSpPr>
        <p:spPr>
          <a:xfrm>
            <a:off x="2021840" y="2164080"/>
            <a:ext cx="337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يقود الى طريق الخير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55366-84C7-4F4D-B899-25F75AD9214D}"/>
              </a:ext>
            </a:extLst>
          </p:cNvPr>
          <p:cNvSpPr txBox="1"/>
          <p:nvPr/>
        </p:nvSpPr>
        <p:spPr>
          <a:xfrm>
            <a:off x="2265680" y="3230715"/>
            <a:ext cx="312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الخير الكثير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8FB81-CF77-4D39-A835-DDC590E47D74}"/>
              </a:ext>
            </a:extLst>
          </p:cNvPr>
          <p:cNvSpPr txBox="1"/>
          <p:nvPr/>
        </p:nvSpPr>
        <p:spPr>
          <a:xfrm>
            <a:off x="2265680" y="4342225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العصيان</a:t>
            </a:r>
          </a:p>
        </p:txBody>
      </p:sp>
    </p:spTree>
    <p:extLst>
      <p:ext uri="{BB962C8B-B14F-4D97-AF65-F5344CB8AC3E}">
        <p14:creationId xmlns:p14="http://schemas.microsoft.com/office/powerpoint/2010/main" val="14422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598</Words>
  <Application>Microsoft Office PowerPoint</Application>
  <PresentationFormat>شاشة عريضة</PresentationFormat>
  <Paragraphs>94</Paragraphs>
  <Slides>19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19</vt:i4>
      </vt:variant>
    </vt:vector>
  </HeadingPairs>
  <TitlesOfParts>
    <vt:vector size="32" baseType="lpstr">
      <vt:lpstr>Andalus</vt:lpstr>
      <vt:lpstr>Arial</vt:lpstr>
      <vt:lpstr>Broadway</vt:lpstr>
      <vt:lpstr>Calibri</vt:lpstr>
      <vt:lpstr>Calibri Light</vt:lpstr>
      <vt:lpstr>Englebert</vt:lpstr>
      <vt:lpstr>Garamond</vt:lpstr>
      <vt:lpstr>Gill Sans MT</vt:lpstr>
      <vt:lpstr>Tw Cen MT</vt:lpstr>
      <vt:lpstr>Gallery</vt:lpstr>
      <vt:lpstr>نسق Office</vt:lpstr>
      <vt:lpstr>Organic</vt:lpstr>
      <vt:lpstr>Droplet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Faten Mohamed Elsayed  Awadalla</dc:creator>
  <cp:lastModifiedBy>hassan alzz</cp:lastModifiedBy>
  <cp:revision>14</cp:revision>
  <dcterms:created xsi:type="dcterms:W3CDTF">2021-02-20T17:38:23Z</dcterms:created>
  <dcterms:modified xsi:type="dcterms:W3CDTF">2021-03-13T17:28:07Z</dcterms:modified>
</cp:coreProperties>
</file>