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71" r:id="rId2"/>
    <p:sldId id="256" r:id="rId3"/>
    <p:sldId id="266" r:id="rId4"/>
    <p:sldId id="286" r:id="rId5"/>
    <p:sldId id="274" r:id="rId6"/>
    <p:sldId id="272" r:id="rId7"/>
    <p:sldId id="273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5" r:id="rId18"/>
    <p:sldId id="284" r:id="rId19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A99"/>
    <a:srgbClr val="C5D0FE"/>
    <a:srgbClr val="FF4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47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85C18-E5A3-4D7F-B9AE-B8C9D825AFED}" type="datetimeFigureOut">
              <a:rPr lang="en-GB" smtClean="0"/>
              <a:t>31/12/2021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61546-0EBA-43F3-95F0-CC7AC4B53F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469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C05E4-03CE-4FDC-9B29-4947864959B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06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E66BCB1E-ECFD-409B-BA23-E41642213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128AFB1A-54A0-4464-8862-25BC4AA95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DD0C5C1C-1CB5-4D94-93B7-19B5B709A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8E66-3F03-43D6-B9DD-5CFE4DDC4047}" type="datetimeFigureOut">
              <a:rPr lang="ar-EG" smtClean="0"/>
              <a:t>27/05/1443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6BE19E8F-14D1-4900-91CC-6E7ABD39F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06562F41-8E32-4C50-A82C-121F1CE8E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39-DCEF-494A-8E95-32D8B3EADDE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8683784"/>
      </p:ext>
    </p:extLst>
  </p:cSld>
  <p:clrMapOvr>
    <a:masterClrMapping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67B52505-658F-4182-8F28-12F018145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67685EEA-2737-4E29-A678-F05AADBB26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34225892-B0A6-4EF5-84CC-34782BCF1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8E66-3F03-43D6-B9DD-5CFE4DDC4047}" type="datetimeFigureOut">
              <a:rPr lang="ar-EG" smtClean="0"/>
              <a:t>27/05/1443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6E86B1CF-3F31-427B-ACC9-616CABB03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1C1660BA-5BAE-43E8-A281-895821B87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39-DCEF-494A-8E95-32D8B3EADDE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00525049"/>
      </p:ext>
    </p:extLst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="" xmlns:a16="http://schemas.microsoft.com/office/drawing/2014/main" id="{8716D2AD-D44F-4A2A-9604-8ECBBDA2D6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5048FDD3-6AC5-472C-802A-9B0E9B3C0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53A2753F-B988-4D06-AE60-C1BA1715C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8E66-3F03-43D6-B9DD-5CFE4DDC4047}" type="datetimeFigureOut">
              <a:rPr lang="ar-EG" smtClean="0"/>
              <a:t>27/05/1443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8E5A9B9A-452C-4483-9686-09BFC287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72FDA88D-DFA1-42B8-8C7A-DB5F23C22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39-DCEF-494A-8E95-32D8B3EADDE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68396536"/>
      </p:ext>
    </p:extLst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8E5F3F10-CDC5-40AC-9DFC-0BFB770CA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E933EBD6-8B8E-4D78-BB6B-1F903E5E4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68B42DC7-1C1C-4C56-9969-1E9A91DC7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8E66-3F03-43D6-B9DD-5CFE4DDC4047}" type="datetimeFigureOut">
              <a:rPr lang="ar-EG" smtClean="0"/>
              <a:t>27/05/1443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CB71A6F2-4A56-43CA-84D3-8D52C0CD7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780D5E61-9D6F-48AF-AFA3-0AD65647F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39-DCEF-494A-8E95-32D8B3EADDE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28373922"/>
      </p:ext>
    </p:extLst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14E0B59-E0EE-4B52-BBD2-4FC58E66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65EFCCF3-F0A7-4F9D-B640-2C9B314D0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869D158F-0482-4C82-9612-67E12A556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8E66-3F03-43D6-B9DD-5CFE4DDC4047}" type="datetimeFigureOut">
              <a:rPr lang="ar-EG" smtClean="0"/>
              <a:t>27/05/1443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0F8CCBC3-C686-4D4F-9007-3FABE137D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4A21AC6E-3183-43A9-9E94-4A9EA4CF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39-DCEF-494A-8E95-32D8B3EADDE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74002588"/>
      </p:ext>
    </p:extLst>
  </p:cSld>
  <p:clrMapOvr>
    <a:masterClrMapping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AB6BE614-5832-4413-9C9D-53298E63D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1A2FA0CF-B602-44FB-9A1F-6300DDC23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CB8FE290-3753-4930-97E8-53822EAF4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7A03F54D-2FF3-4A55-82FF-50F56DC7B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8E66-3F03-43D6-B9DD-5CFE4DDC4047}" type="datetimeFigureOut">
              <a:rPr lang="ar-EG" smtClean="0"/>
              <a:t>27/05/1443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25B2AA94-3EB7-4FD1-AFCE-8B1D82521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B679DF73-E988-4D8C-A8BA-4DC5FC14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39-DCEF-494A-8E95-32D8B3EADDE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96574965"/>
      </p:ext>
    </p:extLst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56543B55-B4B0-46D7-8981-54E5F929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26EC796A-3F1A-45FC-B4C8-6F20CB50B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BF0A2AD4-EB8C-43B9-BE67-FB8B0609F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="" xmlns:a16="http://schemas.microsoft.com/office/drawing/2014/main" id="{85938AD5-6971-4CE2-A78E-B4772BEBEA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="" xmlns:a16="http://schemas.microsoft.com/office/drawing/2014/main" id="{D22C8231-C04E-49BA-84FC-B7D18C82F8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="" xmlns:a16="http://schemas.microsoft.com/office/drawing/2014/main" id="{C794A109-4FCC-470A-A00E-F195DC21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8E66-3F03-43D6-B9DD-5CFE4DDC4047}" type="datetimeFigureOut">
              <a:rPr lang="ar-EG" smtClean="0"/>
              <a:t>27/05/1443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="" xmlns:a16="http://schemas.microsoft.com/office/drawing/2014/main" id="{2D978242-E8AD-48C3-9C36-FB150946C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="" xmlns:a16="http://schemas.microsoft.com/office/drawing/2014/main" id="{FD7CF941-8DF5-4215-A737-D3B878368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39-DCEF-494A-8E95-32D8B3EADDE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62270241"/>
      </p:ext>
    </p:extLst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CC3F07C-8C79-4C0E-A35B-422A0F233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="" xmlns:a16="http://schemas.microsoft.com/office/drawing/2014/main" id="{DF0B34F5-84A2-41E6-98AA-B757139B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8E66-3F03-43D6-B9DD-5CFE4DDC4047}" type="datetimeFigureOut">
              <a:rPr lang="ar-EG" smtClean="0"/>
              <a:t>27/05/1443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="" xmlns:a16="http://schemas.microsoft.com/office/drawing/2014/main" id="{EFD60B16-21E3-4DE8-B40B-2707A994E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="" xmlns:a16="http://schemas.microsoft.com/office/drawing/2014/main" id="{23666486-4ABE-4C8B-B9A3-DC671CAA6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39-DCEF-494A-8E95-32D8B3EADDE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89773021"/>
      </p:ext>
    </p:extLst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="" xmlns:a16="http://schemas.microsoft.com/office/drawing/2014/main" id="{8C1AFDF8-94B2-4854-98A8-F30957D85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8E66-3F03-43D6-B9DD-5CFE4DDC4047}" type="datetimeFigureOut">
              <a:rPr lang="ar-EG" smtClean="0"/>
              <a:t>27/05/1443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="" xmlns:a16="http://schemas.microsoft.com/office/drawing/2014/main" id="{C34F40F1-753B-4ED1-A9C5-74FB60899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="" xmlns:a16="http://schemas.microsoft.com/office/drawing/2014/main" id="{7B580C93-EB8C-4A4E-A97E-8E3F51D4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39-DCEF-494A-8E95-32D8B3EADDE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65919734"/>
      </p:ext>
    </p:extLst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968C925-F4D3-4445-80CB-859AE08BD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62FBD94C-E193-48CF-9AC9-E19433097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4BDC8F20-5867-4140-B6D7-4ABB0959F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96246A2C-1549-4CA6-A2F9-BED919843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8E66-3F03-43D6-B9DD-5CFE4DDC4047}" type="datetimeFigureOut">
              <a:rPr lang="ar-EG" smtClean="0"/>
              <a:t>27/05/1443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39E00340-DC31-454B-BB47-46C2FAE0F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CE742A78-37EC-4A5F-AFCF-C578DF4B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39-DCEF-494A-8E95-32D8B3EADDE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29974562"/>
      </p:ext>
    </p:extLst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E780F3B5-D68C-40B8-BE20-F927BEE2D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="" xmlns:a16="http://schemas.microsoft.com/office/drawing/2014/main" id="{71FE5E96-8AD5-49D8-B148-4D3EFE2CB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9DEFB058-D070-40CF-AF2B-FD99C1584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61D507A9-C162-4A37-B610-817FF4475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8E66-3F03-43D6-B9DD-5CFE4DDC4047}" type="datetimeFigureOut">
              <a:rPr lang="ar-EG" smtClean="0"/>
              <a:t>27/05/1443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94D7590B-3629-4547-9F17-9413EC594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BC60F3EA-A192-45B2-A405-D35C43BB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39-DCEF-494A-8E95-32D8B3EADDE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73708235"/>
      </p:ext>
    </p:extLst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="" xmlns:a16="http://schemas.microsoft.com/office/drawing/2014/main" id="{D67B82D2-B4AD-425E-ADF5-B1E845B9E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1D6D4162-0BEC-46DA-AC52-989C02304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CFF91278-856E-4023-A343-9F683C120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48E66-3F03-43D6-B9DD-5CFE4DDC4047}" type="datetimeFigureOut">
              <a:rPr lang="ar-EG" smtClean="0"/>
              <a:t>27/05/1443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5EB5AE51-65CF-4229-9FF3-9F9158624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5CAC849D-94A6-47EB-8C98-1F2CECC2F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BA239-DCEF-494A-8E95-32D8B3EADDE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9774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d"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jpeg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wav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wav"/><Relationship Id="rId5" Type="http://schemas.openxmlformats.org/officeDocument/2006/relationships/audio" Target="../media/audio3.wav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4444/996/290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7" y="818584"/>
            <a:ext cx="5767057" cy="5093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875699" y="1321806"/>
            <a:ext cx="6056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7200" b="1" dirty="0" smtClean="0">
                <a:solidFill>
                  <a:srgbClr val="1D72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أهلًا وسهلًا بكم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2570" y="3096285"/>
            <a:ext cx="5739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 smtClean="0">
                <a:solidFill>
                  <a:srgbClr val="F2D4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في الفصل الجديد</a:t>
            </a:r>
            <a:endParaRPr lang="en-GB" sz="6000" b="1" dirty="0">
              <a:solidFill>
                <a:srgbClr val="F2D4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388351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F91A15C-DF65-4BB6-9518-3409B174BD4A}"/>
              </a:ext>
            </a:extLst>
          </p:cNvPr>
          <p:cNvGrpSpPr/>
          <p:nvPr/>
        </p:nvGrpSpPr>
        <p:grpSpPr>
          <a:xfrm>
            <a:off x="126609" y="-1"/>
            <a:ext cx="11943471" cy="6724358"/>
            <a:chOff x="126609" y="-1"/>
            <a:chExt cx="11943471" cy="6724358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98B69F9A-10A1-43C1-BBEB-94B4E97F3E5C}"/>
                </a:ext>
              </a:extLst>
            </p:cNvPr>
            <p:cNvSpPr/>
            <p:nvPr/>
          </p:nvSpPr>
          <p:spPr>
            <a:xfrm>
              <a:off x="126609" y="133643"/>
              <a:ext cx="11943471" cy="659071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FE85FB17-EF58-47EB-8940-0EBCF3BE82B8}"/>
                </a:ext>
              </a:extLst>
            </p:cNvPr>
            <p:cNvSpPr/>
            <p:nvPr/>
          </p:nvSpPr>
          <p:spPr>
            <a:xfrm>
              <a:off x="3763617" y="-1"/>
              <a:ext cx="7974138" cy="5328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sz="2800" b="1" dirty="0">
                  <a:solidFill>
                    <a:schemeClr val="tx1"/>
                  </a:solidFill>
                </a:rPr>
                <a:t>فكر معي يا صغيري </a:t>
              </a:r>
              <a:r>
                <a:rPr lang="ar-AE" sz="2800" b="1" dirty="0" smtClean="0">
                  <a:solidFill>
                    <a:schemeClr val="tx1"/>
                  </a:solidFill>
                </a:rPr>
                <a:t>واختر </a:t>
              </a:r>
              <a:r>
                <a:rPr lang="ar-AE" sz="2800" b="1" dirty="0">
                  <a:solidFill>
                    <a:schemeClr val="tx1"/>
                  </a:solidFill>
                </a:rPr>
                <a:t>الإجابة الصحيحة </a:t>
              </a:r>
              <a:r>
                <a:rPr lang="ar-AE" sz="2800" b="1" dirty="0" smtClean="0">
                  <a:solidFill>
                    <a:schemeClr val="tx1"/>
                  </a:solidFill>
                </a:rPr>
                <a:t>: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272FD0D-E14C-43F0-AC1A-DF8739D92EA0}"/>
              </a:ext>
            </a:extLst>
          </p:cNvPr>
          <p:cNvSpPr txBox="1"/>
          <p:nvPr/>
        </p:nvSpPr>
        <p:spPr>
          <a:xfrm>
            <a:off x="6334540" y="874643"/>
            <a:ext cx="5730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000" b="1" dirty="0"/>
              <a:t>1- اشْتَرَتْ أُخْتي</a:t>
            </a:r>
            <a:r>
              <a:rPr lang="ar-AE" sz="4000" dirty="0"/>
              <a:t>..................</a:t>
            </a:r>
            <a:r>
              <a:rPr lang="ar-AE" sz="4000" b="1" dirty="0"/>
              <a:t>. </a:t>
            </a:r>
            <a:endParaRPr lang="en-US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5B03B51-09C2-4B83-A0D9-4A4164031E2A}"/>
              </a:ext>
            </a:extLst>
          </p:cNvPr>
          <p:cNvSpPr txBox="1"/>
          <p:nvPr/>
        </p:nvSpPr>
        <p:spPr>
          <a:xfrm>
            <a:off x="6228522" y="2007006"/>
            <a:ext cx="5836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000" b="1" dirty="0"/>
              <a:t>2- قَرَأَ عادِلُ</a:t>
            </a:r>
            <a:r>
              <a:rPr lang="ar-AE" sz="4000" dirty="0"/>
              <a:t>......................</a:t>
            </a:r>
            <a:r>
              <a:rPr lang="ar-AE" sz="4000" b="1" dirty="0"/>
              <a:t> .</a:t>
            </a:r>
            <a:endParaRPr lang="en-US" sz="4000" b="1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233BBAC-500F-463A-AA89-73FDA2A36ADF}"/>
              </a:ext>
            </a:extLst>
          </p:cNvPr>
          <p:cNvSpPr txBox="1"/>
          <p:nvPr/>
        </p:nvSpPr>
        <p:spPr>
          <a:xfrm>
            <a:off x="6228522" y="3400692"/>
            <a:ext cx="5836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000" b="1" dirty="0"/>
              <a:t>3- شَرِبَ ماجِدُ</a:t>
            </a:r>
            <a:r>
              <a:rPr lang="ar-AE" sz="4000" dirty="0"/>
              <a:t>....................</a:t>
            </a:r>
            <a:r>
              <a:rPr lang="ar-AE" sz="4000" b="1" dirty="0"/>
              <a:t> .</a:t>
            </a:r>
            <a:endParaRPr lang="en-US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70C98A3-3B17-4B9F-9E06-4C136408A511}"/>
              </a:ext>
            </a:extLst>
          </p:cNvPr>
          <p:cNvSpPr txBox="1"/>
          <p:nvPr/>
        </p:nvSpPr>
        <p:spPr>
          <a:xfrm>
            <a:off x="6096000" y="4708581"/>
            <a:ext cx="5969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000" b="1" dirty="0"/>
              <a:t>4- طَبَخَتْ أُمّي عَلى</a:t>
            </a:r>
            <a:r>
              <a:rPr lang="ar-AE" sz="4000" dirty="0"/>
              <a:t>...............</a:t>
            </a:r>
            <a:r>
              <a:rPr lang="ar-AE" sz="4000" b="1" dirty="0"/>
              <a:t> . </a:t>
            </a:r>
            <a:endParaRPr lang="en-US" sz="4000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8EBAEE5-A34F-407F-A5FF-FD6E36E52D38}"/>
              </a:ext>
            </a:extLst>
          </p:cNvPr>
          <p:cNvSpPr txBox="1"/>
          <p:nvPr/>
        </p:nvSpPr>
        <p:spPr>
          <a:xfrm>
            <a:off x="5645426" y="5950608"/>
            <a:ext cx="6419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000" b="1" dirty="0"/>
              <a:t>5- جاءَتْ</a:t>
            </a:r>
            <a:r>
              <a:rPr lang="ar-AE" sz="4000" dirty="0"/>
              <a:t>...............</a:t>
            </a:r>
            <a:r>
              <a:rPr lang="ar-AE" sz="4000" b="1" dirty="0"/>
              <a:t> مِنَ الْحَفلة.</a:t>
            </a:r>
            <a:endParaRPr lang="en-US" sz="4000" b="1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B96F3F1-C7C6-4620-9FFD-90AE99F334EA}"/>
              </a:ext>
            </a:extLst>
          </p:cNvPr>
          <p:cNvSpPr txBox="1"/>
          <p:nvPr/>
        </p:nvSpPr>
        <p:spPr>
          <a:xfrm>
            <a:off x="344556" y="880164"/>
            <a:ext cx="4359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000" b="1" dirty="0">
                <a:solidFill>
                  <a:srgbClr val="0070C0"/>
                </a:solidFill>
              </a:rPr>
              <a:t>( دُمْيَتَنْ ، دُمْيَةً )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69E8697-F5F7-45B6-B11A-490FCA0E268A}"/>
              </a:ext>
            </a:extLst>
          </p:cNvPr>
          <p:cNvSpPr txBox="1"/>
          <p:nvPr/>
        </p:nvSpPr>
        <p:spPr>
          <a:xfrm>
            <a:off x="344556" y="2192130"/>
            <a:ext cx="4359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000" b="1" dirty="0">
                <a:solidFill>
                  <a:srgbClr val="0070C0"/>
                </a:solidFill>
              </a:rPr>
              <a:t>( كِتابًا ، كِتابَنْ )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0616DB2-98DF-4856-89B1-75D9B327D016}"/>
              </a:ext>
            </a:extLst>
          </p:cNvPr>
          <p:cNvSpPr txBox="1"/>
          <p:nvPr/>
        </p:nvSpPr>
        <p:spPr>
          <a:xfrm>
            <a:off x="344556" y="3400692"/>
            <a:ext cx="4359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000" b="1" dirty="0">
                <a:solidFill>
                  <a:srgbClr val="0070C0"/>
                </a:solidFill>
              </a:rPr>
              <a:t>( عَصيرَنْ ، عَصيرًا )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D54FA83-C17B-419E-A6CA-A20CEEABCF47}"/>
              </a:ext>
            </a:extLst>
          </p:cNvPr>
          <p:cNvSpPr txBox="1"/>
          <p:nvPr/>
        </p:nvSpPr>
        <p:spPr>
          <a:xfrm>
            <a:off x="344556" y="4708581"/>
            <a:ext cx="4359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000" b="1" dirty="0">
                <a:solidFill>
                  <a:srgbClr val="0070C0"/>
                </a:solidFill>
              </a:rPr>
              <a:t>( قِدْرٍ ، قِدْرن )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023B580-8419-4CAB-B39B-D01731306BD6}"/>
              </a:ext>
            </a:extLst>
          </p:cNvPr>
          <p:cNvSpPr txBox="1"/>
          <p:nvPr/>
        </p:nvSpPr>
        <p:spPr>
          <a:xfrm>
            <a:off x="344556" y="5912866"/>
            <a:ext cx="4359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4000" b="1" dirty="0">
                <a:solidFill>
                  <a:srgbClr val="0070C0"/>
                </a:solidFill>
              </a:rPr>
              <a:t>( فاطِمَةٌ ، فاطِمَتن )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B863865-A379-4073-B084-363E036BAE99}"/>
              </a:ext>
            </a:extLst>
          </p:cNvPr>
          <p:cNvSpPr txBox="1"/>
          <p:nvPr/>
        </p:nvSpPr>
        <p:spPr>
          <a:xfrm>
            <a:off x="6995669" y="788335"/>
            <a:ext cx="1833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5400" b="1" dirty="0">
                <a:solidFill>
                  <a:srgbClr val="FF0000"/>
                </a:solidFill>
              </a:rPr>
              <a:t>دُمْيَةً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13EA2AA-560F-4798-BD16-8BD28CC21844}"/>
              </a:ext>
            </a:extLst>
          </p:cNvPr>
          <p:cNvSpPr txBox="1"/>
          <p:nvPr/>
        </p:nvSpPr>
        <p:spPr>
          <a:xfrm>
            <a:off x="7421218" y="1924351"/>
            <a:ext cx="1516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5400" b="1" dirty="0">
                <a:solidFill>
                  <a:srgbClr val="FF0000"/>
                </a:solidFill>
              </a:rPr>
              <a:t>كِتابًا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2BBDE6E-7DD8-4994-9433-ACD2D2FB8C9F}"/>
              </a:ext>
            </a:extLst>
          </p:cNvPr>
          <p:cNvSpPr txBox="1"/>
          <p:nvPr/>
        </p:nvSpPr>
        <p:spPr>
          <a:xfrm>
            <a:off x="6420678" y="3312085"/>
            <a:ext cx="25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5400" b="1" dirty="0">
                <a:solidFill>
                  <a:srgbClr val="FF0000"/>
                </a:solidFill>
              </a:rPr>
              <a:t>عَصيرًا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766D453-F817-46BE-88A8-78EE7BF1455F}"/>
              </a:ext>
            </a:extLst>
          </p:cNvPr>
          <p:cNvSpPr txBox="1"/>
          <p:nvPr/>
        </p:nvSpPr>
        <p:spPr>
          <a:xfrm>
            <a:off x="7262192" y="4642718"/>
            <a:ext cx="1152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5400" b="1" dirty="0">
                <a:solidFill>
                  <a:srgbClr val="FF0000"/>
                </a:solidFill>
              </a:rPr>
              <a:t>قِدْرٍ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1B36AE3-3797-41E3-ACD7-F946C0A430A5}"/>
              </a:ext>
            </a:extLst>
          </p:cNvPr>
          <p:cNvSpPr txBox="1"/>
          <p:nvPr/>
        </p:nvSpPr>
        <p:spPr>
          <a:xfrm>
            <a:off x="8401878" y="5857576"/>
            <a:ext cx="1764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5400" b="1" dirty="0">
                <a:solidFill>
                  <a:srgbClr val="FF0000"/>
                </a:solidFill>
              </a:rPr>
              <a:t>فاطِمَةٌ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B7A2EA7-9EFE-4148-A9F7-91907B9ACF9F}"/>
              </a:ext>
            </a:extLst>
          </p:cNvPr>
          <p:cNvSpPr/>
          <p:nvPr/>
        </p:nvSpPr>
        <p:spPr>
          <a:xfrm>
            <a:off x="2080591" y="818815"/>
            <a:ext cx="901148" cy="707886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CFFAD16-AA5B-4A2E-BBAD-308F2AE2C748}"/>
              </a:ext>
            </a:extLst>
          </p:cNvPr>
          <p:cNvSpPr/>
          <p:nvPr/>
        </p:nvSpPr>
        <p:spPr>
          <a:xfrm>
            <a:off x="3518452" y="2188053"/>
            <a:ext cx="901148" cy="707886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02935C94-673C-4DA8-B3F0-ADF8A7D7E552}"/>
              </a:ext>
            </a:extLst>
          </p:cNvPr>
          <p:cNvSpPr/>
          <p:nvPr/>
        </p:nvSpPr>
        <p:spPr>
          <a:xfrm>
            <a:off x="1360956" y="3396415"/>
            <a:ext cx="1170209" cy="707886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7211C79-C228-4ACF-8529-36A64A100DD4}"/>
              </a:ext>
            </a:extLst>
          </p:cNvPr>
          <p:cNvSpPr/>
          <p:nvPr/>
        </p:nvSpPr>
        <p:spPr>
          <a:xfrm>
            <a:off x="3607242" y="4708581"/>
            <a:ext cx="812358" cy="707886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A72BE762-AACE-48B6-B48E-8CAEED5EA2C7}"/>
              </a:ext>
            </a:extLst>
          </p:cNvPr>
          <p:cNvSpPr/>
          <p:nvPr/>
        </p:nvSpPr>
        <p:spPr>
          <a:xfrm>
            <a:off x="3149600" y="5856317"/>
            <a:ext cx="1270000" cy="707886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0508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="" xmlns:a16="http://schemas.microsoft.com/office/drawing/2014/main" id="{4C494663-A551-4418-AD89-DB0402D98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563007"/>
              </p:ext>
            </p:extLst>
          </p:nvPr>
        </p:nvGraphicFramePr>
        <p:xfrm>
          <a:off x="439156" y="967409"/>
          <a:ext cx="11313687" cy="46917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1229">
                  <a:extLst>
                    <a:ext uri="{9D8B030D-6E8A-4147-A177-3AD203B41FA5}">
                      <a16:colId xmlns="" xmlns:a16="http://schemas.microsoft.com/office/drawing/2014/main" val="1141771013"/>
                    </a:ext>
                  </a:extLst>
                </a:gridCol>
                <a:gridCol w="3771229">
                  <a:extLst>
                    <a:ext uri="{9D8B030D-6E8A-4147-A177-3AD203B41FA5}">
                      <a16:colId xmlns="" xmlns:a16="http://schemas.microsoft.com/office/drawing/2014/main" val="204208713"/>
                    </a:ext>
                  </a:extLst>
                </a:gridCol>
                <a:gridCol w="3771229">
                  <a:extLst>
                    <a:ext uri="{9D8B030D-6E8A-4147-A177-3AD203B41FA5}">
                      <a16:colId xmlns="" xmlns:a16="http://schemas.microsoft.com/office/drawing/2014/main" val="3455607818"/>
                    </a:ext>
                  </a:extLst>
                </a:gridCol>
              </a:tblGrid>
              <a:tr h="519518">
                <a:tc gridSpan="3">
                  <a:txBody>
                    <a:bodyPr/>
                    <a:lstStyle/>
                    <a:p>
                      <a:pPr algn="ctr"/>
                      <a:r>
                        <a:rPr lang="ar-AE" sz="2400" b="1" dirty="0">
                          <a:solidFill>
                            <a:srgbClr val="FF0000"/>
                          </a:solidFill>
                        </a:rPr>
                        <a:t>مِسْطَرَةٌ إِمْلائِيّةٌ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01709729"/>
                  </a:ext>
                </a:extLst>
              </a:tr>
              <a:tr h="834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3774396"/>
                  </a:ext>
                </a:extLst>
              </a:tr>
              <a:tr h="834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50867176"/>
                  </a:ext>
                </a:extLst>
              </a:tr>
              <a:tr h="834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2557596"/>
                  </a:ext>
                </a:extLst>
              </a:tr>
              <a:tr h="834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84526609"/>
                  </a:ext>
                </a:extLst>
              </a:tr>
              <a:tr h="834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74719156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4E5FA2B-684C-4938-B637-5F1334BCEAD5}"/>
              </a:ext>
            </a:extLst>
          </p:cNvPr>
          <p:cNvGrpSpPr/>
          <p:nvPr/>
        </p:nvGrpSpPr>
        <p:grpSpPr>
          <a:xfrm>
            <a:off x="126609" y="-1"/>
            <a:ext cx="11943471" cy="6724358"/>
            <a:chOff x="126609" y="-1"/>
            <a:chExt cx="11943471" cy="6724358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78C9A739-ADAF-4EA4-B9E6-C78DF4F506EE}"/>
                </a:ext>
              </a:extLst>
            </p:cNvPr>
            <p:cNvSpPr/>
            <p:nvPr/>
          </p:nvSpPr>
          <p:spPr>
            <a:xfrm>
              <a:off x="126609" y="133643"/>
              <a:ext cx="11943471" cy="659071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1D861136-5E6C-470C-919D-0BBD795F809E}"/>
                </a:ext>
              </a:extLst>
            </p:cNvPr>
            <p:cNvSpPr/>
            <p:nvPr/>
          </p:nvSpPr>
          <p:spPr>
            <a:xfrm>
              <a:off x="7527235" y="-1"/>
              <a:ext cx="4210520" cy="6493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ar-AE" sz="2800" b="1" dirty="0">
                  <a:solidFill>
                    <a:schemeClr val="tx1"/>
                  </a:solidFill>
                </a:rPr>
                <a:t>اقرأ قراءةً صحيحةً وَألاحظ الفرق: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F7EB669-EEFF-4E25-9573-58E1D6001CDD}"/>
              </a:ext>
            </a:extLst>
          </p:cNvPr>
          <p:cNvSpPr txBox="1"/>
          <p:nvPr/>
        </p:nvSpPr>
        <p:spPr>
          <a:xfrm>
            <a:off x="8965532" y="1495904"/>
            <a:ext cx="1033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800" b="1" dirty="0">
                <a:solidFill>
                  <a:schemeClr val="accent6">
                    <a:lumMod val="50000"/>
                  </a:schemeClr>
                </a:solidFill>
              </a:rPr>
              <a:t>قَلَمٌ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6464280-68C1-4598-B8EB-5468767EF5BB}"/>
              </a:ext>
            </a:extLst>
          </p:cNvPr>
          <p:cNvSpPr txBox="1"/>
          <p:nvPr/>
        </p:nvSpPr>
        <p:spPr>
          <a:xfrm>
            <a:off x="8719871" y="2438854"/>
            <a:ext cx="1857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800" b="1" dirty="0">
                <a:solidFill>
                  <a:schemeClr val="accent5">
                    <a:lumMod val="75000"/>
                  </a:schemeClr>
                </a:solidFill>
              </a:rPr>
              <a:t>مُسابَقَةٌ</a:t>
            </a:r>
            <a:endParaRPr lang="en-US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55C6F12-41A1-47E8-AA3D-9FCE2F1F12A5}"/>
              </a:ext>
            </a:extLst>
          </p:cNvPr>
          <p:cNvSpPr txBox="1"/>
          <p:nvPr/>
        </p:nvSpPr>
        <p:spPr>
          <a:xfrm>
            <a:off x="8856348" y="3177084"/>
            <a:ext cx="1638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800" b="1" dirty="0">
                <a:solidFill>
                  <a:schemeClr val="accent4">
                    <a:lumMod val="75000"/>
                  </a:schemeClr>
                </a:solidFill>
              </a:rPr>
              <a:t>مُراسِلٌ</a:t>
            </a:r>
            <a:endParaRPr lang="en-US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6EBA1EA-CF6E-42FE-97CF-9B4AB199B8D5}"/>
              </a:ext>
            </a:extLst>
          </p:cNvPr>
          <p:cNvSpPr txBox="1"/>
          <p:nvPr/>
        </p:nvSpPr>
        <p:spPr>
          <a:xfrm>
            <a:off x="8914696" y="4040841"/>
            <a:ext cx="1525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4800" b="1" dirty="0">
                <a:solidFill>
                  <a:schemeClr val="accent2">
                    <a:lumMod val="75000"/>
                  </a:schemeClr>
                </a:solidFill>
              </a:rPr>
              <a:t>صادِقٌ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252C0AD-93ED-4C17-80D6-DF4AC63AA6D3}"/>
              </a:ext>
            </a:extLst>
          </p:cNvPr>
          <p:cNvSpPr txBox="1"/>
          <p:nvPr/>
        </p:nvSpPr>
        <p:spPr>
          <a:xfrm>
            <a:off x="8550017" y="4989592"/>
            <a:ext cx="1857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4800" b="1" dirty="0">
                <a:solidFill>
                  <a:srgbClr val="00B050"/>
                </a:solidFill>
              </a:rPr>
              <a:t>نُسْخًةٌ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9CA9561-23BB-4CEC-A5B2-4C571AB52E60}"/>
              </a:ext>
            </a:extLst>
          </p:cNvPr>
          <p:cNvSpPr txBox="1"/>
          <p:nvPr/>
        </p:nvSpPr>
        <p:spPr>
          <a:xfrm>
            <a:off x="5466572" y="1577792"/>
            <a:ext cx="1033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800" b="1" dirty="0">
                <a:solidFill>
                  <a:schemeClr val="accent6">
                    <a:lumMod val="50000"/>
                  </a:schemeClr>
                </a:solidFill>
              </a:rPr>
              <a:t>قَلَمًا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73BCDC2-7923-4707-BE13-76987470DFCC}"/>
              </a:ext>
            </a:extLst>
          </p:cNvPr>
          <p:cNvSpPr txBox="1"/>
          <p:nvPr/>
        </p:nvSpPr>
        <p:spPr>
          <a:xfrm>
            <a:off x="4885896" y="2425206"/>
            <a:ext cx="195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800" b="1" dirty="0">
                <a:solidFill>
                  <a:schemeClr val="accent5">
                    <a:lumMod val="75000"/>
                  </a:schemeClr>
                </a:solidFill>
              </a:rPr>
              <a:t>مُسابَقَةً</a:t>
            </a:r>
            <a:endParaRPr lang="en-US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184A066-1989-4486-9B7C-559330874478}"/>
              </a:ext>
            </a:extLst>
          </p:cNvPr>
          <p:cNvSpPr txBox="1"/>
          <p:nvPr/>
        </p:nvSpPr>
        <p:spPr>
          <a:xfrm>
            <a:off x="4899543" y="3163436"/>
            <a:ext cx="1929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800" b="1" dirty="0">
                <a:solidFill>
                  <a:schemeClr val="accent4">
                    <a:lumMod val="75000"/>
                  </a:schemeClr>
                </a:solidFill>
              </a:rPr>
              <a:t>مُراسِلًا</a:t>
            </a:r>
            <a:endParaRPr lang="en-US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D78A22D-7AEB-44E3-9BD5-EBA463DC8BF4}"/>
              </a:ext>
            </a:extLst>
          </p:cNvPr>
          <p:cNvSpPr txBox="1"/>
          <p:nvPr/>
        </p:nvSpPr>
        <p:spPr>
          <a:xfrm>
            <a:off x="5486405" y="4040841"/>
            <a:ext cx="1768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AE" sz="4800" b="1" dirty="0">
                <a:solidFill>
                  <a:schemeClr val="accent2">
                    <a:lumMod val="75000"/>
                  </a:schemeClr>
                </a:solidFill>
              </a:rPr>
              <a:t>صادِقًا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1750718-03B6-47F8-993C-9C1B5EF7E384}"/>
              </a:ext>
            </a:extLst>
          </p:cNvPr>
          <p:cNvSpPr txBox="1"/>
          <p:nvPr/>
        </p:nvSpPr>
        <p:spPr>
          <a:xfrm>
            <a:off x="5500051" y="4935000"/>
            <a:ext cx="1703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AE" sz="4800" b="1" dirty="0">
                <a:solidFill>
                  <a:srgbClr val="00B050"/>
                </a:solidFill>
              </a:rPr>
              <a:t>نُسْخَةً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CC3CEA8-C705-49A5-94A1-BE46CC2438BB}"/>
              </a:ext>
            </a:extLst>
          </p:cNvPr>
          <p:cNvSpPr txBox="1"/>
          <p:nvPr/>
        </p:nvSpPr>
        <p:spPr>
          <a:xfrm>
            <a:off x="1960195" y="1495904"/>
            <a:ext cx="1033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AE" sz="4800" b="1" dirty="0">
                <a:solidFill>
                  <a:schemeClr val="accent6">
                    <a:lumMod val="50000"/>
                  </a:schemeClr>
                </a:solidFill>
              </a:rPr>
              <a:t>قَلِمٍ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50D9ADC-B865-4CC1-8F48-D12FEB9CF7D1}"/>
              </a:ext>
            </a:extLst>
          </p:cNvPr>
          <p:cNvSpPr txBox="1"/>
          <p:nvPr/>
        </p:nvSpPr>
        <p:spPr>
          <a:xfrm>
            <a:off x="1496168" y="2370614"/>
            <a:ext cx="1581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AE" sz="4800" b="1" dirty="0">
                <a:solidFill>
                  <a:schemeClr val="accent5">
                    <a:lumMod val="75000"/>
                  </a:schemeClr>
                </a:solidFill>
              </a:rPr>
              <a:t>مُسابَقَةٍ</a:t>
            </a:r>
            <a:endParaRPr lang="en-US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DABEE17-8559-4D5A-B8D0-077805CCA2A6}"/>
              </a:ext>
            </a:extLst>
          </p:cNvPr>
          <p:cNvSpPr txBox="1"/>
          <p:nvPr/>
        </p:nvSpPr>
        <p:spPr>
          <a:xfrm>
            <a:off x="1496168" y="3149788"/>
            <a:ext cx="1581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AE" sz="4800" b="1" dirty="0">
                <a:solidFill>
                  <a:schemeClr val="accent4">
                    <a:lumMod val="75000"/>
                  </a:schemeClr>
                </a:solidFill>
              </a:rPr>
              <a:t>مُراسِلٍ</a:t>
            </a:r>
            <a:endParaRPr lang="en-US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0D267A0-7C9C-4C73-9D55-1A2A27F29710}"/>
              </a:ext>
            </a:extLst>
          </p:cNvPr>
          <p:cNvSpPr txBox="1"/>
          <p:nvPr/>
        </p:nvSpPr>
        <p:spPr>
          <a:xfrm>
            <a:off x="1527222" y="3972601"/>
            <a:ext cx="1581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AE" sz="4800" b="1" dirty="0">
                <a:solidFill>
                  <a:schemeClr val="accent2">
                    <a:lumMod val="75000"/>
                  </a:schemeClr>
                </a:solidFill>
              </a:rPr>
              <a:t>صادِقٍ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10C9A13-33C3-4B10-9349-FF174862D0EB}"/>
              </a:ext>
            </a:extLst>
          </p:cNvPr>
          <p:cNvSpPr txBox="1"/>
          <p:nvPr/>
        </p:nvSpPr>
        <p:spPr>
          <a:xfrm>
            <a:off x="1496168" y="4871838"/>
            <a:ext cx="1581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AE" sz="4800" b="1" dirty="0">
                <a:solidFill>
                  <a:srgbClr val="00B050"/>
                </a:solidFill>
              </a:rPr>
              <a:t>نُسْخَةٍ</a:t>
            </a:r>
            <a:endParaRPr lang="en-U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1223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3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0869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55" y="0"/>
            <a:ext cx="6446068" cy="68580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 rot="1907855">
            <a:off x="8310747" y="350083"/>
            <a:ext cx="3676213" cy="2455372"/>
          </a:xfrm>
          <a:prstGeom prst="cloudCallout">
            <a:avLst>
              <a:gd name="adj1" fmla="val -53646"/>
              <a:gd name="adj2" fmla="val 13304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AE" sz="3600" b="1" dirty="0" smtClean="0">
                <a:solidFill>
                  <a:srgbClr val="E8441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رأيكم يا  أصدقائي أن نحصدَ التفاح ؟</a:t>
            </a:r>
            <a:endParaRPr lang="en-US" sz="3600" b="1" dirty="0">
              <a:solidFill>
                <a:srgbClr val="E8441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712081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1026" name="Picture 2" descr="Landscape Clipart Tree Png - Trees And Grass Clipart - Free Transparent PNG  Download - PNGkey">
            <a:extLst>
              <a:ext uri="{FF2B5EF4-FFF2-40B4-BE49-F238E27FC236}">
                <a16:creationId xmlns:a16="http://schemas.microsoft.com/office/drawing/2014/main" xmlns="" id="{B664F822-7362-4FFE-A875-452448CF1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9479"/>
            <a:ext cx="10643529" cy="684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5248276"/>
            <a:ext cx="2592388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131">
            <a:off x="4681881" y="317169"/>
            <a:ext cx="106045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131">
            <a:off x="8451732" y="962844"/>
            <a:ext cx="106045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عنوان فرعي 2">
            <a:hlinkClick r:id="" action="ppaction://noaction" highlightClick="1">
              <a:snd r:embed="rId6" name="applause.wav"/>
            </a:hlinkClick>
          </p:cNvPr>
          <p:cNvSpPr txBox="1">
            <a:spLocks/>
          </p:cNvSpPr>
          <p:nvPr/>
        </p:nvSpPr>
        <p:spPr bwMode="auto">
          <a:xfrm>
            <a:off x="8444461" y="1231955"/>
            <a:ext cx="1066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>
            <a:defPPr>
              <a:defRPr lang="ar-SA"/>
            </a:defPPr>
            <a:lvl1pPr marL="27432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 sz="2800" b="1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</a:lstStyle>
          <a:p>
            <a:pPr>
              <a:defRPr/>
            </a:pPr>
            <a:r>
              <a:rPr lang="ar-SA" sz="3200" b="0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جزاءً</a:t>
            </a:r>
          </a:p>
        </p:txBody>
      </p:sp>
      <p:pic>
        <p:nvPicPr>
          <p:cNvPr id="2049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131">
            <a:off x="7964488" y="2843214"/>
            <a:ext cx="106045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131">
            <a:off x="6950076" y="1595439"/>
            <a:ext cx="112077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131">
            <a:off x="5640068" y="1604580"/>
            <a:ext cx="1058862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131">
            <a:off x="2088711" y="2481262"/>
            <a:ext cx="106045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131">
            <a:off x="3548063" y="2343151"/>
            <a:ext cx="106045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131">
            <a:off x="2139371" y="3885169"/>
            <a:ext cx="106045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عنوان فرعي 2">
            <a:hlinkClick r:id="" action="ppaction://noaction" highlightClick="1">
              <a:snd r:embed="rId6" name="applause.wav"/>
            </a:hlinkClick>
          </p:cNvPr>
          <p:cNvSpPr txBox="1">
            <a:spLocks/>
          </p:cNvSpPr>
          <p:nvPr/>
        </p:nvSpPr>
        <p:spPr bwMode="auto">
          <a:xfrm>
            <a:off x="3619501" y="2727325"/>
            <a:ext cx="919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>
            <a:defPPr>
              <a:defRPr lang="ar-SA"/>
            </a:defPPr>
            <a:lvl1pPr marL="27432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 sz="2800" b="1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</a:lstStyle>
          <a:p>
            <a:pPr>
              <a:defRPr/>
            </a:pPr>
            <a:r>
              <a:rPr lang="ar-SA" sz="3200" b="0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عسلًا</a:t>
            </a:r>
          </a:p>
        </p:txBody>
      </p:sp>
      <p:sp>
        <p:nvSpPr>
          <p:cNvPr id="33" name="عنوان فرعي 2">
            <a:hlinkClick r:id="" action="ppaction://noaction" highlightClick="1">
              <a:snd r:embed="rId7" name="صوت أووه.wav"/>
            </a:hlinkClick>
          </p:cNvPr>
          <p:cNvSpPr txBox="1">
            <a:spLocks/>
          </p:cNvSpPr>
          <p:nvPr/>
        </p:nvSpPr>
        <p:spPr bwMode="auto">
          <a:xfrm>
            <a:off x="5705155" y="1874455"/>
            <a:ext cx="9969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>
            <a:defPPr>
              <a:defRPr lang="ar-SA"/>
            </a:defPPr>
            <a:lvl1pPr marL="27432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 sz="2800" b="1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</a:lstStyle>
          <a:p>
            <a:pPr>
              <a:defRPr/>
            </a:pPr>
            <a:r>
              <a:rPr lang="ar-SA" sz="3200" b="0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رجاءٌ</a:t>
            </a:r>
          </a:p>
        </p:txBody>
      </p:sp>
      <p:sp>
        <p:nvSpPr>
          <p:cNvPr id="34" name="عنوان فرعي 2">
            <a:hlinkClick r:id="" action="ppaction://noaction" highlightClick="1">
              <a:snd r:embed="rId7" name="صوت أووه.wav"/>
            </a:hlinkClick>
          </p:cNvPr>
          <p:cNvSpPr txBox="1">
            <a:spLocks/>
          </p:cNvSpPr>
          <p:nvPr/>
        </p:nvSpPr>
        <p:spPr bwMode="auto">
          <a:xfrm>
            <a:off x="2288596" y="4237594"/>
            <a:ext cx="762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>
            <a:defPPr>
              <a:defRPr lang="ar-SA"/>
            </a:defPPr>
            <a:lvl1pPr marL="27432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 sz="2800" b="1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</a:lstStyle>
          <a:p>
            <a:pPr>
              <a:defRPr/>
            </a:pPr>
            <a:r>
              <a:rPr lang="ar-SA" sz="3200" b="0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لبنٌ</a:t>
            </a:r>
          </a:p>
        </p:txBody>
      </p:sp>
      <p:sp>
        <p:nvSpPr>
          <p:cNvPr id="35" name="عنوان فرعي 2">
            <a:hlinkClick r:id="" action="ppaction://noaction" highlightClick="1">
              <a:snd r:embed="rId7" name="صوت أووه.wav"/>
            </a:hlinkClick>
          </p:cNvPr>
          <p:cNvSpPr txBox="1">
            <a:spLocks/>
          </p:cNvSpPr>
          <p:nvPr/>
        </p:nvSpPr>
        <p:spPr bwMode="auto">
          <a:xfrm>
            <a:off x="6969126" y="1931988"/>
            <a:ext cx="11414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>
            <a:defPPr>
              <a:defRPr lang="ar-SA"/>
            </a:defPPr>
            <a:lvl1pPr marL="27432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 sz="2800" b="1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</a:lstStyle>
          <a:p>
            <a:pPr>
              <a:defRPr/>
            </a:pPr>
            <a:r>
              <a:rPr lang="ar-SA" sz="3200" b="0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عَبِيْرٌ</a:t>
            </a:r>
          </a:p>
        </p:txBody>
      </p:sp>
      <p:sp>
        <p:nvSpPr>
          <p:cNvPr id="36" name="عنوان فرعي 2">
            <a:hlinkClick r:id="" action="ppaction://noaction" highlightClick="1">
              <a:snd r:embed="rId6" name="applause.wav"/>
            </a:hlinkClick>
          </p:cNvPr>
          <p:cNvSpPr txBox="1">
            <a:spLocks/>
          </p:cNvSpPr>
          <p:nvPr/>
        </p:nvSpPr>
        <p:spPr bwMode="auto">
          <a:xfrm>
            <a:off x="2206186" y="2814636"/>
            <a:ext cx="8572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>
            <a:defPPr>
              <a:defRPr lang="ar-SA"/>
            </a:defPPr>
            <a:lvl1pPr marL="27432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 sz="2800" b="1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</a:lstStyle>
          <a:p>
            <a:pPr>
              <a:defRPr/>
            </a:pPr>
            <a:r>
              <a:rPr lang="ar-SA" sz="3200" b="0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ولدًا</a:t>
            </a:r>
          </a:p>
        </p:txBody>
      </p:sp>
      <p:sp>
        <p:nvSpPr>
          <p:cNvPr id="37" name="عنوان فرعي 2">
            <a:hlinkClick r:id="" action="ppaction://noaction" highlightClick="1">
              <a:snd r:embed="rId7" name="صوت أووه.wav"/>
            </a:hlinkClick>
          </p:cNvPr>
          <p:cNvSpPr txBox="1">
            <a:spLocks/>
          </p:cNvSpPr>
          <p:nvPr/>
        </p:nvSpPr>
        <p:spPr bwMode="auto">
          <a:xfrm>
            <a:off x="7967664" y="3198813"/>
            <a:ext cx="110013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>
            <a:defPPr>
              <a:defRPr lang="ar-SA"/>
            </a:defPPr>
            <a:lvl1pPr marL="27432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 sz="2800" b="1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</a:lstStyle>
          <a:p>
            <a:pPr>
              <a:defRPr/>
            </a:pPr>
            <a:r>
              <a:rPr lang="ar-SA" sz="3200" b="0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أسدٍ</a:t>
            </a:r>
          </a:p>
        </p:txBody>
      </p:sp>
      <p:sp>
        <p:nvSpPr>
          <p:cNvPr id="38" name="عنوان فرعي 2">
            <a:hlinkClick r:id="" action="ppaction://noaction" highlightClick="1">
              <a:snd r:embed="rId6" name="applause.wav"/>
            </a:hlinkClick>
          </p:cNvPr>
          <p:cNvSpPr txBox="1">
            <a:spLocks/>
          </p:cNvSpPr>
          <p:nvPr/>
        </p:nvSpPr>
        <p:spPr bwMode="auto">
          <a:xfrm>
            <a:off x="4796181" y="672768"/>
            <a:ext cx="8699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marL="27432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ar-SA" sz="3200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قَلَمًا</a:t>
            </a:r>
          </a:p>
        </p:txBody>
      </p:sp>
      <p:pic>
        <p:nvPicPr>
          <p:cNvPr id="2050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131">
            <a:off x="4940300" y="2738439"/>
            <a:ext cx="106045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131">
            <a:off x="6486525" y="3052764"/>
            <a:ext cx="106045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131">
            <a:off x="3848735" y="3899009"/>
            <a:ext cx="106045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1749">
            <a:off x="8350926" y="4416958"/>
            <a:ext cx="1109663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عنوان فرعي 2">
            <a:hlinkClick r:id="" action="ppaction://noaction" highlightClick="1">
              <a:snd r:embed="rId7" name="صوت أووه.wav"/>
            </a:hlinkClick>
          </p:cNvPr>
          <p:cNvSpPr txBox="1">
            <a:spLocks/>
          </p:cNvSpPr>
          <p:nvPr/>
        </p:nvSpPr>
        <p:spPr bwMode="auto">
          <a:xfrm rot="21076618">
            <a:off x="8439826" y="4697946"/>
            <a:ext cx="10842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>
            <a:defPPr>
              <a:defRPr lang="ar-SA"/>
            </a:defPPr>
            <a:lvl1pPr marL="27432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 sz="2800" b="1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</a:lstStyle>
          <a:p>
            <a:pPr>
              <a:defRPr/>
            </a:pPr>
            <a:r>
              <a:rPr lang="ar-SA" sz="3200" b="0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مكتبٍ</a:t>
            </a:r>
          </a:p>
        </p:txBody>
      </p:sp>
      <p:sp>
        <p:nvSpPr>
          <p:cNvPr id="44" name="عنوان فرعي 2">
            <a:hlinkClick r:id="" action="ppaction://noaction" highlightClick="1">
              <a:snd r:embed="rId7" name="صوت أووه.wav"/>
            </a:hlinkClick>
          </p:cNvPr>
          <p:cNvSpPr txBox="1">
            <a:spLocks/>
          </p:cNvSpPr>
          <p:nvPr/>
        </p:nvSpPr>
        <p:spPr bwMode="auto">
          <a:xfrm>
            <a:off x="5010150" y="3084514"/>
            <a:ext cx="920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>
            <a:defPPr>
              <a:defRPr lang="ar-SA"/>
            </a:defPPr>
            <a:lvl1pPr marL="27432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 sz="2800" b="1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</a:lstStyle>
          <a:p>
            <a:pPr>
              <a:defRPr/>
            </a:pPr>
            <a:r>
              <a:rPr lang="ar-SA" sz="3200" b="0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سماءٍ</a:t>
            </a:r>
          </a:p>
        </p:txBody>
      </p:sp>
      <p:sp>
        <p:nvSpPr>
          <p:cNvPr id="45" name="عنوان فرعي 2">
            <a:hlinkClick r:id="" action="ppaction://noaction" highlightClick="1">
              <a:snd r:embed="rId7" name="صوت أووه.wav"/>
            </a:hlinkClick>
          </p:cNvPr>
          <p:cNvSpPr txBox="1">
            <a:spLocks/>
          </p:cNvSpPr>
          <p:nvPr/>
        </p:nvSpPr>
        <p:spPr bwMode="auto">
          <a:xfrm>
            <a:off x="6518275" y="3332164"/>
            <a:ext cx="9906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>
            <a:defPPr>
              <a:defRPr lang="ar-SA"/>
            </a:defPPr>
            <a:lvl1pPr marL="27432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 sz="2800" b="1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</a:lstStyle>
          <a:p>
            <a:pPr>
              <a:defRPr/>
            </a:pPr>
            <a:r>
              <a:rPr lang="ar-SA" sz="3200" b="0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عِنبٍ</a:t>
            </a:r>
          </a:p>
        </p:txBody>
      </p:sp>
      <p:sp>
        <p:nvSpPr>
          <p:cNvPr id="46" name="عنوان فرعي 2">
            <a:hlinkClick r:id="" action="ppaction://noaction" highlightClick="1">
              <a:snd r:embed="rId7" name="صوت أووه.wav"/>
            </a:hlinkClick>
          </p:cNvPr>
          <p:cNvSpPr txBox="1">
            <a:spLocks/>
          </p:cNvSpPr>
          <p:nvPr/>
        </p:nvSpPr>
        <p:spPr bwMode="auto">
          <a:xfrm>
            <a:off x="4004310" y="4243495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>
            <a:defPPr>
              <a:defRPr lang="ar-SA"/>
            </a:defPPr>
            <a:lvl1pPr marL="27432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 sz="2800" b="1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</a:lstStyle>
          <a:p>
            <a:pPr>
              <a:defRPr/>
            </a:pPr>
            <a:r>
              <a:rPr lang="ar-SA" sz="3200" b="0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نبأٌ</a:t>
            </a:r>
          </a:p>
        </p:txBody>
      </p:sp>
      <p:pic>
        <p:nvPicPr>
          <p:cNvPr id="2051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5208192"/>
            <a:ext cx="27463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3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7" r="20540" b="22649"/>
          <a:stretch>
            <a:fillRect/>
          </a:stretch>
        </p:blipFill>
        <p:spPr bwMode="auto">
          <a:xfrm>
            <a:off x="9867901" y="6107114"/>
            <a:ext cx="784225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مستطيل 6"/>
          <p:cNvSpPr/>
          <p:nvPr/>
        </p:nvSpPr>
        <p:spPr>
          <a:xfrm>
            <a:off x="531121" y="122595"/>
            <a:ext cx="2949697" cy="1431341"/>
          </a:xfrm>
          <a:prstGeom prst="rect">
            <a:avLst/>
          </a:prstGeom>
          <a:ln>
            <a:solidFill>
              <a:srgbClr val="E8441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اختر التفاحة التي  </a:t>
            </a:r>
            <a:b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تحمل كلمات مختومة بتنوين الفتح</a:t>
            </a:r>
          </a:p>
        </p:txBody>
      </p:sp>
    </p:spTree>
    <p:extLst>
      <p:ext uri="{BB962C8B-B14F-4D97-AF65-F5344CB8AC3E}">
        <p14:creationId xmlns:p14="http://schemas.microsoft.com/office/powerpoint/2010/main" val="272680537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11365 L -0.47044 0.6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40" y="36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55 -0.13472 L -0.49284 0.597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71" y="3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-0.1809 0.4657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5" y="2328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17309 0.4701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19518 0.7233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3615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205 0.22662 L -0.21055 0.6810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30" y="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987 0.275 L -3.75E-6 0.4307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777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458 0.25972 L 0.01393 0.3981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39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andscape Clipart Tree Png - Trees And Grass Clipart - Free Transparent PNG  Download - PNGkey">
            <a:extLst>
              <a:ext uri="{FF2B5EF4-FFF2-40B4-BE49-F238E27FC236}">
                <a16:creationId xmlns:a16="http://schemas.microsoft.com/office/drawing/2014/main" xmlns="" id="{70C3269F-B358-4163-9F39-644A0BAEF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7" y="-21716"/>
            <a:ext cx="11954377" cy="692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2" y="5383213"/>
            <a:ext cx="2592388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131">
            <a:off x="2225425" y="3121820"/>
            <a:ext cx="106045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131">
            <a:off x="6088088" y="675012"/>
            <a:ext cx="106045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عنوان فرعي 2">
            <a:hlinkClick r:id="" action="ppaction://noaction" highlightClick="1">
              <a:snd r:embed="rId5" name="صوت أووه.wav"/>
            </a:hlinkClick>
          </p:cNvPr>
          <p:cNvSpPr txBox="1">
            <a:spLocks/>
          </p:cNvSpPr>
          <p:nvPr/>
        </p:nvSpPr>
        <p:spPr bwMode="auto">
          <a:xfrm>
            <a:off x="6116663" y="1017911"/>
            <a:ext cx="1066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>
            <a:defPPr>
              <a:defRPr lang="ar-SA"/>
            </a:defPPr>
            <a:lvl1pPr marL="27432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 sz="2800" b="1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</a:lstStyle>
          <a:p>
            <a:pPr>
              <a:defRPr/>
            </a:pPr>
            <a:r>
              <a:rPr lang="ar-SA" sz="3200" b="0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جزاءٌ</a:t>
            </a: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131">
            <a:off x="7847013" y="2827339"/>
            <a:ext cx="1179512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131">
            <a:off x="7010401" y="1601789"/>
            <a:ext cx="1058863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131">
            <a:off x="5081588" y="1301750"/>
            <a:ext cx="1058862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131">
            <a:off x="7543800" y="4427539"/>
            <a:ext cx="106045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131">
            <a:off x="3548063" y="2343151"/>
            <a:ext cx="106045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131">
            <a:off x="3328988" y="3900489"/>
            <a:ext cx="106045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عنوان فرعي 2">
            <a:hlinkClick r:id="" action="ppaction://noaction" highlightClick="1">
              <a:snd r:embed="rId5" name="صوت أووه.wav"/>
            </a:hlinkClick>
          </p:cNvPr>
          <p:cNvSpPr txBox="1">
            <a:spLocks/>
          </p:cNvSpPr>
          <p:nvPr/>
        </p:nvSpPr>
        <p:spPr bwMode="auto">
          <a:xfrm>
            <a:off x="3619501" y="2727325"/>
            <a:ext cx="919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>
            <a:defPPr>
              <a:defRPr lang="ar-SA"/>
            </a:defPPr>
            <a:lvl1pPr marL="27432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 sz="2800" b="1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</a:lstStyle>
          <a:p>
            <a:pPr>
              <a:defRPr/>
            </a:pPr>
            <a:r>
              <a:rPr lang="ar-SA" sz="3200" b="0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عسلًا</a:t>
            </a:r>
          </a:p>
        </p:txBody>
      </p:sp>
      <p:sp>
        <p:nvSpPr>
          <p:cNvPr id="33" name="عنوان فرعي 2">
            <a:hlinkClick r:id="" action="ppaction://noaction" highlightClick="1">
              <a:snd r:embed="rId5" name="صوت أووه.wav"/>
            </a:hlinkClick>
          </p:cNvPr>
          <p:cNvSpPr txBox="1">
            <a:spLocks/>
          </p:cNvSpPr>
          <p:nvPr/>
        </p:nvSpPr>
        <p:spPr bwMode="auto">
          <a:xfrm>
            <a:off x="5146675" y="1571625"/>
            <a:ext cx="9969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>
            <a:defPPr>
              <a:defRPr lang="ar-SA"/>
            </a:defPPr>
            <a:lvl1pPr marL="27432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 sz="2800" b="1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</a:lstStyle>
          <a:p>
            <a:pPr>
              <a:defRPr/>
            </a:pPr>
            <a:r>
              <a:rPr lang="ar-SA" sz="3200" b="0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رجاءً</a:t>
            </a:r>
          </a:p>
        </p:txBody>
      </p:sp>
      <p:sp>
        <p:nvSpPr>
          <p:cNvPr id="34" name="عنوان فرعي 2">
            <a:hlinkClick r:id="" action="ppaction://noaction" highlightClick="1">
              <a:snd r:embed="rId5" name="صوت أووه.wav"/>
            </a:hlinkClick>
          </p:cNvPr>
          <p:cNvSpPr txBox="1">
            <a:spLocks/>
          </p:cNvSpPr>
          <p:nvPr/>
        </p:nvSpPr>
        <p:spPr bwMode="auto">
          <a:xfrm>
            <a:off x="3478213" y="4252914"/>
            <a:ext cx="762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>
            <a:defPPr>
              <a:defRPr lang="ar-SA"/>
            </a:defPPr>
            <a:lvl1pPr marL="27432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 sz="2800" b="1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</a:lstStyle>
          <a:p>
            <a:pPr>
              <a:defRPr/>
            </a:pPr>
            <a:r>
              <a:rPr lang="ar-SA" sz="3200" b="0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لبنٌ</a:t>
            </a:r>
          </a:p>
        </p:txBody>
      </p:sp>
      <p:sp>
        <p:nvSpPr>
          <p:cNvPr id="35" name="عنوان فرعي 2">
            <a:hlinkClick r:id="" action="ppaction://noaction" highlightClick="1">
              <a:snd r:embed="rId5" name="صوت أووه.wav"/>
            </a:hlinkClick>
          </p:cNvPr>
          <p:cNvSpPr txBox="1">
            <a:spLocks/>
          </p:cNvSpPr>
          <p:nvPr/>
        </p:nvSpPr>
        <p:spPr bwMode="auto">
          <a:xfrm>
            <a:off x="7042151" y="1931988"/>
            <a:ext cx="10398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>
            <a:defPPr>
              <a:defRPr lang="ar-SA"/>
            </a:defPPr>
            <a:lvl1pPr marL="27432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 sz="2800" b="1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</a:lstStyle>
          <a:p>
            <a:pPr>
              <a:defRPr/>
            </a:pPr>
            <a:r>
              <a:rPr lang="ar-SA" sz="3200" b="0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عَبِيْرٌ</a:t>
            </a:r>
          </a:p>
        </p:txBody>
      </p:sp>
      <p:sp>
        <p:nvSpPr>
          <p:cNvPr id="36" name="عنوان فرعي 2">
            <a:hlinkClick r:id="" action="ppaction://noaction" highlightClick="1">
              <a:snd r:embed="rId5" name="صوت أووه.wav"/>
            </a:hlinkClick>
          </p:cNvPr>
          <p:cNvSpPr txBox="1">
            <a:spLocks/>
          </p:cNvSpPr>
          <p:nvPr/>
        </p:nvSpPr>
        <p:spPr bwMode="auto">
          <a:xfrm>
            <a:off x="7561263" y="4760913"/>
            <a:ext cx="93821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>
            <a:defPPr>
              <a:defRPr lang="ar-SA"/>
            </a:defPPr>
            <a:lvl1pPr marL="27432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 sz="2800" b="1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</a:lstStyle>
          <a:p>
            <a:pPr>
              <a:defRPr/>
            </a:pPr>
            <a:r>
              <a:rPr lang="ar-SA" sz="3200" b="0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ولدًا</a:t>
            </a:r>
          </a:p>
        </p:txBody>
      </p:sp>
      <p:sp>
        <p:nvSpPr>
          <p:cNvPr id="37" name="عنوان فرعي 2">
            <a:hlinkClick r:id="" action="ppaction://noaction" highlightClick="1">
              <a:snd r:embed="rId6" name="applause.wav"/>
            </a:hlinkClick>
          </p:cNvPr>
          <p:cNvSpPr txBox="1">
            <a:spLocks/>
          </p:cNvSpPr>
          <p:nvPr/>
        </p:nvSpPr>
        <p:spPr bwMode="auto">
          <a:xfrm>
            <a:off x="7929564" y="3198813"/>
            <a:ext cx="113823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>
            <a:defPPr>
              <a:defRPr lang="ar-SA"/>
            </a:defPPr>
            <a:lvl1pPr marL="27432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 sz="2800" b="1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</a:lstStyle>
          <a:p>
            <a:pPr>
              <a:defRPr/>
            </a:pPr>
            <a:r>
              <a:rPr lang="ar-SA" sz="3200" b="0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أسدٍ</a:t>
            </a:r>
          </a:p>
        </p:txBody>
      </p:sp>
      <p:sp>
        <p:nvSpPr>
          <p:cNvPr id="38" name="عنوان فرعي 2">
            <a:hlinkClick r:id="" action="ppaction://noaction" highlightClick="1">
              <a:snd r:embed="rId5" name="صوت أووه.wav"/>
            </a:hlinkClick>
          </p:cNvPr>
          <p:cNvSpPr txBox="1">
            <a:spLocks/>
          </p:cNvSpPr>
          <p:nvPr/>
        </p:nvSpPr>
        <p:spPr bwMode="auto">
          <a:xfrm>
            <a:off x="2315914" y="3496470"/>
            <a:ext cx="9556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marL="27432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ar-SA" sz="3200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قَلَمًا</a:t>
            </a:r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131">
            <a:off x="4940300" y="2738439"/>
            <a:ext cx="106045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131">
            <a:off x="6486525" y="3052764"/>
            <a:ext cx="106045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131">
            <a:off x="5084763" y="4281489"/>
            <a:ext cx="106045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8101">
            <a:off x="9158289" y="3640139"/>
            <a:ext cx="110807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عنوان فرعي 2">
            <a:hlinkClick r:id="" action="ppaction://noaction" highlightClick="1">
              <a:snd r:embed="rId6" name="applause.wav"/>
            </a:hlinkClick>
          </p:cNvPr>
          <p:cNvSpPr txBox="1">
            <a:spLocks/>
          </p:cNvSpPr>
          <p:nvPr/>
        </p:nvSpPr>
        <p:spPr bwMode="auto">
          <a:xfrm>
            <a:off x="5010150" y="3084514"/>
            <a:ext cx="920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>
            <a:defPPr>
              <a:defRPr lang="ar-SA"/>
            </a:defPPr>
            <a:lvl1pPr marL="27432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 sz="2800" b="1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</a:lstStyle>
          <a:p>
            <a:pPr>
              <a:defRPr/>
            </a:pPr>
            <a:r>
              <a:rPr lang="ar-SA" sz="3200" b="0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سماءٍ</a:t>
            </a:r>
          </a:p>
        </p:txBody>
      </p:sp>
      <p:sp>
        <p:nvSpPr>
          <p:cNvPr id="45" name="عنوان فرعي 2">
            <a:hlinkClick r:id="" action="ppaction://noaction" highlightClick="1">
              <a:snd r:embed="rId6" name="applause.wav"/>
            </a:hlinkClick>
          </p:cNvPr>
          <p:cNvSpPr txBox="1">
            <a:spLocks/>
          </p:cNvSpPr>
          <p:nvPr/>
        </p:nvSpPr>
        <p:spPr bwMode="auto">
          <a:xfrm>
            <a:off x="6518275" y="3332164"/>
            <a:ext cx="9906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>
            <a:defPPr>
              <a:defRPr lang="ar-SA"/>
            </a:defPPr>
            <a:lvl1pPr marL="27432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 sz="2800" b="1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</a:lstStyle>
          <a:p>
            <a:pPr>
              <a:defRPr/>
            </a:pPr>
            <a:r>
              <a:rPr lang="ar-SA" sz="3200" b="0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عنبٍ</a:t>
            </a:r>
          </a:p>
        </p:txBody>
      </p:sp>
      <p:sp>
        <p:nvSpPr>
          <p:cNvPr id="46" name="عنوان فرعي 2">
            <a:hlinkClick r:id="" action="ppaction://noaction" highlightClick="1">
              <a:snd r:embed="rId5" name="صوت أووه.wav"/>
            </a:hlinkClick>
          </p:cNvPr>
          <p:cNvSpPr txBox="1">
            <a:spLocks/>
          </p:cNvSpPr>
          <p:nvPr/>
        </p:nvSpPr>
        <p:spPr bwMode="auto">
          <a:xfrm>
            <a:off x="5240338" y="4625975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>
            <a:defPPr>
              <a:defRPr lang="ar-SA"/>
            </a:defPPr>
            <a:lvl1pPr marL="27432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 sz="2800" b="1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</a:lstStyle>
          <a:p>
            <a:pPr>
              <a:defRPr/>
            </a:pPr>
            <a:r>
              <a:rPr lang="ar-SA" sz="3200" b="0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نبأٌ</a:t>
            </a:r>
          </a:p>
        </p:txBody>
      </p:sp>
      <p:pic>
        <p:nvPicPr>
          <p:cNvPr id="21535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7" r="20540" b="22649"/>
          <a:stretch>
            <a:fillRect/>
          </a:stretch>
        </p:blipFill>
        <p:spPr bwMode="auto">
          <a:xfrm>
            <a:off x="9867901" y="6107114"/>
            <a:ext cx="784225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عنوان فرعي 2">
            <a:hlinkClick r:id="" action="ppaction://noaction" highlightClick="1">
              <a:snd r:embed="rId6" name="applause.wav"/>
            </a:hlinkClick>
          </p:cNvPr>
          <p:cNvSpPr txBox="1">
            <a:spLocks/>
          </p:cNvSpPr>
          <p:nvPr/>
        </p:nvSpPr>
        <p:spPr bwMode="auto">
          <a:xfrm rot="21002707">
            <a:off x="9207500" y="3903663"/>
            <a:ext cx="11366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>
            <a:defPPr>
              <a:defRPr lang="ar-SA"/>
            </a:defPPr>
            <a:lvl1pPr marL="27432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 sz="2800" b="1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</a:lstStyle>
          <a:p>
            <a:pPr>
              <a:defRPr/>
            </a:pPr>
            <a:r>
              <a:rPr lang="ar-SA" sz="3200" b="0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مكتبٍ</a:t>
            </a:r>
          </a:p>
        </p:txBody>
      </p:sp>
      <p:pic>
        <p:nvPicPr>
          <p:cNvPr id="2153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9" y="5383213"/>
            <a:ext cx="27463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مستطيل 6"/>
          <p:cNvSpPr/>
          <p:nvPr/>
        </p:nvSpPr>
        <p:spPr>
          <a:xfrm>
            <a:off x="1086806" y="101512"/>
            <a:ext cx="3072171" cy="1384995"/>
          </a:xfrm>
          <a:prstGeom prst="rect">
            <a:avLst/>
          </a:prstGeom>
          <a:ln>
            <a:solidFill>
              <a:srgbClr val="E8441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>
              <a:defRPr/>
            </a:pPr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اختر التفاحة التي  </a:t>
            </a:r>
            <a:b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تحمل كلمات مختومة بتنوين الكسر</a:t>
            </a:r>
          </a:p>
        </p:txBody>
      </p:sp>
    </p:spTree>
    <p:extLst>
      <p:ext uri="{BB962C8B-B14F-4D97-AF65-F5344CB8AC3E}">
        <p14:creationId xmlns:p14="http://schemas.microsoft.com/office/powerpoint/2010/main" val="402478233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-0.61667 0.396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33" y="197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0.00903 L -0.62466 0.40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-0.43889 0.3435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44" y="1717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-0.43923 0.3564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2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-0.32535 0.3844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7" y="1921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2292 0.385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07 L -0.76476 0.2715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47" y="1361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69288 0.2939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53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andscape Clipart Tree Png - Trees And Grass Clipart - Free Transparent PNG  Download - PNGkey">
            <a:extLst>
              <a:ext uri="{FF2B5EF4-FFF2-40B4-BE49-F238E27FC236}">
                <a16:creationId xmlns:a16="http://schemas.microsoft.com/office/drawing/2014/main" xmlns="" id="{00F3328F-E943-405F-8185-C23C83768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3" y="0"/>
            <a:ext cx="11816517" cy="692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12" y="5492250"/>
            <a:ext cx="2973388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131">
            <a:off x="4783766" y="243702"/>
            <a:ext cx="106045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131">
            <a:off x="6834188" y="257176"/>
            <a:ext cx="106045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عنوان فرعي 2">
            <a:hlinkClick r:id="" action="ppaction://noaction" highlightClick="1">
              <a:snd r:embed="rId5" name="applause.wav"/>
            </a:hlinkClick>
          </p:cNvPr>
          <p:cNvSpPr txBox="1">
            <a:spLocks/>
          </p:cNvSpPr>
          <p:nvPr/>
        </p:nvSpPr>
        <p:spPr bwMode="auto">
          <a:xfrm>
            <a:off x="6862763" y="600075"/>
            <a:ext cx="1066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>
            <a:defPPr>
              <a:defRPr lang="ar-SA"/>
            </a:defPPr>
            <a:lvl1pPr marL="27432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 sz="2800" b="1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</a:lstStyle>
          <a:p>
            <a:pPr>
              <a:defRPr/>
            </a:pPr>
            <a:r>
              <a:rPr lang="ar-SA" sz="3200" b="0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جزاءٌ</a:t>
            </a:r>
          </a:p>
        </p:txBody>
      </p:sp>
      <p:pic>
        <p:nvPicPr>
          <p:cNvPr id="2253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131">
            <a:off x="7820025" y="2903539"/>
            <a:ext cx="1220788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131">
            <a:off x="7010401" y="1601789"/>
            <a:ext cx="1058863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131">
            <a:off x="5081588" y="1301750"/>
            <a:ext cx="1058862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131">
            <a:off x="7543800" y="4427539"/>
            <a:ext cx="106045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131">
            <a:off x="3548063" y="2343151"/>
            <a:ext cx="106045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131">
            <a:off x="3328988" y="3900489"/>
            <a:ext cx="106045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عنوان فرعي 2">
            <a:hlinkClick r:id="" action="ppaction://noaction" highlightClick="1">
              <a:snd r:embed="rId6" name="صوت أووه.wav"/>
            </a:hlinkClick>
          </p:cNvPr>
          <p:cNvSpPr txBox="1">
            <a:spLocks/>
          </p:cNvSpPr>
          <p:nvPr/>
        </p:nvSpPr>
        <p:spPr bwMode="auto">
          <a:xfrm>
            <a:off x="3619501" y="2727325"/>
            <a:ext cx="919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>
            <a:defPPr>
              <a:defRPr lang="ar-SA"/>
            </a:defPPr>
            <a:lvl1pPr marL="27432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 sz="2800" b="1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</a:lstStyle>
          <a:p>
            <a:pPr>
              <a:defRPr/>
            </a:pPr>
            <a:r>
              <a:rPr lang="ar-SA" sz="3200" b="0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عسلًا</a:t>
            </a:r>
          </a:p>
        </p:txBody>
      </p:sp>
      <p:sp>
        <p:nvSpPr>
          <p:cNvPr id="33" name="عنوان فرعي 2">
            <a:hlinkClick r:id="" action="ppaction://noaction" highlightClick="1">
              <a:snd r:embed="rId6" name="صوت أووه.wav"/>
            </a:hlinkClick>
          </p:cNvPr>
          <p:cNvSpPr txBox="1">
            <a:spLocks/>
          </p:cNvSpPr>
          <p:nvPr/>
        </p:nvSpPr>
        <p:spPr bwMode="auto">
          <a:xfrm>
            <a:off x="5146675" y="1571625"/>
            <a:ext cx="9969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>
            <a:defPPr>
              <a:defRPr lang="ar-SA"/>
            </a:defPPr>
            <a:lvl1pPr marL="27432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 sz="2800" b="1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</a:lstStyle>
          <a:p>
            <a:pPr>
              <a:defRPr/>
            </a:pPr>
            <a:r>
              <a:rPr lang="ar-SA" sz="3200" b="0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رجاءً</a:t>
            </a:r>
          </a:p>
        </p:txBody>
      </p:sp>
      <p:sp>
        <p:nvSpPr>
          <p:cNvPr id="34" name="عنوان فرعي 2">
            <a:hlinkClick r:id="" action="ppaction://noaction" highlightClick="1">
              <a:snd r:embed="rId5" name="applause.wav"/>
            </a:hlinkClick>
          </p:cNvPr>
          <p:cNvSpPr txBox="1">
            <a:spLocks/>
          </p:cNvSpPr>
          <p:nvPr/>
        </p:nvSpPr>
        <p:spPr bwMode="auto">
          <a:xfrm>
            <a:off x="3478213" y="4252914"/>
            <a:ext cx="762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>
            <a:defPPr>
              <a:defRPr lang="ar-SA"/>
            </a:defPPr>
            <a:lvl1pPr marL="27432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 sz="2800" b="1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</a:lstStyle>
          <a:p>
            <a:pPr>
              <a:defRPr/>
            </a:pPr>
            <a:r>
              <a:rPr lang="ar-SA" sz="3200" b="0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لبنٌ</a:t>
            </a:r>
          </a:p>
        </p:txBody>
      </p:sp>
      <p:sp>
        <p:nvSpPr>
          <p:cNvPr id="35" name="عنوان فرعي 2">
            <a:hlinkClick r:id="" action="ppaction://noaction" highlightClick="1">
              <a:snd r:embed="rId5" name="applause.wav"/>
            </a:hlinkClick>
          </p:cNvPr>
          <p:cNvSpPr txBox="1">
            <a:spLocks/>
          </p:cNvSpPr>
          <p:nvPr/>
        </p:nvSpPr>
        <p:spPr bwMode="auto">
          <a:xfrm>
            <a:off x="7013575" y="1931988"/>
            <a:ext cx="10683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>
            <a:defPPr>
              <a:defRPr lang="ar-SA"/>
            </a:defPPr>
            <a:lvl1pPr marL="27432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 sz="2800" b="1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</a:lstStyle>
          <a:p>
            <a:pPr>
              <a:defRPr/>
            </a:pPr>
            <a:r>
              <a:rPr lang="ar-SA" sz="3200" b="0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عَبِيْرٌ</a:t>
            </a:r>
          </a:p>
        </p:txBody>
      </p:sp>
      <p:sp>
        <p:nvSpPr>
          <p:cNvPr id="36" name="عنوان فرعي 2">
            <a:hlinkClick r:id="" action="ppaction://noaction" highlightClick="1">
              <a:snd r:embed="rId6" name="صوت أووه.wav"/>
            </a:hlinkClick>
          </p:cNvPr>
          <p:cNvSpPr txBox="1">
            <a:spLocks/>
          </p:cNvSpPr>
          <p:nvPr/>
        </p:nvSpPr>
        <p:spPr bwMode="auto">
          <a:xfrm>
            <a:off x="7661275" y="4760913"/>
            <a:ext cx="8382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>
            <a:defPPr>
              <a:defRPr lang="ar-SA"/>
            </a:defPPr>
            <a:lvl1pPr marL="27432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 sz="2800" b="1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</a:lstStyle>
          <a:p>
            <a:pPr>
              <a:defRPr/>
            </a:pPr>
            <a:r>
              <a:rPr lang="ar-SA" sz="3200" b="0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وَلَدًا</a:t>
            </a:r>
          </a:p>
        </p:txBody>
      </p:sp>
      <p:sp>
        <p:nvSpPr>
          <p:cNvPr id="37" name="عنوان فرعي 2">
            <a:hlinkClick r:id="" action="ppaction://noaction" highlightClick="1">
              <a:snd r:embed="rId6" name="صوت أووه.wav"/>
            </a:hlinkClick>
          </p:cNvPr>
          <p:cNvSpPr txBox="1">
            <a:spLocks/>
          </p:cNvSpPr>
          <p:nvPr/>
        </p:nvSpPr>
        <p:spPr bwMode="auto">
          <a:xfrm>
            <a:off x="7929564" y="3198813"/>
            <a:ext cx="113823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>
            <a:defPPr>
              <a:defRPr lang="ar-SA"/>
            </a:defPPr>
            <a:lvl1pPr marL="27432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 sz="2800" b="1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</a:lstStyle>
          <a:p>
            <a:pPr>
              <a:defRPr/>
            </a:pPr>
            <a:r>
              <a:rPr lang="ar-SA" sz="3200" b="0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أَسَدٍ</a:t>
            </a:r>
          </a:p>
        </p:txBody>
      </p:sp>
      <p:sp>
        <p:nvSpPr>
          <p:cNvPr id="38" name="عنوان فرعي 2">
            <a:hlinkClick r:id="" action="ppaction://noaction" highlightClick="1">
              <a:snd r:embed="rId6" name="صوت أووه.wav"/>
            </a:hlinkClick>
          </p:cNvPr>
          <p:cNvSpPr txBox="1">
            <a:spLocks/>
          </p:cNvSpPr>
          <p:nvPr/>
        </p:nvSpPr>
        <p:spPr bwMode="auto">
          <a:xfrm>
            <a:off x="4847267" y="599301"/>
            <a:ext cx="9699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marL="27432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ar-SA" sz="3200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قَلَمًا</a:t>
            </a:r>
          </a:p>
        </p:txBody>
      </p:sp>
      <p:pic>
        <p:nvPicPr>
          <p:cNvPr id="2255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131">
            <a:off x="4940300" y="2738439"/>
            <a:ext cx="106045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131">
            <a:off x="6486525" y="3052764"/>
            <a:ext cx="106045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131">
            <a:off x="5084763" y="4281489"/>
            <a:ext cx="106045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5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1749">
            <a:off x="9072563" y="3656014"/>
            <a:ext cx="1179512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عنوان فرعي 2">
            <a:hlinkClick r:id="" action="ppaction://noaction" highlightClick="1">
              <a:snd r:embed="rId6" name="صوت أووه.wav"/>
            </a:hlinkClick>
          </p:cNvPr>
          <p:cNvSpPr txBox="1">
            <a:spLocks/>
          </p:cNvSpPr>
          <p:nvPr/>
        </p:nvSpPr>
        <p:spPr bwMode="auto">
          <a:xfrm rot="21076618">
            <a:off x="9148764" y="3948114"/>
            <a:ext cx="1165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>
            <a:defPPr>
              <a:defRPr lang="ar-SA"/>
            </a:defPPr>
            <a:lvl1pPr marL="27432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 sz="2800" b="1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</a:lstStyle>
          <a:p>
            <a:pPr>
              <a:defRPr/>
            </a:pPr>
            <a:r>
              <a:rPr lang="ar-SA" sz="3200" b="0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مكتبٍ</a:t>
            </a:r>
          </a:p>
        </p:txBody>
      </p:sp>
      <p:sp>
        <p:nvSpPr>
          <p:cNvPr id="44" name="عنوان فرعي 2">
            <a:hlinkClick r:id="" action="ppaction://noaction" highlightClick="1">
              <a:snd r:embed="rId6" name="صوت أووه.wav"/>
            </a:hlinkClick>
          </p:cNvPr>
          <p:cNvSpPr txBox="1">
            <a:spLocks/>
          </p:cNvSpPr>
          <p:nvPr/>
        </p:nvSpPr>
        <p:spPr bwMode="auto">
          <a:xfrm>
            <a:off x="5010150" y="3084514"/>
            <a:ext cx="920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>
            <a:defPPr>
              <a:defRPr lang="ar-SA"/>
            </a:defPPr>
            <a:lvl1pPr marL="27432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 sz="2800" b="1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</a:lstStyle>
          <a:p>
            <a:pPr>
              <a:defRPr/>
            </a:pPr>
            <a:r>
              <a:rPr lang="ar-SA" sz="320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سماءٍ</a:t>
            </a:r>
          </a:p>
        </p:txBody>
      </p:sp>
      <p:sp>
        <p:nvSpPr>
          <p:cNvPr id="45" name="عنوان فرعي 2">
            <a:hlinkClick r:id="" action="ppaction://noaction" highlightClick="1">
              <a:snd r:embed="rId6" name="صوت أووه.wav"/>
            </a:hlinkClick>
          </p:cNvPr>
          <p:cNvSpPr txBox="1">
            <a:spLocks/>
          </p:cNvSpPr>
          <p:nvPr/>
        </p:nvSpPr>
        <p:spPr bwMode="auto">
          <a:xfrm>
            <a:off x="6518275" y="3332164"/>
            <a:ext cx="9906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>
            <a:defPPr>
              <a:defRPr lang="ar-SA"/>
            </a:defPPr>
            <a:lvl1pPr marL="27432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 sz="2800" b="1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</a:lstStyle>
          <a:p>
            <a:pPr>
              <a:defRPr/>
            </a:pPr>
            <a:r>
              <a:rPr lang="ar-SA" sz="3200" b="0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عِنَبٍ</a:t>
            </a:r>
          </a:p>
        </p:txBody>
      </p:sp>
      <p:sp>
        <p:nvSpPr>
          <p:cNvPr id="46" name="عنوان فرعي 2">
            <a:hlinkClick r:id="" action="ppaction://noaction" highlightClick="1">
              <a:snd r:embed="rId5" name="applause.wav"/>
            </a:hlinkClick>
          </p:cNvPr>
          <p:cNvSpPr txBox="1">
            <a:spLocks/>
          </p:cNvSpPr>
          <p:nvPr/>
        </p:nvSpPr>
        <p:spPr bwMode="auto">
          <a:xfrm>
            <a:off x="5240338" y="4625975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>
            <a:defPPr>
              <a:defRPr lang="ar-SA"/>
            </a:defPPr>
            <a:lvl1pPr marL="27432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 sz="2800" b="1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</a:lstStyle>
          <a:p>
            <a:pPr>
              <a:defRPr/>
            </a:pPr>
            <a:r>
              <a:rPr lang="ar-SA" sz="3200" b="0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نبأٌ</a:t>
            </a:r>
          </a:p>
        </p:txBody>
      </p:sp>
      <p:pic>
        <p:nvPicPr>
          <p:cNvPr id="2256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2" y="6107114"/>
            <a:ext cx="3186268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61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7" r="20540" b="22649"/>
          <a:stretch>
            <a:fillRect/>
          </a:stretch>
        </p:blipFill>
        <p:spPr bwMode="auto">
          <a:xfrm>
            <a:off x="9867901" y="6107114"/>
            <a:ext cx="784225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مستطيل 6"/>
          <p:cNvSpPr/>
          <p:nvPr/>
        </p:nvSpPr>
        <p:spPr>
          <a:xfrm>
            <a:off x="469483" y="364933"/>
            <a:ext cx="2978772" cy="1384995"/>
          </a:xfrm>
          <a:prstGeom prst="rect">
            <a:avLst/>
          </a:prstGeom>
          <a:ln>
            <a:solidFill>
              <a:srgbClr val="E8441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S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اختر التفاحة التي  </a:t>
            </a:r>
            <a:br>
              <a:rPr lang="ar-S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تحمل كلمات مختومة بتنوين الضم</a:t>
            </a:r>
          </a:p>
        </p:txBody>
      </p:sp>
    </p:spTree>
    <p:extLst>
      <p:ext uri="{BB962C8B-B14F-4D97-AF65-F5344CB8AC3E}">
        <p14:creationId xmlns:p14="http://schemas.microsoft.com/office/powerpoint/2010/main" val="420970126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-0.46164 0.79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0" y="397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47292 0.7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46" y="3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03107 0.2175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1088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-0.03889 0.2326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34184 0.1638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1" y="81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33334 0.177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51215 0.5888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2944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51215 0.5673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2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E72C963-EECE-4679-BBF1-9FAA06686B24}"/>
              </a:ext>
            </a:extLst>
          </p:cNvPr>
          <p:cNvGrpSpPr/>
          <p:nvPr/>
        </p:nvGrpSpPr>
        <p:grpSpPr>
          <a:xfrm>
            <a:off x="126609" y="0"/>
            <a:ext cx="11943471" cy="6724357"/>
            <a:chOff x="126609" y="0"/>
            <a:chExt cx="11943471" cy="6724357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4B25BBCB-9ADE-4C8C-A6F5-9BF4A6D8A948}"/>
                </a:ext>
              </a:extLst>
            </p:cNvPr>
            <p:cNvSpPr/>
            <p:nvPr/>
          </p:nvSpPr>
          <p:spPr>
            <a:xfrm>
              <a:off x="126609" y="133643"/>
              <a:ext cx="11943471" cy="659071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70E514FE-B124-4B29-B1D6-BBB2D22B4D3E}"/>
                </a:ext>
              </a:extLst>
            </p:cNvPr>
            <p:cNvSpPr/>
            <p:nvPr/>
          </p:nvSpPr>
          <p:spPr>
            <a:xfrm>
              <a:off x="4346713" y="0"/>
              <a:ext cx="7391042" cy="4501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ar-AE" sz="2800" b="1" dirty="0">
                  <a:solidFill>
                    <a:schemeClr val="tx1"/>
                  </a:solidFill>
                </a:rPr>
                <a:t>اضرب الْخلد صاحب التّنوين الصّحيح في لعبة </a:t>
              </a:r>
              <a:r>
                <a:rPr lang="en-US" sz="2800" b="1" dirty="0">
                  <a:solidFill>
                    <a:schemeClr val="tx1"/>
                  </a:solidFill>
                </a:rPr>
                <a:t>wordwall</a:t>
              </a:r>
              <a:r>
                <a:rPr lang="ar-AE" sz="2800" b="1" dirty="0">
                  <a:solidFill>
                    <a:schemeClr val="tx1"/>
                  </a:solidFill>
                </a:rPr>
                <a:t>: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DCA0A0B-42E0-4E11-B37D-8DDC966B3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3809"/>
            <a:ext cx="12192000" cy="62741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67E3557-5BAA-4209-B736-B39450A391CD}"/>
              </a:ext>
            </a:extLst>
          </p:cNvPr>
          <p:cNvSpPr txBox="1"/>
          <p:nvPr/>
        </p:nvSpPr>
        <p:spPr>
          <a:xfrm>
            <a:off x="4956313" y="4932204"/>
            <a:ext cx="2279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b="1" dirty="0">
                <a:hlinkClick r:id="rId3"/>
              </a:rPr>
              <a:t>اضغط هنا للدخول إلى اللعبة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69869B-6674-448D-A1EB-B52EE296C9CB}"/>
              </a:ext>
            </a:extLst>
          </p:cNvPr>
          <p:cNvSpPr txBox="1"/>
          <p:nvPr/>
        </p:nvSpPr>
        <p:spPr>
          <a:xfrm>
            <a:off x="2868557" y="3829959"/>
            <a:ext cx="7547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https://wordwall.net/play/4444/996/290</a:t>
            </a:r>
          </a:p>
        </p:txBody>
      </p:sp>
    </p:spTree>
    <p:extLst>
      <p:ext uri="{BB962C8B-B14F-4D97-AF65-F5344CB8AC3E}">
        <p14:creationId xmlns:p14="http://schemas.microsoft.com/office/powerpoint/2010/main" val="13144603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6FCAAD0-5573-4A72-966E-76E477647338}"/>
              </a:ext>
            </a:extLst>
          </p:cNvPr>
          <p:cNvSpPr/>
          <p:nvPr/>
        </p:nvSpPr>
        <p:spPr>
          <a:xfrm>
            <a:off x="124264" y="133643"/>
            <a:ext cx="11943471" cy="659071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33FAEE52-E58D-4BE5-A71C-62955A3EF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4" y="133643"/>
            <a:ext cx="5064263" cy="623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81BABB6-989A-46E6-996C-9E0BE8654F54}"/>
              </a:ext>
            </a:extLst>
          </p:cNvPr>
          <p:cNvSpPr txBox="1"/>
          <p:nvPr/>
        </p:nvSpPr>
        <p:spPr>
          <a:xfrm>
            <a:off x="4739950" y="1900906"/>
            <a:ext cx="6970643" cy="2188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AE" sz="4800" b="1" dirty="0" smtClean="0">
                <a:solidFill>
                  <a:srgbClr val="C00000"/>
                </a:solidFill>
              </a:rPr>
              <a:t>اكتب كلمة تحتوي على تنوين ضم أو كسر أو فتح في الدردشة : 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8700379" y="578977"/>
            <a:ext cx="3150607" cy="876596"/>
          </a:xfrm>
          <a:prstGeom prst="flowChartTerminator">
            <a:avLst/>
          </a:prstGeom>
          <a:solidFill>
            <a:srgbClr val="C9EA99"/>
          </a:solidFill>
          <a:ln>
            <a:solidFill>
              <a:srgbClr val="C9EA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مهمتك لليوم  :</a:t>
            </a:r>
            <a:endParaRPr lang="en-GB" sz="3600" b="1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97385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8877" y="3757188"/>
            <a:ext cx="701643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9600" spc="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مادة اللغة العربية </a:t>
            </a:r>
            <a:endParaRPr lang="en-GB" sz="9600" spc="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11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527" y="-12354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lowchart: Terminator 2"/>
          <p:cNvSpPr/>
          <p:nvPr/>
        </p:nvSpPr>
        <p:spPr>
          <a:xfrm>
            <a:off x="3576119" y="199177"/>
            <a:ext cx="5181600" cy="704580"/>
          </a:xfrm>
          <a:prstGeom prst="flowChartTerminator">
            <a:avLst/>
          </a:prstGeom>
          <a:solidFill>
            <a:srgbClr val="C9EA99"/>
          </a:solidFill>
          <a:ln>
            <a:solidFill>
              <a:srgbClr val="C5D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الوقاية من فايروس كورونا </a:t>
            </a:r>
            <a:endParaRPr lang="en-GB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8967" y="906627"/>
            <a:ext cx="92073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الإجراءات الاحترازية لحماية نفسك وعائلتك من فايروس كورونا </a:t>
            </a:r>
            <a:endParaRPr lang="en-GB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77" y="1987470"/>
            <a:ext cx="2698046" cy="2145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340" y="4300762"/>
            <a:ext cx="2595328" cy="22090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8" y="4007234"/>
            <a:ext cx="2515168" cy="2515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387" y="1526296"/>
            <a:ext cx="2559235" cy="21364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0818" r="3492" b="7110"/>
          <a:stretch/>
        </p:blipFill>
        <p:spPr>
          <a:xfrm>
            <a:off x="680424" y="1433070"/>
            <a:ext cx="2450660" cy="21456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671476"/>
            <a:ext cx="3811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أغسلُ يدي بالماء والصابون باستمرار.</a:t>
            </a: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" y="6291569"/>
            <a:ext cx="4074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أعقم يدي بالمعقمِ عند لمس أي سطح. </a:t>
            </a: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39093" y="4577008"/>
            <a:ext cx="3811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أحافظُ على وجود مسافة كافية بيني وبين أصدقائي وأمتنع عن المصافحة والعناق.</a:t>
            </a: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58863" y="3569718"/>
            <a:ext cx="3811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البقاء بالمنزل عند الشعور بالتعب وأخبر الطبيب  </a:t>
            </a: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48931" y="6396335"/>
            <a:ext cx="3811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أرتدي الكمامة عند الخروج من المنزل </a:t>
            </a: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09304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330819" cy="6858000"/>
          </a:xfrm>
        </p:spPr>
      </p:pic>
    </p:spTree>
    <p:extLst>
      <p:ext uri="{BB962C8B-B14F-4D97-AF65-F5344CB8AC3E}">
        <p14:creationId xmlns:p14="http://schemas.microsoft.com/office/powerpoint/2010/main" val="285119598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927" y="0"/>
            <a:ext cx="8315985" cy="1325563"/>
          </a:xfrm>
        </p:spPr>
        <p:txBody>
          <a:bodyPr/>
          <a:lstStyle/>
          <a:p>
            <a:pPr algn="r" rtl="1"/>
            <a:r>
              <a:rPr lang="ar-AE" dirty="0" smtClean="0"/>
              <a:t>من يريد أن يكون مصور لأصدقائنا  التنوين ؟ </a:t>
            </a:r>
            <a:endParaRPr lang="en-GB" dirty="0"/>
          </a:p>
        </p:txBody>
      </p:sp>
      <p:sp>
        <p:nvSpPr>
          <p:cNvPr id="4" name="Frame 3"/>
          <p:cNvSpPr/>
          <p:nvPr/>
        </p:nvSpPr>
        <p:spPr>
          <a:xfrm>
            <a:off x="1756372" y="1325563"/>
            <a:ext cx="8664167" cy="5359651"/>
          </a:xfrm>
          <a:prstGeom prst="frame">
            <a:avLst>
              <a:gd name="adj1" fmla="val 368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18688" r="22129" b="22422"/>
          <a:stretch/>
        </p:blipFill>
        <p:spPr>
          <a:xfrm>
            <a:off x="2046084" y="2473728"/>
            <a:ext cx="7948942" cy="3772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03265" y="1750453"/>
            <a:ext cx="7967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8800" dirty="0"/>
              <a:t>ً</a:t>
            </a:r>
            <a:endParaRPr lang="en-GB" sz="8800" dirty="0"/>
          </a:p>
        </p:txBody>
      </p:sp>
      <p:sp>
        <p:nvSpPr>
          <p:cNvPr id="7" name="TextBox 6"/>
          <p:cNvSpPr txBox="1"/>
          <p:nvPr/>
        </p:nvSpPr>
        <p:spPr>
          <a:xfrm>
            <a:off x="5800819" y="1105199"/>
            <a:ext cx="7967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8800" dirty="0" smtClean="0"/>
              <a:t>ٍ</a:t>
            </a:r>
            <a:endParaRPr lang="en-GB" sz="8800" dirty="0"/>
          </a:p>
        </p:txBody>
      </p:sp>
      <p:sp>
        <p:nvSpPr>
          <p:cNvPr id="8" name="TextBox 7"/>
          <p:cNvSpPr txBox="1"/>
          <p:nvPr/>
        </p:nvSpPr>
        <p:spPr>
          <a:xfrm>
            <a:off x="2960482" y="1690688"/>
            <a:ext cx="8148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8800" dirty="0"/>
              <a:t>ٌ</a:t>
            </a:r>
            <a:endParaRPr lang="en-GB" sz="8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9" y="0"/>
            <a:ext cx="2674232" cy="2674232"/>
          </a:xfrm>
          <a:prstGeom prst="rect">
            <a:avLst/>
          </a:prstGeom>
        </p:spPr>
      </p:pic>
      <p:pic>
        <p:nvPicPr>
          <p:cNvPr id="10" name="WhatsApp Audio 2021-12-31 at 5.04.21 P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09678" y="1690688"/>
            <a:ext cx="650518" cy="65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3368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45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9568" y="2577101"/>
            <a:ext cx="8486113" cy="1418613"/>
          </a:xfrm>
        </p:spPr>
        <p:txBody>
          <a:bodyPr anchor="ctr">
            <a:noAutofit/>
          </a:bodyPr>
          <a:lstStyle/>
          <a:p>
            <a:pPr rtl="1"/>
            <a:r>
              <a:rPr lang="ar-AE" sz="8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عنوان الدرس:مراجعة لدرس التنوين</a:t>
            </a:r>
            <a:endParaRPr lang="en-GB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641" y="170774"/>
            <a:ext cx="11847968" cy="779839"/>
          </a:xfrm>
          <a:solidFill>
            <a:schemeClr val="bg1"/>
          </a:solidFill>
          <a:ln w="38100">
            <a:solidFill>
              <a:srgbClr val="C9EA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AE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اليوم </a:t>
            </a:r>
            <a:r>
              <a:rPr lang="ar-AE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r>
              <a:rPr lang="ar-AE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	</a:t>
            </a:r>
            <a:r>
              <a:rPr lang="ar-AE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الاثنين </a:t>
            </a:r>
            <a:r>
              <a:rPr lang="ar-AE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		</a:t>
            </a:r>
            <a:r>
              <a:rPr lang="en-GB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		</a:t>
            </a:r>
            <a:r>
              <a:rPr lang="ar-AE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	التاريخ: </a:t>
            </a:r>
            <a:r>
              <a:rPr lang="en-GB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</a:t>
            </a:r>
            <a:r>
              <a:rPr lang="ar-AE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/</a:t>
            </a:r>
            <a:r>
              <a:rPr lang="en-GB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</a:t>
            </a:r>
            <a:r>
              <a:rPr lang="ar-AE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/</a:t>
            </a:r>
            <a:r>
              <a:rPr lang="en-GB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2022		</a:t>
            </a:r>
            <a:r>
              <a:rPr lang="ar-AE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مادة </a:t>
            </a:r>
            <a:r>
              <a:rPr lang="ar-AE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اللغة العربية </a:t>
            </a:r>
            <a:endParaRPr lang="en-GB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8872395" y="5622203"/>
            <a:ext cx="3150607" cy="876596"/>
          </a:xfrm>
          <a:prstGeom prst="flowChartTerminator">
            <a:avLst/>
          </a:prstGeom>
          <a:solidFill>
            <a:srgbClr val="C9EA99"/>
          </a:solidFill>
          <a:ln>
            <a:solidFill>
              <a:srgbClr val="C9EA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الصف الثاني </a:t>
            </a:r>
            <a:endParaRPr lang="en-GB" sz="3600" b="1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35922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8019" y="1530036"/>
            <a:ext cx="102756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AE" sz="4000" b="1" dirty="0" smtClean="0"/>
              <a:t>أنْ </a:t>
            </a:r>
            <a:r>
              <a:rPr lang="ar-AE" sz="4000" b="1" dirty="0"/>
              <a:t>يَميز الْمُتَعَلِّمُ الْكَلِمات الْمُنتهية بأنْواعِ </a:t>
            </a:r>
            <a:r>
              <a:rPr lang="ar-AE" sz="4000" b="1" dirty="0" smtClean="0"/>
              <a:t>التَّنوين.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AE" sz="4000" b="1" dirty="0"/>
              <a:t>أنْ يَكْتُبَ الْمُتَعَلِّم كَلِماتٍ تتكَوَّنُ مِنْ (3 – 6 ) حُروفٍ، مُكْتَسَبة مِنْ مُحيطِهِ </a:t>
            </a:r>
            <a:r>
              <a:rPr lang="ar-AE" sz="4000" b="1" dirty="0" smtClean="0"/>
              <a:t>اللُّغَويّ.</a:t>
            </a:r>
            <a:endParaRPr lang="ar-AE" sz="4000" b="1" dirty="0"/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AE" sz="4000" b="1" dirty="0" smtClean="0"/>
              <a:t>أن </a:t>
            </a:r>
            <a:r>
              <a:rPr lang="ar-AE" sz="4000" b="1" dirty="0"/>
              <a:t>يعبر الْمُتَعلّم عَن أهْمية التّنوين في الّلغةِ </a:t>
            </a:r>
            <a:r>
              <a:rPr lang="ar-AE" sz="4000" b="1" dirty="0" smtClean="0"/>
              <a:t>الْعَربيةِ.</a:t>
            </a:r>
            <a:endParaRPr lang="en-US" sz="4000" b="1" dirty="0"/>
          </a:p>
        </p:txBody>
      </p:sp>
      <p:pic>
        <p:nvPicPr>
          <p:cNvPr id="5" name="Picture 2" descr="Arrow Target Clipart | Free Images at Clker.com - vector clip art online,  royalty free &amp; public domain">
            <a:extLst>
              <a:ext uri="{FF2B5EF4-FFF2-40B4-BE49-F238E27FC236}">
                <a16:creationId xmlns:a16="http://schemas.microsoft.com/office/drawing/2014/main" xmlns="" id="{A30CD97C-8DD9-42EC-A083-D048F937D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3"/>
          <a:stretch/>
        </p:blipFill>
        <p:spPr bwMode="auto">
          <a:xfrm>
            <a:off x="121920" y="3753359"/>
            <a:ext cx="2557906" cy="297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E93466D-50AB-4EC6-976D-A11F1D9CFE9F}"/>
              </a:ext>
            </a:extLst>
          </p:cNvPr>
          <p:cNvSpPr/>
          <p:nvPr/>
        </p:nvSpPr>
        <p:spPr>
          <a:xfrm>
            <a:off x="126609" y="217642"/>
            <a:ext cx="11943471" cy="659071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Terminator 5"/>
          <p:cNvSpPr/>
          <p:nvPr/>
        </p:nvSpPr>
        <p:spPr>
          <a:xfrm>
            <a:off x="8012315" y="37368"/>
            <a:ext cx="3150607" cy="876596"/>
          </a:xfrm>
          <a:prstGeom prst="flowChartTerminator">
            <a:avLst/>
          </a:prstGeom>
          <a:solidFill>
            <a:srgbClr val="C9EA99"/>
          </a:solidFill>
          <a:ln>
            <a:solidFill>
              <a:srgbClr val="C9EA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نواتج التعلم </a:t>
            </a:r>
            <a:endParaRPr lang="en-GB" sz="3600" b="1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59095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448" y="146654"/>
            <a:ext cx="7590577" cy="3156673"/>
          </a:xfrm>
        </p:spPr>
        <p:txBody>
          <a:bodyPr>
            <a:normAutofit/>
          </a:bodyPr>
          <a:lstStyle/>
          <a:p>
            <a:pPr algn="ctr" rtl="1"/>
            <a:r>
              <a:rPr lang="ar-AE" sz="20400" b="1" dirty="0" smtClean="0">
                <a:solidFill>
                  <a:srgbClr val="C00000"/>
                </a:solidFill>
              </a:rPr>
              <a:t>التنوين</a:t>
            </a:r>
            <a:r>
              <a:rPr lang="ar-AE" dirty="0" smtClean="0">
                <a:solidFill>
                  <a:srgbClr val="C00000"/>
                </a:solidFill>
              </a:rPr>
              <a:t>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2390" y="2859694"/>
            <a:ext cx="10954692" cy="1184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18" rtl="1">
              <a:lnSpc>
                <a:spcPct val="150000"/>
              </a:lnSpc>
              <a:defRPr/>
            </a:pPr>
            <a:r>
              <a:rPr lang="ar-AE" sz="5400" b="1" dirty="0" smtClean="0">
                <a:solidFill>
                  <a:prstClr val="black"/>
                </a:solidFill>
                <a:latin typeface="Arial" pitchFamily="34" charset="0"/>
              </a:rPr>
              <a:t>نونٌ ساكنةٌ تلحق آخر الكلمةِ لفظًا لا كتابةً</a:t>
            </a:r>
            <a:endParaRPr lang="ar-SA" sz="54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34123" y="5057121"/>
            <a:ext cx="2589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8000" dirty="0" smtClean="0">
                <a:solidFill>
                  <a:srgbClr val="C00000"/>
                </a:solidFill>
              </a:rPr>
              <a:t>كرةٌ</a:t>
            </a:r>
            <a:endParaRPr lang="en-GB" sz="8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5948" y="5057120"/>
            <a:ext cx="2589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8000" dirty="0" smtClean="0">
                <a:solidFill>
                  <a:srgbClr val="C00000"/>
                </a:solidFill>
              </a:rPr>
              <a:t>يومًا</a:t>
            </a:r>
            <a:endParaRPr lang="en-GB" sz="8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7" t="12883" r="19651" b="11572"/>
          <a:stretch/>
        </p:blipFill>
        <p:spPr>
          <a:xfrm>
            <a:off x="316871" y="4613534"/>
            <a:ext cx="1539089" cy="2113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1626" y="4930373"/>
            <a:ext cx="2589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8000" dirty="0" smtClean="0">
                <a:solidFill>
                  <a:srgbClr val="C00000"/>
                </a:solidFill>
              </a:rPr>
              <a:t>منزلٍ</a:t>
            </a:r>
            <a:endParaRPr lang="en-GB" sz="8000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1" t="4753" r="22103" b="10759"/>
          <a:stretch/>
        </p:blipFill>
        <p:spPr>
          <a:xfrm>
            <a:off x="7944417" y="3920390"/>
            <a:ext cx="1715631" cy="28372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E93466D-50AB-4EC6-976D-A11F1D9CFE9F}"/>
              </a:ext>
            </a:extLst>
          </p:cNvPr>
          <p:cNvSpPr/>
          <p:nvPr/>
        </p:nvSpPr>
        <p:spPr>
          <a:xfrm>
            <a:off x="126609" y="217642"/>
            <a:ext cx="11943471" cy="659071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3612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8F27EB7-CC3F-4BD6-B71A-547F047780A5}"/>
              </a:ext>
            </a:extLst>
          </p:cNvPr>
          <p:cNvGrpSpPr/>
          <p:nvPr/>
        </p:nvGrpSpPr>
        <p:grpSpPr>
          <a:xfrm>
            <a:off x="126609" y="83999"/>
            <a:ext cx="11943471" cy="6724357"/>
            <a:chOff x="126609" y="0"/>
            <a:chExt cx="11943471" cy="6724357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9E93466D-50AB-4EC6-976D-A11F1D9CFE9F}"/>
                </a:ext>
              </a:extLst>
            </p:cNvPr>
            <p:cNvSpPr/>
            <p:nvPr/>
          </p:nvSpPr>
          <p:spPr>
            <a:xfrm>
              <a:off x="126609" y="133643"/>
              <a:ext cx="11943471" cy="659071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0E5F7647-A83C-4F15-8568-04755C6AE6E5}"/>
                </a:ext>
              </a:extLst>
            </p:cNvPr>
            <p:cNvSpPr/>
            <p:nvPr/>
          </p:nvSpPr>
          <p:spPr>
            <a:xfrm>
              <a:off x="4333461" y="0"/>
              <a:ext cx="7033234" cy="4501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sz="2800" b="1" dirty="0">
                  <a:solidFill>
                    <a:schemeClr val="tx1"/>
                  </a:solidFill>
                </a:rPr>
                <a:t>القاعدة النحوية لتنوين </a:t>
              </a:r>
              <a:r>
                <a:rPr lang="ar-AE" sz="2800" b="1" dirty="0" smtClean="0">
                  <a:solidFill>
                    <a:schemeClr val="tx1"/>
                  </a:solidFill>
                </a:rPr>
                <a:t>الفتح </a:t>
              </a:r>
              <a:r>
                <a:rPr lang="ar-AE" sz="2800" b="1" dirty="0">
                  <a:solidFill>
                    <a:schemeClr val="tx1"/>
                  </a:solidFill>
                </a:rPr>
                <a:t>: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B9C545C-C440-439C-AD90-698AD4AF0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0191" y="-688888"/>
            <a:ext cx="3867989" cy="446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103DD1F-31A0-45A3-8F0B-575F016E4FA9}"/>
              </a:ext>
            </a:extLst>
          </p:cNvPr>
          <p:cNvSpPr txBox="1"/>
          <p:nvPr/>
        </p:nvSpPr>
        <p:spPr>
          <a:xfrm>
            <a:off x="1113182" y="450166"/>
            <a:ext cx="3008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الهمزة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A1AA272-5AD5-4E5B-B7EA-4CD5B7B6B75C}"/>
              </a:ext>
            </a:extLst>
          </p:cNvPr>
          <p:cNvSpPr txBox="1"/>
          <p:nvPr/>
        </p:nvSpPr>
        <p:spPr>
          <a:xfrm>
            <a:off x="8146417" y="450166"/>
            <a:ext cx="3008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>
                <a:solidFill>
                  <a:srgbClr val="FF0000"/>
                </a:solidFill>
              </a:rPr>
              <a:t>التاء  الْمربوطة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9E654815-6693-44BD-B055-3B11C8786CB0}"/>
              </a:ext>
            </a:extLst>
          </p:cNvPr>
          <p:cNvCxnSpPr/>
          <p:nvPr/>
        </p:nvCxnSpPr>
        <p:spPr>
          <a:xfrm>
            <a:off x="9839022" y="1034940"/>
            <a:ext cx="0" cy="5035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9EE481F4-C129-4E8F-86E8-1315F2266329}"/>
              </a:ext>
            </a:extLst>
          </p:cNvPr>
          <p:cNvCxnSpPr/>
          <p:nvPr/>
        </p:nvCxnSpPr>
        <p:spPr>
          <a:xfrm>
            <a:off x="2617304" y="1034940"/>
            <a:ext cx="0" cy="5035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6F104B9-409C-4A97-91C6-FCE084DA7DD2}"/>
              </a:ext>
            </a:extLst>
          </p:cNvPr>
          <p:cNvGrpSpPr/>
          <p:nvPr/>
        </p:nvGrpSpPr>
        <p:grpSpPr>
          <a:xfrm>
            <a:off x="8693429" y="1643270"/>
            <a:ext cx="2358882" cy="887895"/>
            <a:chOff x="8362122" y="1643270"/>
            <a:chExt cx="2690190" cy="127220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65F295CE-3953-4911-92B5-E197BF6FB032}"/>
                </a:ext>
              </a:extLst>
            </p:cNvPr>
            <p:cNvSpPr/>
            <p:nvPr/>
          </p:nvSpPr>
          <p:spPr>
            <a:xfrm>
              <a:off x="8557229" y="1748015"/>
              <a:ext cx="2495083" cy="1167463"/>
            </a:xfrm>
            <a:prstGeom prst="roundRect">
              <a:avLst>
                <a:gd name="adj" fmla="val 34401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sz="4400" b="1" dirty="0">
                  <a:solidFill>
                    <a:schemeClr val="tx1"/>
                  </a:solidFill>
                </a:rPr>
                <a:t>حَقيبَةً</a:t>
              </a:r>
              <a:endParaRPr lang="en-US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FBA250CA-6F65-45A4-9A9B-59D0A33E58CB}"/>
                </a:ext>
              </a:extLst>
            </p:cNvPr>
            <p:cNvSpPr/>
            <p:nvPr/>
          </p:nvSpPr>
          <p:spPr>
            <a:xfrm>
              <a:off x="8362122" y="1643270"/>
              <a:ext cx="2690184" cy="1272208"/>
            </a:xfrm>
            <a:prstGeom prst="roundRect">
              <a:avLst>
                <a:gd name="adj" fmla="val 3750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3E1D6EE3-F178-4A08-8429-7270D963BF50}"/>
              </a:ext>
            </a:extLst>
          </p:cNvPr>
          <p:cNvGrpSpPr/>
          <p:nvPr/>
        </p:nvGrpSpPr>
        <p:grpSpPr>
          <a:xfrm>
            <a:off x="8693429" y="3043922"/>
            <a:ext cx="2358882" cy="887895"/>
            <a:chOff x="8362122" y="1643270"/>
            <a:chExt cx="2690190" cy="1272208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5B5FB88E-6EF1-492F-B4DE-BEAD8AD334E3}"/>
                </a:ext>
              </a:extLst>
            </p:cNvPr>
            <p:cNvSpPr/>
            <p:nvPr/>
          </p:nvSpPr>
          <p:spPr>
            <a:xfrm>
              <a:off x="8557229" y="1748015"/>
              <a:ext cx="2495083" cy="1167463"/>
            </a:xfrm>
            <a:prstGeom prst="roundRect">
              <a:avLst>
                <a:gd name="adj" fmla="val 34401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sz="4400" b="1" dirty="0">
                  <a:solidFill>
                    <a:schemeClr val="tx1"/>
                  </a:solidFill>
                </a:rPr>
                <a:t>كُرَةً</a:t>
              </a:r>
              <a:endParaRPr lang="en-US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="" xmlns:a16="http://schemas.microsoft.com/office/drawing/2014/main" id="{BEA61319-497C-48EF-AD1E-F4C6014018AB}"/>
                </a:ext>
              </a:extLst>
            </p:cNvPr>
            <p:cNvSpPr/>
            <p:nvPr/>
          </p:nvSpPr>
          <p:spPr>
            <a:xfrm>
              <a:off x="8362122" y="1643270"/>
              <a:ext cx="2690184" cy="1272208"/>
            </a:xfrm>
            <a:prstGeom prst="roundRect">
              <a:avLst>
                <a:gd name="adj" fmla="val 3750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88728D28-A5CC-4A3F-9080-2299F556A014}"/>
              </a:ext>
            </a:extLst>
          </p:cNvPr>
          <p:cNvGrpSpPr/>
          <p:nvPr/>
        </p:nvGrpSpPr>
        <p:grpSpPr>
          <a:xfrm>
            <a:off x="8693429" y="4402474"/>
            <a:ext cx="2358882" cy="887895"/>
            <a:chOff x="8362122" y="1643270"/>
            <a:chExt cx="2690190" cy="1272208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="" xmlns:a16="http://schemas.microsoft.com/office/drawing/2014/main" id="{F2613549-7378-49E3-AFBD-84740009E70D}"/>
                </a:ext>
              </a:extLst>
            </p:cNvPr>
            <p:cNvSpPr/>
            <p:nvPr/>
          </p:nvSpPr>
          <p:spPr>
            <a:xfrm>
              <a:off x="8557229" y="1748015"/>
              <a:ext cx="2495083" cy="1167463"/>
            </a:xfrm>
            <a:prstGeom prst="roundRect">
              <a:avLst>
                <a:gd name="adj" fmla="val 34401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sz="4400" b="1" dirty="0">
                  <a:solidFill>
                    <a:schemeClr val="tx1"/>
                  </a:solidFill>
                </a:rPr>
                <a:t>سَيّارَةً</a:t>
              </a:r>
              <a:endParaRPr lang="en-US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="" xmlns:a16="http://schemas.microsoft.com/office/drawing/2014/main" id="{3C33EF2D-E464-47B2-AEA4-FAFCCD891202}"/>
                </a:ext>
              </a:extLst>
            </p:cNvPr>
            <p:cNvSpPr/>
            <p:nvPr/>
          </p:nvSpPr>
          <p:spPr>
            <a:xfrm>
              <a:off x="8362122" y="1643270"/>
              <a:ext cx="2690184" cy="1272208"/>
            </a:xfrm>
            <a:prstGeom prst="roundRect">
              <a:avLst>
                <a:gd name="adj" fmla="val 3750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5DB263BE-398D-406A-82C2-152362B5B4B2}"/>
              </a:ext>
            </a:extLst>
          </p:cNvPr>
          <p:cNvGrpSpPr/>
          <p:nvPr/>
        </p:nvGrpSpPr>
        <p:grpSpPr>
          <a:xfrm>
            <a:off x="8693429" y="5711687"/>
            <a:ext cx="2358882" cy="887895"/>
            <a:chOff x="8362122" y="1643270"/>
            <a:chExt cx="2690190" cy="127220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="" xmlns:a16="http://schemas.microsoft.com/office/drawing/2014/main" id="{438E0966-5FE7-4D02-9053-B450C80C8C7B}"/>
                </a:ext>
              </a:extLst>
            </p:cNvPr>
            <p:cNvSpPr/>
            <p:nvPr/>
          </p:nvSpPr>
          <p:spPr>
            <a:xfrm>
              <a:off x="8557229" y="1748015"/>
              <a:ext cx="2495083" cy="1167463"/>
            </a:xfrm>
            <a:prstGeom prst="roundRect">
              <a:avLst>
                <a:gd name="adj" fmla="val 34401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sz="4400" b="1" dirty="0">
                  <a:solidFill>
                    <a:schemeClr val="tx1"/>
                  </a:solidFill>
                </a:rPr>
                <a:t>طاوِلَةً</a:t>
              </a:r>
              <a:endParaRPr lang="en-US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49AAA264-4905-4362-9A3A-8A28ED048A62}"/>
                </a:ext>
              </a:extLst>
            </p:cNvPr>
            <p:cNvSpPr/>
            <p:nvPr/>
          </p:nvSpPr>
          <p:spPr>
            <a:xfrm>
              <a:off x="8362122" y="1643270"/>
              <a:ext cx="2690184" cy="1272208"/>
            </a:xfrm>
            <a:prstGeom prst="roundRect">
              <a:avLst>
                <a:gd name="adj" fmla="val 3750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39C073FF-CEFC-42DE-AFC4-F599F3B90D28}"/>
              </a:ext>
            </a:extLst>
          </p:cNvPr>
          <p:cNvGrpSpPr/>
          <p:nvPr/>
        </p:nvGrpSpPr>
        <p:grpSpPr>
          <a:xfrm>
            <a:off x="1398107" y="1565027"/>
            <a:ext cx="2358882" cy="887895"/>
            <a:chOff x="8362122" y="1643270"/>
            <a:chExt cx="2690190" cy="127220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="" xmlns:a16="http://schemas.microsoft.com/office/drawing/2014/main" id="{2808B6CF-2EB3-4C4B-A44A-FAFEB2A17B6B}"/>
                </a:ext>
              </a:extLst>
            </p:cNvPr>
            <p:cNvSpPr/>
            <p:nvPr/>
          </p:nvSpPr>
          <p:spPr>
            <a:xfrm>
              <a:off x="8557229" y="1748015"/>
              <a:ext cx="2495083" cy="1167463"/>
            </a:xfrm>
            <a:prstGeom prst="roundRect">
              <a:avLst>
                <a:gd name="adj" fmla="val 34401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sz="4400" b="1" dirty="0">
                  <a:solidFill>
                    <a:schemeClr val="tx1"/>
                  </a:solidFill>
                </a:rPr>
                <a:t>سَماءً</a:t>
              </a:r>
              <a:endParaRPr lang="en-US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="" xmlns:a16="http://schemas.microsoft.com/office/drawing/2014/main" id="{3B342396-62C5-4AF6-9ED6-72C4F887BCA1}"/>
                </a:ext>
              </a:extLst>
            </p:cNvPr>
            <p:cNvSpPr/>
            <p:nvPr/>
          </p:nvSpPr>
          <p:spPr>
            <a:xfrm>
              <a:off x="8362122" y="1643270"/>
              <a:ext cx="2690184" cy="1272208"/>
            </a:xfrm>
            <a:prstGeom prst="roundRect">
              <a:avLst>
                <a:gd name="adj" fmla="val 3750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F777ED7B-6137-4AC6-BFC2-6B273DC5A65E}"/>
              </a:ext>
            </a:extLst>
          </p:cNvPr>
          <p:cNvGrpSpPr/>
          <p:nvPr/>
        </p:nvGrpSpPr>
        <p:grpSpPr>
          <a:xfrm>
            <a:off x="1398107" y="2965679"/>
            <a:ext cx="2358882" cy="887895"/>
            <a:chOff x="8362122" y="1643270"/>
            <a:chExt cx="2690190" cy="127220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="" xmlns:a16="http://schemas.microsoft.com/office/drawing/2014/main" id="{00043C94-3F35-4E64-A38C-F8DE97613194}"/>
                </a:ext>
              </a:extLst>
            </p:cNvPr>
            <p:cNvSpPr/>
            <p:nvPr/>
          </p:nvSpPr>
          <p:spPr>
            <a:xfrm>
              <a:off x="8557229" y="1748015"/>
              <a:ext cx="2495083" cy="1167463"/>
            </a:xfrm>
            <a:prstGeom prst="roundRect">
              <a:avLst>
                <a:gd name="adj" fmla="val 34401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sz="4400" b="1" dirty="0">
                  <a:solidFill>
                    <a:schemeClr val="tx1"/>
                  </a:solidFill>
                </a:rPr>
                <a:t>أَجْزاءً</a:t>
              </a:r>
              <a:endParaRPr lang="en-US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="" xmlns:a16="http://schemas.microsoft.com/office/drawing/2014/main" id="{C7C4BA6B-CB5B-41BC-A89B-E8C81E19078A}"/>
                </a:ext>
              </a:extLst>
            </p:cNvPr>
            <p:cNvSpPr/>
            <p:nvPr/>
          </p:nvSpPr>
          <p:spPr>
            <a:xfrm>
              <a:off x="8362122" y="1643270"/>
              <a:ext cx="2690184" cy="1272208"/>
            </a:xfrm>
            <a:prstGeom prst="roundRect">
              <a:avLst>
                <a:gd name="adj" fmla="val 3750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C71FA468-CAD6-4505-8C84-E66AC84538C8}"/>
              </a:ext>
            </a:extLst>
          </p:cNvPr>
          <p:cNvGrpSpPr/>
          <p:nvPr/>
        </p:nvGrpSpPr>
        <p:grpSpPr>
          <a:xfrm>
            <a:off x="1398107" y="4324231"/>
            <a:ext cx="2358882" cy="887895"/>
            <a:chOff x="8362122" y="1643270"/>
            <a:chExt cx="2690190" cy="1272208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EF5E6550-D978-443A-A3B2-383847A391EE}"/>
                </a:ext>
              </a:extLst>
            </p:cNvPr>
            <p:cNvSpPr/>
            <p:nvPr/>
          </p:nvSpPr>
          <p:spPr>
            <a:xfrm>
              <a:off x="8557229" y="1748015"/>
              <a:ext cx="2495083" cy="1167463"/>
            </a:xfrm>
            <a:prstGeom prst="roundRect">
              <a:avLst>
                <a:gd name="adj" fmla="val 34401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sz="4400" b="1" dirty="0">
                  <a:solidFill>
                    <a:schemeClr val="tx1"/>
                  </a:solidFill>
                </a:rPr>
                <a:t>مَساءً</a:t>
              </a:r>
              <a:endParaRPr lang="en-US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="" xmlns:a16="http://schemas.microsoft.com/office/drawing/2014/main" id="{3E0DD633-514F-46DE-8F5C-85188CA8C946}"/>
                </a:ext>
              </a:extLst>
            </p:cNvPr>
            <p:cNvSpPr/>
            <p:nvPr/>
          </p:nvSpPr>
          <p:spPr>
            <a:xfrm>
              <a:off x="8362122" y="1643270"/>
              <a:ext cx="2690184" cy="1272208"/>
            </a:xfrm>
            <a:prstGeom prst="roundRect">
              <a:avLst>
                <a:gd name="adj" fmla="val 3750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D6D94D67-95B5-4721-B509-E5E3E73B866E}"/>
              </a:ext>
            </a:extLst>
          </p:cNvPr>
          <p:cNvGrpSpPr/>
          <p:nvPr/>
        </p:nvGrpSpPr>
        <p:grpSpPr>
          <a:xfrm>
            <a:off x="1398107" y="5633444"/>
            <a:ext cx="2358882" cy="887895"/>
            <a:chOff x="8362122" y="1643270"/>
            <a:chExt cx="2690190" cy="127220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="" xmlns:a16="http://schemas.microsoft.com/office/drawing/2014/main" id="{35222D0F-09CF-466C-BE3B-0DBECBE18A41}"/>
                </a:ext>
              </a:extLst>
            </p:cNvPr>
            <p:cNvSpPr/>
            <p:nvPr/>
          </p:nvSpPr>
          <p:spPr>
            <a:xfrm>
              <a:off x="8557229" y="1748015"/>
              <a:ext cx="2495083" cy="1167463"/>
            </a:xfrm>
            <a:prstGeom prst="roundRect">
              <a:avLst>
                <a:gd name="adj" fmla="val 34401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sz="4400" b="1" dirty="0">
                  <a:solidFill>
                    <a:schemeClr val="tx1"/>
                  </a:solidFill>
                </a:rPr>
                <a:t>نِساءً</a:t>
              </a:r>
              <a:endParaRPr lang="en-US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="" xmlns:a16="http://schemas.microsoft.com/office/drawing/2014/main" id="{89CDA537-00A6-4485-90C9-1FAC99C7944A}"/>
                </a:ext>
              </a:extLst>
            </p:cNvPr>
            <p:cNvSpPr/>
            <p:nvPr/>
          </p:nvSpPr>
          <p:spPr>
            <a:xfrm>
              <a:off x="8362122" y="1643270"/>
              <a:ext cx="2690184" cy="1272208"/>
            </a:xfrm>
            <a:prstGeom prst="roundRect">
              <a:avLst>
                <a:gd name="adj" fmla="val 3750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Donut 4"/>
          <p:cNvSpPr/>
          <p:nvPr/>
        </p:nvSpPr>
        <p:spPr>
          <a:xfrm>
            <a:off x="9207375" y="1591598"/>
            <a:ext cx="516048" cy="861324"/>
          </a:xfrm>
          <a:prstGeom prst="donut">
            <a:avLst>
              <a:gd name="adj" fmla="val 836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5" name="Donut 44"/>
          <p:cNvSpPr/>
          <p:nvPr/>
        </p:nvSpPr>
        <p:spPr>
          <a:xfrm>
            <a:off x="1981200" y="1552946"/>
            <a:ext cx="636103" cy="899976"/>
          </a:xfrm>
          <a:prstGeom prst="donut">
            <a:avLst>
              <a:gd name="adj" fmla="val 836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139" y="1767861"/>
            <a:ext cx="3088129" cy="36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4119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320</Words>
  <Application>Microsoft Office PowerPoint</Application>
  <PresentationFormat>Widescreen</PresentationFormat>
  <Paragraphs>116</Paragraphs>
  <Slides>18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 Unicode MS</vt:lpstr>
      <vt:lpstr>Arabic Typesetting</vt:lpstr>
      <vt:lpstr>Arial</vt:lpstr>
      <vt:lpstr>Calibri</vt:lpstr>
      <vt:lpstr>Calibri Light</vt:lpstr>
      <vt:lpstr>Sakkal Majalla</vt:lpstr>
      <vt:lpstr>Times New Roman</vt:lpstr>
      <vt:lpstr>Wingdings 2</vt:lpstr>
      <vt:lpstr>نسق Office</vt:lpstr>
      <vt:lpstr>PowerPoint Presentation</vt:lpstr>
      <vt:lpstr>PowerPoint Presentation</vt:lpstr>
      <vt:lpstr>PowerPoint Presentation</vt:lpstr>
      <vt:lpstr>PowerPoint Presentation</vt:lpstr>
      <vt:lpstr>من يريد أن يكون مصور لأصدقائنا  التنوين ؟ </vt:lpstr>
      <vt:lpstr>عنوان الدرس:مراجعة لدرس التنوين</vt:lpstr>
      <vt:lpstr>PowerPoint Presentation</vt:lpstr>
      <vt:lpstr>التنوين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rere hss</dc:creator>
  <cp:lastModifiedBy>lenovo</cp:lastModifiedBy>
  <cp:revision>21</cp:revision>
  <dcterms:created xsi:type="dcterms:W3CDTF">2021-08-06T17:42:57Z</dcterms:created>
  <dcterms:modified xsi:type="dcterms:W3CDTF">2021-12-31T13:08:10Z</dcterms:modified>
</cp:coreProperties>
</file>