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59" r:id="rId4"/>
    <p:sldId id="260" r:id="rId5"/>
    <p:sldId id="261" r:id="rId6"/>
    <p:sldId id="262" r:id="rId7"/>
    <p:sldId id="284" r:id="rId8"/>
    <p:sldId id="263" r:id="rId9"/>
    <p:sldId id="264" r:id="rId10"/>
    <p:sldId id="265" r:id="rId11"/>
    <p:sldId id="266" r:id="rId12"/>
    <p:sldId id="267" r:id="rId13"/>
    <p:sldId id="292" r:id="rId14"/>
    <p:sldId id="268" r:id="rId15"/>
    <p:sldId id="285" r:id="rId16"/>
    <p:sldId id="270" r:id="rId17"/>
    <p:sldId id="271" r:id="rId18"/>
    <p:sldId id="269" r:id="rId19"/>
    <p:sldId id="272" r:id="rId20"/>
    <p:sldId id="273" r:id="rId21"/>
    <p:sldId id="274" r:id="rId22"/>
    <p:sldId id="275" r:id="rId23"/>
    <p:sldId id="276" r:id="rId24"/>
    <p:sldId id="277" r:id="rId25"/>
    <p:sldId id="286" r:id="rId26"/>
    <p:sldId id="287" r:id="rId27"/>
    <p:sldId id="279" r:id="rId28"/>
    <p:sldId id="288" r:id="rId29"/>
    <p:sldId id="280" r:id="rId30"/>
    <p:sldId id="278" r:id="rId31"/>
    <p:sldId id="281" r:id="rId32"/>
    <p:sldId id="282" r:id="rId33"/>
    <p:sldId id="283" r:id="rId34"/>
    <p:sldId id="289" r:id="rId35"/>
    <p:sldId id="290" r:id="rId36"/>
    <p:sldId id="291" r:id="rId37"/>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5" d="100"/>
          <a:sy n="65" d="100"/>
        </p:scale>
        <p:origin x="145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CECE895C-AF25-4B3F-879B-D90C7110F0B3}" type="datetimeFigureOut">
              <a:rPr lang="ar-SA" smtClean="0"/>
              <a:t>30/05/1442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179613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CECE895C-AF25-4B3F-879B-D90C7110F0B3}" type="datetimeFigureOut">
              <a:rPr lang="ar-SA" smtClean="0"/>
              <a:t>30/05/1442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3023628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CECE895C-AF25-4B3F-879B-D90C7110F0B3}" type="datetimeFigureOut">
              <a:rPr lang="ar-SA" smtClean="0"/>
              <a:t>30/05/1442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112171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CECE895C-AF25-4B3F-879B-D90C7110F0B3}" type="datetimeFigureOut">
              <a:rPr lang="ar-SA" smtClean="0"/>
              <a:t>30/05/1442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265354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CECE895C-AF25-4B3F-879B-D90C7110F0B3}" type="datetimeFigureOut">
              <a:rPr lang="ar-SA" smtClean="0"/>
              <a:t>30/05/1442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1681610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CECE895C-AF25-4B3F-879B-D90C7110F0B3}" type="datetimeFigureOut">
              <a:rPr lang="ar-SA" smtClean="0"/>
              <a:t>30/05/1442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47669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CECE895C-AF25-4B3F-879B-D90C7110F0B3}" type="datetimeFigureOut">
              <a:rPr lang="ar-SA" smtClean="0"/>
              <a:t>30/05/1442</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2251128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CECE895C-AF25-4B3F-879B-D90C7110F0B3}" type="datetimeFigureOut">
              <a:rPr lang="ar-SA" smtClean="0"/>
              <a:t>30/05/1442</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676439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CECE895C-AF25-4B3F-879B-D90C7110F0B3}" type="datetimeFigureOut">
              <a:rPr lang="ar-SA" smtClean="0"/>
              <a:t>30/05/1442</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159347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CECE895C-AF25-4B3F-879B-D90C7110F0B3}" type="datetimeFigureOut">
              <a:rPr lang="ar-SA" smtClean="0"/>
              <a:t>30/05/1442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159485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CECE895C-AF25-4B3F-879B-D90C7110F0B3}" type="datetimeFigureOut">
              <a:rPr lang="ar-SA" smtClean="0"/>
              <a:t>30/05/1442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186FD3E0-C7CF-4CBA-86E7-3D851C4D7D80}" type="slidenum">
              <a:rPr lang="ar-SA" smtClean="0"/>
              <a:t>‹#›</a:t>
            </a:fld>
            <a:endParaRPr lang="ar-SA"/>
          </a:p>
        </p:txBody>
      </p:sp>
    </p:spTree>
    <p:extLst>
      <p:ext uri="{BB962C8B-B14F-4D97-AF65-F5344CB8AC3E}">
        <p14:creationId xmlns:p14="http://schemas.microsoft.com/office/powerpoint/2010/main" val="2173772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ECE895C-AF25-4B3F-879B-D90C7110F0B3}" type="datetimeFigureOut">
              <a:rPr lang="ar-SA" smtClean="0"/>
              <a:t>30/05/1442</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86FD3E0-C7CF-4CBA-86E7-3D851C4D7D80}" type="slidenum">
              <a:rPr lang="ar-SA" smtClean="0"/>
              <a:t>‹#›</a:t>
            </a:fld>
            <a:endParaRPr lang="ar-SA"/>
          </a:p>
        </p:txBody>
      </p:sp>
    </p:spTree>
    <p:extLst>
      <p:ext uri="{BB962C8B-B14F-4D97-AF65-F5344CB8AC3E}">
        <p14:creationId xmlns:p14="http://schemas.microsoft.com/office/powerpoint/2010/main" val="1216312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ae/url?sa=i&amp;rct=j&amp;q=&amp;esrc=s&amp;source=images&amp;cd=&amp;cad=rja&amp;uact=8&amp;ved=0ahUKEwjakuLezerYAhUIy6QKHZClAVYQjRwIBw&amp;url=http://mawdoo3.com/%D8%A8%D8%AD%D8%AB_%D8%B9%D9%86_%D8%A7%D9%84%D8%A7%D8%B3%D8%AA%D8%B4%D8%B9%D8%A7%D8%B1_%D8%B9%D9%86_%D8%A8%D8%B9%D8%AF&amp;psig=AOvVaw2CfXaHCPDHHU440RWoEYha&amp;ust=1516677394114734"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ae/url?sa=i&amp;rct=j&amp;q=&amp;esrc=s&amp;source=images&amp;cd=&amp;cad=rja&amp;uact=8&amp;ved=0ahUKEwin9Zv90-rYAhUB26QKHSRDD2MQjRwIBw&amp;url=http://mansourabbadi.blogspot.com/2013/09/blog-post_13.html&amp;psig=AOvVaw2KaesWIj8jhicOgQkdY1Mh&amp;ust=1516678825645200"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ae/url?sa=i&amp;rct=j&amp;q=&amp;esrc=s&amp;source=images&amp;cd=&amp;cad=rja&amp;uact=8&amp;ved=0ahUKEwj5tJCp1OrYAhVQDuwKHYEPDJQQjRwIBw&amp;url=http://infoshipping.tripod.com/c_s_concept.html&amp;psig=AOvVaw2Mtef77JGLrLZKBxWCAxiH&amp;ust=1516679135826239" TargetMode="External"/><Relationship Id="rId2" Type="http://schemas.openxmlformats.org/officeDocument/2006/relationships/hyperlink" Target="https://www.google.ae/url?sa=i&amp;rct=j&amp;q=&amp;esrc=s&amp;source=images&amp;cd=&amp;cad=rja&amp;uact=8&amp;ved=0ahUKEwikm9Kc1OrYAhVR6qQKHcO-BfYQjRwIBw&amp;url=http://mostafa1.weebly.com/1575160415751602160515751585-15751604158916061575159316101577.html&amp;psig=AOvVaw2Mtef77JGLrLZKBxWCAxiH&amp;ust=1516679135826239" TargetMode="Externa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ae/url?sa=i&amp;rct=j&amp;q=&amp;esrc=s&amp;source=images&amp;cd=&amp;cad=rja&amp;uact=8&amp;ved=0ahUKEwjJvbmT1urYAhVL_qQKHVbQBucQjRwIBw&amp;url=https://www.isecur1ty.org/%D9%85%D9%82%D8%A7%D9%84-%D9%83%D9%8A%D9%81-%D9%8A%D8%AA%D9%85-%D8%A7%D9%84%D8%AA%D8%B4%D9%88%D9%8A%D8%B4/&amp;psig=AOvVaw3ZMLvGuWsy1I-rEcg9SvyU&amp;ust=1516679578234153"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google.ae/url?sa=i&amp;rct=j&amp;q=&amp;esrc=s&amp;source=images&amp;cd=&amp;cad=rja&amp;uact=8&amp;ved=0ahUKEwj83oSO1-rYAhUK36QKHTJbAhwQjRwIBw&amp;url=http://www.mbc.net/ar/programs/mbc-news/stories/articles/%D8%A8%D8%A7%D9%84%D8%B5%D9%88%D8%B1---%D9%85%D8%AD%D8%B7%D8%A9-%D8%A7%D9%84%D9%81%D8%B6%D8%A7%D8%A1-%D8%A7%D9%84%D8%AF%D9%88%D9%84%D9%8A%D8%A9-%D8%A7%D9%84%D8%AA%D9%8A-%D9%86%D8%B3%D9%85%D8%B9-%D8%B9%D9%86%D9%87%D8%A7-%D9%88%D9%84%D9%85-%D9%86%D8%B4%D8%A7%D9%87%D8%AF%D9%87%D8%A7.html&amp;psig=AOvVaw3hcFUOQxxotU-GoGjntF7J&amp;ust=1516679905497785" TargetMode="Externa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www.google.ae/url?sa=i&amp;rct=j&amp;q=&amp;esrc=s&amp;source=images&amp;cd=&amp;cad=rja&amp;uact=8&amp;ved=0ahUKEwi7xYnY1-rYAhWR_qQKHZDlA5AQjRwIBw&amp;url=https://play.google.com/store/apps/details?id=com.sakhnin_a.skassoum.quizme&amp;hl=ar&amp;psig=AOvVaw3tIfw0rsxvaGxvTaibHvsk&amp;ust=1516680023401756"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ae/url?sa=i&amp;rct=j&amp;q=&amp;esrc=s&amp;source=images&amp;cd=&amp;cad=rja&amp;uact=8&amp;ved=0ahUKEwjakuLezerYAhUIy6QKHZClAVYQjRwIBw&amp;url=http://mawdoo3.com/%D8%A8%D8%AD%D8%AB_%D8%B9%D9%86_%D8%A7%D9%84%D8%A7%D8%B3%D8%AA%D8%B4%D8%B9%D8%A7%D8%B1_%D8%B9%D9%86_%D8%A8%D8%B9%D8%AF&amp;psig=AOvVaw2CfXaHCPDHHU440RWoEYha&amp;ust=1516677394114734"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google.ae/url?sa=i&amp;rct=j&amp;q=&amp;esrc=s&amp;source=images&amp;cd=&amp;cad=rja&amp;uact=8&amp;ved=0ahUKEwib6cuthevYAhXQJuwKHSFYD9UQjRwIBw&amp;url=http://alt.ck.ua/vnaslidok-intensyvnogo-silgospvyrobnyctva-najblyzhchym-chasom-vysnazhatsya-10-vsix-ornyx-zemel/&amp;psig=AOvVaw2H9u3qtQCyBG3ZzVmJ5HD4&amp;ust=1516692196021256"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google.ae/url?sa=i&amp;rct=j&amp;q=&amp;esrc=s&amp;source=images&amp;cd=&amp;cad=rja&amp;uact=8&amp;ved=0ahUKEwi9rZX5huvYAhXKyKQKHUhXDGAQjRwIBw&amp;url=https://www.almrsal.com/post/317045&amp;psig=AOvVaw1Z73LSeOZJKmBstvbIiRuO&amp;ust=1516692750716688"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oogle.ae/url?sa=i&amp;rct=j&amp;q=&amp;esrc=s&amp;source=images&amp;cd=&amp;cad=rja&amp;uact=8&amp;ved=0ahUKEwi86sSoiOvYAhUOJ1AKHWGSDJsQjRwIBw&amp;url=https://www.emaze.com/@AIORLFOO/%D8%AF%D8%B1%D8%B3-%D8%A7%D9%84%D8%AC%D8%BA%D8%B1%D8%A7%D9%81%D9%8A%D8%A7%D8%A7%D8%A7&amp;psig=AOvVaw0U0OvftjEb1ZmMWqSLDysD&amp;ust=1516693120053100"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ae/url?sa=i&amp;rct=j&amp;q=&amp;esrc=s&amp;source=images&amp;cd=&amp;cad=rja&amp;uact=8&amp;ved=0ahUKEwiK047RzurYAhWFyKQKHTWhB78QjRwIBw&amp;url=https://sputniknews.com/military/201610271046816308-usaf-weather-satellites/&amp;psig=AOvVaw2CfXaHCPDHHU440RWoEYha&amp;ust=1516677394114734"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oogle.ae/url?sa=i&amp;rct=j&amp;q=&amp;esrc=s&amp;source=images&amp;cd=&amp;cad=rja&amp;uact=8&amp;ved=0ahUKEwjzyLOCievYAhXE66QKHfLnDXEQjRwIBw&amp;url=https://ar.wikipedia.org/wiki/%D8%AC%D8%BA%D8%B1%D8%A7%D9%81%D9%8A%D8%A7_%D8%A7%D9%84%D8%A5%D9%85%D8%A7%D8%B1%D8%A7%D8%AA_%D8%A7%D9%84%D8%B9%D8%B1%D8%A8%D9%8A%D8%A9_%D8%A7%D9%84%D9%85%D8%AA%D8%AD%D8%AF%D8%A9&amp;psig=AOvVaw0U0OvftjEb1ZmMWqSLDysD&amp;ust=1516693120053100"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ae/url?sa=i&amp;rct=j&amp;q=&amp;esrc=s&amp;source=images&amp;cd=&amp;cad=rja&amp;uact=8&amp;ved=0ahUKEwjzpqOJiuvYAhUF16QKHWwnCusQjRwIBw&amp;url=https://sites.google.com/a/th.tzafonet.org.il/geography/word-of-the-week/tbqatalkrtealardyte&amp;psig=AOvVaw1mEP_3a4gBkCn-hG7GuO8F&amp;ust=1516693582506851"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google.ae/url?sa=i&amp;rct=j&amp;q=&amp;esrc=s&amp;source=images&amp;cd=&amp;cad=rja&amp;uact=8&amp;ved=0ahUKEwiqttHUiuvYAhXShrQKHeuZBV8QjRwIBw&amp;url=http://mawdoo3.com/%D8%A3%D9%8A%D9%86_%D9%8A%D9%82%D8%B9_%D9%86%D9%87%D8%B1_%D8%A7%D9%84%D8%A3%D9%85%D8%A7%D8%B2%D9%88%D9%86&amp;psig=AOvVaw1YRSE28ODIVCXBLzORPllB&amp;ust=1516693749351203"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google.ae/url?sa=i&amp;rct=j&amp;q=&amp;esrc=s&amp;source=images&amp;cd=&amp;cad=rja&amp;uact=8&amp;ved=0ahUKEwj5kJygjOvYAhVPr6QKHfvXBJQQjRwIBw&amp;url=http://alalakat.net/node/1052&amp;psig=AOvVaw0xDzwdqDTDFDZCrO2nlM3t&amp;ust=1516694149434573"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oogle.ae/url?sa=i&amp;rct=j&amp;q=&amp;esrc=s&amp;source=images&amp;cd=&amp;cad=rja&amp;uact=8&amp;ved=0ahUKEwiU74z8m-vYAhWEmLQKHS4eBAIQjRwIBw&amp;url=https://commons.wikimedia.org/wiki/File:Sarabian_Peninsula.jpg&amp;psig=AOvVaw3dx3wUQmhm9xa15xv4iQj0&amp;ust=1516698392363261"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ae/url?sa=i&amp;rct=j&amp;q=&amp;esrc=s&amp;source=images&amp;cd=&amp;cad=rja&amp;uact=8&amp;ved=0ahUKEwjakuLezerYAhUIy6QKHZClAVYQjRwIBw&amp;url=http://mawdoo3.com/%D8%A8%D8%AD%D8%AB_%D8%B9%D9%86_%D8%A7%D9%84%D8%A7%D8%B3%D8%AA%D8%B4%D8%B9%D8%A7%D8%B1_%D8%B9%D9%86_%D8%A8%D8%B9%D8%AF&amp;psig=AOvVaw2CfXaHCPDHHU440RWoEYha&amp;ust=1516677394114734"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google.ae/url?sa=i&amp;rct=j&amp;q=&amp;esrc=s&amp;source=images&amp;cd=&amp;cad=rja&amp;uact=8&amp;ved=0ahUKEwi7rILLoOvYAhWLLlAKHY8-AEYQjRwIBw&amp;url=http://www.emaratalyoum.com/local-section/other/2016-10-16-1.937464&amp;psig=AOvVaw3zSLmA_UtUm4QXMtNmv98K&amp;ust=1516699631312910"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oogle.ae/url?sa=i&amp;rct=j&amp;q=&amp;esrc=s&amp;source=images&amp;cd=&amp;cad=rja&amp;uact=8&amp;ved=0ahUKEwjiz9eS0OrYAhWHJOwKHeTrCtsQjRwIBw&amp;url=https://ar.wikipedia.org/wiki/%D8%A7%D8%B3%D8%AA%D8%B4%D8%B9%D8%A7%D8%B1_%D8%B9%D9%86_%D8%A8%D8%B9%D8%AF&amp;psig=AOvVaw1klp8KPYrVc3zoxHO4bJMe&amp;ust=1516677946782323"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google.ae/url?sa=i&amp;rct=j&amp;q=&amp;esrc=s&amp;source=images&amp;cd=&amp;cad=rja&amp;uact=8&amp;ved=0ahUKEwiztMXJouvYAhUEPVAKHW8bBP4QjRwIBw&amp;url=http://www.albayan.ae/across-the-uae/news-and-reports/2016-01-07-1.2545344&amp;psig=AOvVaw11O3EGqqUda3Y5y3nxwpfV&amp;ust=1516700166359243"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ae/url?sa=i&amp;rct=j&amp;q=&amp;esrc=s&amp;source=images&amp;cd=&amp;cad=rja&amp;uact=8&amp;ved=0ahUKEwju95HwouvYAhUMmbQKHa8oC-4QjRwIBw&amp;url=https://www.elwatannews.com/news/details/2672082&amp;psig=AOvVaw11O3EGqqUda3Y5y3nxwpfV&amp;ust=1516700166359243"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ae/url?sa=i&amp;rct=j&amp;q=&amp;esrc=s&amp;source=images&amp;cd=&amp;cad=rja&amp;uact=8&amp;ved=0ahUKEwjdr_KgpOvYAhVJaFAKHZLmBncQjRwIBw&amp;url=http://24.ae/article.aspx?ArticleId=110833&amp;psig=AOvVaw11O3EGqqUda3Y5y3nxwpfV&amp;ust=1516700166359243"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ae/url?sa=i&amp;rct=j&amp;q=&amp;esrc=s&amp;source=images&amp;cd=&amp;cad=rja&amp;uact=8&amp;ved=0ahUKEwiD0fiTpevYAhXNh7QKHQpVD_sQjRwIBw&amp;url=http://www.emaratalyoum.com/local-section/education/2011-05-26-1.397488&amp;psig=AOvVaw0i1njc3iYp8BC4zLuVIicr&amp;ust=1516700851313976"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oogle.ae/url?sa=i&amp;rct=j&amp;q=&amp;esrc=s&amp;source=images&amp;cd=&amp;cad=rja&amp;uact=8&amp;ved=0ahUKEwjiz9eS0OrYAhWHJOwKHeTrCtsQjRwIBw&amp;url=https://ar.wikipedia.org/wiki/%D8%A7%D8%B3%D8%AA%D8%B4%D8%B9%D8%A7%D8%B1_%D8%B9%D9%86_%D8%A8%D8%B9%D8%AF&amp;psig=AOvVaw1klp8KPYrVc3zoxHO4bJMe&amp;ust=1516677946782323"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google.ae/url?sa=i&amp;rct=j&amp;q=&amp;esrc=s&amp;source=images&amp;cd=&amp;cad=rja&amp;uact=8&amp;ved=0ahUKEwjkp4PK0erYAhVS_aQKHQEGCQoQjRwIBw&amp;url=http://amenagementa.blogspot.com/2016/05/remote-sensing.html&amp;psig=AOvVaw1klp8KPYrVc3zoxHO4bJMe&amp;ust=1516677946782323"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ae/url?sa=i&amp;rct=j&amp;q=&amp;esrc=s&amp;source=images&amp;cd=&amp;cad=rja&amp;uact=8&amp;ved=0ahUKEwiNiNOE0urYAhVH6KQKHYX0A1oQjRwIBw&amp;url=https://phiscience.co/nova/articles/p=6048&amp;psig=AOvVaw0HPHtu1PhAtOlooGfiTSP6&amp;ust=1516678483706158"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s://www.google.ae/url?sa=i&amp;rct=j&amp;q=&amp;esrc=s&amp;source=images&amp;cd=&amp;cad=rja&amp;uact=8&amp;ved=0ahUKEwjg042_1OrYAhVDCewKHXvGBmcQjRwIBw&amp;url=https://www.almrsal.com/post/232421/%D8%B7%D8%A8%D9%82%D8%A7%D8%AA-%D8%A7%D9%84%D8%BA%D9%84%D8%A7%D9%81-%D8%A7%D9%84%D8%AC%D9%88%D9%8A&amp;psig=AOvVaw3cBfH5mqeUNsiqch9bx4CL&amp;ust=1516679201619064" TargetMode="Externa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s://www.google.ae/url?sa=i&amp;rct=j&amp;q=&amp;esrc=s&amp;source=images&amp;cd=&amp;cad=rja&amp;uact=8&amp;ved=0ahUKEwjxm__Y1OrYAhUC16QKHZuhCXwQjRwIBw&amp;url=https://gsminsark.blogspot.com/2016/08/beautiful-wallpaper.html&amp;psig=AOvVaw3-PZWkQ6l1o8UwuZNjOiBF&amp;ust=151667925039695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google.ae/url?sa=i&amp;rct=j&amp;q=&amp;esrc=s&amp;source=images&amp;cd=&amp;cad=rja&amp;uact=8&amp;ved=0ahUKEwiKmqaU0-rYAhWB-KQKHc_oAuMQjRwIBw&amp;url=http://www.blogelectronica.com/comunicaciones-via-satelite-red-de-satelites-orbcomm/&amp;psig=AOvVaw2KaesWIj8jhicOgQkdY1Mh&amp;ust=1516678825645200"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الاستشعار عن بعد‬‎">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مستدير الزوايا 1"/>
          <p:cNvSpPr/>
          <p:nvPr/>
        </p:nvSpPr>
        <p:spPr>
          <a:xfrm>
            <a:off x="4114800" y="457200"/>
            <a:ext cx="4572000" cy="2057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t>الاستشعار عن بعد </a:t>
            </a:r>
          </a:p>
          <a:p>
            <a:pPr algn="ctr"/>
            <a:r>
              <a:rPr lang="en-US" sz="3600" b="1" dirty="0"/>
              <a:t>Remote Sensing</a:t>
            </a:r>
            <a:endParaRPr lang="ar-SA" sz="3600" b="1" dirty="0"/>
          </a:p>
        </p:txBody>
      </p:sp>
    </p:spTree>
    <p:extLst>
      <p:ext uri="{BB962C8B-B14F-4D97-AF65-F5344CB8AC3E}">
        <p14:creationId xmlns:p14="http://schemas.microsoft.com/office/powerpoint/2010/main" val="1171928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اقمار صناعية تدور حول الارض‬‎"/>
          <p:cNvSpPr>
            <a:spLocks noChangeAspect="1" noChangeArrowheads="1"/>
          </p:cNvSpPr>
          <p:nvPr/>
        </p:nvSpPr>
        <p:spPr bwMode="auto">
          <a:xfrm>
            <a:off x="-61913" y="-136525"/>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3" name="AutoShape 4" descr="Image result for ‫اقمار صناعية تدور حول الارض‬‎"/>
          <p:cNvSpPr>
            <a:spLocks noChangeAspect="1" noChangeArrowheads="1"/>
          </p:cNvSpPr>
          <p:nvPr/>
        </p:nvSpPr>
        <p:spPr bwMode="auto">
          <a:xfrm>
            <a:off x="90487" y="15875"/>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8198" name="Picture 6" descr="Image result for ‫اقمار صناعية تدور حول الارض‬‎">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53"/>
          <a:stretch/>
        </p:blipFill>
        <p:spPr bwMode="auto">
          <a:xfrm>
            <a:off x="4655457" y="1600200"/>
            <a:ext cx="4286250" cy="3273425"/>
          </a:xfrm>
          <a:prstGeom prst="rect">
            <a:avLst/>
          </a:prstGeom>
          <a:noFill/>
          <a:extLst>
            <a:ext uri="{909E8E84-426E-40DD-AFC4-6F175D3DCCD1}">
              <a14:hiddenFill xmlns:a14="http://schemas.microsoft.com/office/drawing/2010/main">
                <a:solidFill>
                  <a:srgbClr val="FFFFFF"/>
                </a:solidFill>
              </a14:hiddenFill>
            </a:ext>
          </a:extLst>
        </p:spPr>
      </p:pic>
      <p:sp>
        <p:nvSpPr>
          <p:cNvPr id="5" name="علبة 4"/>
          <p:cNvSpPr/>
          <p:nvPr/>
        </p:nvSpPr>
        <p:spPr>
          <a:xfrm>
            <a:off x="533400" y="1219200"/>
            <a:ext cx="3924300" cy="5638800"/>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4400" b="1" dirty="0">
                <a:solidFill>
                  <a:schemeClr val="tx1"/>
                </a:solidFill>
              </a:rPr>
              <a:t>أقمار صناعية تدور من الغرب إلى الشرق فوق خط الاستواء أي في منتصف الكرة الأرضية</a:t>
            </a:r>
            <a:endParaRPr lang="ar-SA" sz="4400" b="1" dirty="0">
              <a:solidFill>
                <a:schemeClr val="tx1"/>
              </a:solidFill>
            </a:endParaRPr>
          </a:p>
        </p:txBody>
      </p:sp>
    </p:spTree>
    <p:extLst>
      <p:ext uri="{BB962C8B-B14F-4D97-AF65-F5344CB8AC3E}">
        <p14:creationId xmlns:p14="http://schemas.microsoft.com/office/powerpoint/2010/main" val="839159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اقمار صناعية تدور حول الارض من الشمال للجنوب‬‎">
            <a:hlinkClick r:id="rId2"/>
          </p:cNvPr>
          <p:cNvSpPr>
            <a:spLocks noChangeAspect="1" noChangeArrowheads="1"/>
          </p:cNvSpPr>
          <p:nvPr/>
        </p:nvSpPr>
        <p:spPr bwMode="auto">
          <a:xfrm>
            <a:off x="7732713" y="-601663"/>
            <a:ext cx="1095375" cy="1257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10246" name="Picture 6"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00200"/>
            <a:ext cx="3686353" cy="3459162"/>
          </a:xfrm>
          <a:prstGeom prst="rect">
            <a:avLst/>
          </a:prstGeom>
          <a:noFill/>
          <a:extLst>
            <a:ext uri="{909E8E84-426E-40DD-AFC4-6F175D3DCCD1}">
              <a14:hiddenFill xmlns:a14="http://schemas.microsoft.com/office/drawing/2010/main">
                <a:solidFill>
                  <a:srgbClr val="FFFFFF"/>
                </a:solidFill>
              </a14:hiddenFill>
            </a:ext>
          </a:extLst>
        </p:spPr>
      </p:pic>
      <p:sp>
        <p:nvSpPr>
          <p:cNvPr id="5" name="علبة 4"/>
          <p:cNvSpPr/>
          <p:nvPr/>
        </p:nvSpPr>
        <p:spPr>
          <a:xfrm>
            <a:off x="518886" y="838200"/>
            <a:ext cx="3924300" cy="5257800"/>
          </a:xfrm>
          <a:prstGeom prst="ca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4400" b="1" dirty="0">
                <a:solidFill>
                  <a:schemeClr val="tx1"/>
                </a:solidFill>
              </a:rPr>
              <a:t>أقمار صناعية تدور حول الأرض من الشمال إلى الجنوب بمحاذات القطبين الشمالي والجنوبي</a:t>
            </a:r>
            <a:endParaRPr lang="ar-SA" sz="4400" b="1" dirty="0">
              <a:solidFill>
                <a:schemeClr val="tx1"/>
              </a:solidFill>
            </a:endParaRPr>
          </a:p>
        </p:txBody>
      </p:sp>
    </p:spTree>
    <p:extLst>
      <p:ext uri="{BB962C8B-B14F-4D97-AF65-F5344CB8AC3E}">
        <p14:creationId xmlns:p14="http://schemas.microsoft.com/office/powerpoint/2010/main" val="2871782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اقمار البث التلفازي والاذاعي‬‎">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810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علبة 2"/>
          <p:cNvSpPr/>
          <p:nvPr/>
        </p:nvSpPr>
        <p:spPr>
          <a:xfrm>
            <a:off x="482600" y="381000"/>
            <a:ext cx="3924300" cy="6477000"/>
          </a:xfrm>
          <a:prstGeom prst="ca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4400" b="1" dirty="0">
                <a:solidFill>
                  <a:schemeClr val="tx1"/>
                </a:solidFill>
              </a:rPr>
              <a:t>أقمار صناعية تأخذ موقعاً ثابتاً في الفضاء منها أقمار الرصد الجوي وأقمار البث التلفازي والإذاعي أو الأقمار التي يتم إرسالها لمهام محددة</a:t>
            </a:r>
            <a:endParaRPr lang="ar-SA" sz="4400" b="1" dirty="0">
              <a:solidFill>
                <a:schemeClr val="tx1"/>
              </a:solidFill>
            </a:endParaRPr>
          </a:p>
        </p:txBody>
      </p:sp>
    </p:spTree>
    <p:extLst>
      <p:ext uri="{BB962C8B-B14F-4D97-AF65-F5344CB8AC3E}">
        <p14:creationId xmlns:p14="http://schemas.microsoft.com/office/powerpoint/2010/main" val="4102944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ÙØªÙØ¬Ø© Ø¨Ø­Ø« Ø§ÙØµÙØ± Ø¹Ù ÙØ±Ø© Ø§Ø±Ø¶ÙØ© ÙØªØ­Ø±ÙØ©"/>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69342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629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محطة الفضاء الدولية‬‎">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2987221"/>
            <a:ext cx="6200775" cy="3867150"/>
          </a:xfrm>
          <a:prstGeom prst="rect">
            <a:avLst/>
          </a:prstGeom>
          <a:noFill/>
          <a:extLst>
            <a:ext uri="{909E8E84-426E-40DD-AFC4-6F175D3DCCD1}">
              <a14:hiddenFill xmlns:a14="http://schemas.microsoft.com/office/drawing/2010/main">
                <a:solidFill>
                  <a:srgbClr val="FFFFFF"/>
                </a:solidFill>
              </a14:hiddenFill>
            </a:ext>
          </a:extLst>
        </p:spPr>
      </p:pic>
      <p:sp>
        <p:nvSpPr>
          <p:cNvPr id="2" name="شكل بيضاوي 1"/>
          <p:cNvSpPr/>
          <p:nvPr/>
        </p:nvSpPr>
        <p:spPr>
          <a:xfrm>
            <a:off x="348342" y="381000"/>
            <a:ext cx="6781800" cy="2362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800" b="1" u="sng" dirty="0">
                <a:solidFill>
                  <a:srgbClr val="FF0000"/>
                </a:solidFill>
              </a:rPr>
              <a:t>محطة الفضاء الدولية</a:t>
            </a:r>
          </a:p>
          <a:p>
            <a:pPr algn="ctr"/>
            <a:r>
              <a:rPr lang="ar-JO" sz="2800" b="1" dirty="0"/>
              <a:t>مركز متكامل للأبحاث الفضائية يدور حول الأرض منذ عام 2000م ويعمل فيها رواد فضاء من عدة دول</a:t>
            </a:r>
            <a:endParaRPr lang="ar-SA" sz="2800" b="1" dirty="0"/>
          </a:p>
        </p:txBody>
      </p:sp>
      <p:pic>
        <p:nvPicPr>
          <p:cNvPr id="12296" name="Picture 8" descr="Image result for ‫زد معرفتك‬‎">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235" t="11407" r="10732" b="9559"/>
          <a:stretch/>
        </p:blipFill>
        <p:spPr bwMode="auto">
          <a:xfrm>
            <a:off x="7126513" y="36286"/>
            <a:ext cx="2017487" cy="201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714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rotWithShape="1">
          <a:blip r:embed="rId2"/>
          <a:srcRect r="12063"/>
          <a:stretch/>
        </p:blipFill>
        <p:spPr>
          <a:xfrm>
            <a:off x="0" y="0"/>
            <a:ext cx="9144000" cy="6877050"/>
          </a:xfrm>
          <a:prstGeom prst="rect">
            <a:avLst/>
          </a:prstGeom>
        </p:spPr>
      </p:pic>
      <p:cxnSp>
        <p:nvCxnSpPr>
          <p:cNvPr id="4" name="رابط مستقيم 3"/>
          <p:cNvCxnSpPr/>
          <p:nvPr/>
        </p:nvCxnSpPr>
        <p:spPr>
          <a:xfrm flipH="1">
            <a:off x="3505200" y="740229"/>
            <a:ext cx="4343400" cy="0"/>
          </a:xfrm>
          <a:prstGeom prst="line">
            <a:avLst/>
          </a:prstGeom>
        </p:spPr>
        <p:style>
          <a:lnRef idx="3">
            <a:schemeClr val="accent2"/>
          </a:lnRef>
          <a:fillRef idx="0">
            <a:schemeClr val="accent2"/>
          </a:fillRef>
          <a:effectRef idx="2">
            <a:schemeClr val="accent2"/>
          </a:effectRef>
          <a:fontRef idx="minor">
            <a:schemeClr val="tx1"/>
          </a:fontRef>
        </p:style>
      </p:cxnSp>
      <p:sp>
        <p:nvSpPr>
          <p:cNvPr id="5" name="مستطيل 4"/>
          <p:cNvSpPr/>
          <p:nvPr/>
        </p:nvSpPr>
        <p:spPr>
          <a:xfrm>
            <a:off x="152400" y="0"/>
            <a:ext cx="6400800" cy="4572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a:solidFill>
                  <a:srgbClr val="FF0000"/>
                </a:solidFill>
              </a:rPr>
              <a:t>ما المدى الذي يقوم بتصويره كل من الصور الجوية واقمار الاستشعار عن بعد\؟</a:t>
            </a:r>
          </a:p>
        </p:txBody>
      </p:sp>
      <p:cxnSp>
        <p:nvCxnSpPr>
          <p:cNvPr id="7" name="رابط مستقيم 6"/>
          <p:cNvCxnSpPr/>
          <p:nvPr/>
        </p:nvCxnSpPr>
        <p:spPr>
          <a:xfrm flipH="1">
            <a:off x="4724400" y="914400"/>
            <a:ext cx="41148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9" name="رابط مستقيم 8"/>
          <p:cNvCxnSpPr/>
          <p:nvPr/>
        </p:nvCxnSpPr>
        <p:spPr>
          <a:xfrm flipH="1">
            <a:off x="4953000" y="1066800"/>
            <a:ext cx="3842657" cy="0"/>
          </a:xfrm>
          <a:prstGeom prst="line">
            <a:avLst/>
          </a:prstGeom>
        </p:spPr>
        <p:style>
          <a:lnRef idx="3">
            <a:schemeClr val="accent4"/>
          </a:lnRef>
          <a:fillRef idx="0">
            <a:schemeClr val="accent4"/>
          </a:fillRef>
          <a:effectRef idx="2">
            <a:schemeClr val="accent4"/>
          </a:effectRef>
          <a:fontRef idx="minor">
            <a:schemeClr val="tx1"/>
          </a:fontRef>
        </p:style>
      </p:cxnSp>
      <p:sp>
        <p:nvSpPr>
          <p:cNvPr id="11" name="مستطيل 10"/>
          <p:cNvSpPr/>
          <p:nvPr/>
        </p:nvSpPr>
        <p:spPr>
          <a:xfrm>
            <a:off x="152400" y="1447800"/>
            <a:ext cx="2667000" cy="6096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a:solidFill>
                  <a:srgbClr val="FF0000"/>
                </a:solidFill>
              </a:rPr>
              <a:t>ما هي مسارات اقمار الاستشعار عن بعد؟</a:t>
            </a:r>
          </a:p>
        </p:txBody>
      </p:sp>
      <p:sp>
        <p:nvSpPr>
          <p:cNvPr id="12" name="مستطيل 11"/>
          <p:cNvSpPr/>
          <p:nvPr/>
        </p:nvSpPr>
        <p:spPr>
          <a:xfrm>
            <a:off x="7957457" y="1480457"/>
            <a:ext cx="838200" cy="3048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a:solidFill>
                  <a:srgbClr val="FF0000"/>
                </a:solidFill>
              </a:rPr>
              <a:t>1</a:t>
            </a:r>
          </a:p>
        </p:txBody>
      </p:sp>
      <p:sp>
        <p:nvSpPr>
          <p:cNvPr id="13" name="مستطيل 12"/>
          <p:cNvSpPr/>
          <p:nvPr/>
        </p:nvSpPr>
        <p:spPr>
          <a:xfrm>
            <a:off x="7848600" y="3140982"/>
            <a:ext cx="838200" cy="3048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a:solidFill>
                  <a:srgbClr val="FF0000"/>
                </a:solidFill>
              </a:rPr>
              <a:t>2</a:t>
            </a:r>
          </a:p>
        </p:txBody>
      </p:sp>
      <p:sp>
        <p:nvSpPr>
          <p:cNvPr id="14" name="مستطيل 13"/>
          <p:cNvSpPr/>
          <p:nvPr/>
        </p:nvSpPr>
        <p:spPr>
          <a:xfrm>
            <a:off x="7957457" y="5029200"/>
            <a:ext cx="838200" cy="304800"/>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b="1" dirty="0">
                <a:solidFill>
                  <a:srgbClr val="FF0000"/>
                </a:solidFill>
              </a:rPr>
              <a:t>3</a:t>
            </a:r>
          </a:p>
        </p:txBody>
      </p:sp>
    </p:spTree>
    <p:extLst>
      <p:ext uri="{BB962C8B-B14F-4D97-AF65-F5344CB8AC3E}">
        <p14:creationId xmlns:p14="http://schemas.microsoft.com/office/powerpoint/2010/main" val="3227996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الاستشعار عن بعد‬‎">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مستدير الزوايا 1"/>
          <p:cNvSpPr/>
          <p:nvPr/>
        </p:nvSpPr>
        <p:spPr>
          <a:xfrm>
            <a:off x="4114800" y="457200"/>
            <a:ext cx="4572000" cy="2057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t>استخدامات </a:t>
            </a:r>
          </a:p>
          <a:p>
            <a:pPr algn="ctr"/>
            <a:r>
              <a:rPr lang="ar-JO" sz="3600" b="1" dirty="0"/>
              <a:t>الاستشعار عن بعد </a:t>
            </a:r>
          </a:p>
        </p:txBody>
      </p:sp>
    </p:spTree>
    <p:extLst>
      <p:ext uri="{BB962C8B-B14F-4D97-AF65-F5344CB8AC3E}">
        <p14:creationId xmlns:p14="http://schemas.microsoft.com/office/powerpoint/2010/main" val="449550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7" y="0"/>
            <a:ext cx="91567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شكل بيضاوي 1"/>
          <p:cNvSpPr/>
          <p:nvPr/>
        </p:nvSpPr>
        <p:spPr>
          <a:xfrm>
            <a:off x="3079750" y="0"/>
            <a:ext cx="2971800" cy="14478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4000" b="1" dirty="0"/>
              <a:t>الزراعة</a:t>
            </a:r>
            <a:endParaRPr lang="ar-SA" sz="4000" b="1" dirty="0"/>
          </a:p>
        </p:txBody>
      </p:sp>
      <p:sp>
        <p:nvSpPr>
          <p:cNvPr id="3" name="دمعة 2"/>
          <p:cNvSpPr/>
          <p:nvPr/>
        </p:nvSpPr>
        <p:spPr>
          <a:xfrm>
            <a:off x="5562600" y="1524000"/>
            <a:ext cx="2895600" cy="2514600"/>
          </a:xfrm>
          <a:prstGeom prst="teardrop">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chemeClr val="tx1"/>
                </a:solidFill>
              </a:rPr>
              <a:t>جمع المعلومات عن استخدام الأرض</a:t>
            </a:r>
            <a:endParaRPr lang="ar-SA" sz="3200" b="1" dirty="0">
              <a:solidFill>
                <a:schemeClr val="tx1"/>
              </a:solidFill>
            </a:endParaRPr>
          </a:p>
        </p:txBody>
      </p:sp>
      <p:sp>
        <p:nvSpPr>
          <p:cNvPr id="5" name="دمعة 4"/>
          <p:cNvSpPr/>
          <p:nvPr/>
        </p:nvSpPr>
        <p:spPr>
          <a:xfrm>
            <a:off x="1172029" y="1556657"/>
            <a:ext cx="2895600" cy="2514600"/>
          </a:xfrm>
          <a:prstGeom prst="teardrop">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chemeClr val="tx1"/>
                </a:solidFill>
              </a:rPr>
              <a:t>اكتشاف الأراضي القابلة للاستصلاح والزراعة</a:t>
            </a:r>
            <a:endParaRPr lang="ar-SA" sz="3200" b="1" dirty="0">
              <a:solidFill>
                <a:schemeClr val="tx1"/>
              </a:solidFill>
            </a:endParaRPr>
          </a:p>
        </p:txBody>
      </p:sp>
      <p:sp>
        <p:nvSpPr>
          <p:cNvPr id="6" name="دمعة 5"/>
          <p:cNvSpPr/>
          <p:nvPr/>
        </p:nvSpPr>
        <p:spPr>
          <a:xfrm>
            <a:off x="5410200" y="4325257"/>
            <a:ext cx="3200400" cy="2514600"/>
          </a:xfrm>
          <a:prstGeom prst="teardrop">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chemeClr val="tx1"/>
                </a:solidFill>
              </a:rPr>
              <a:t>تصنيف التربة تبعا </a:t>
            </a:r>
            <a:r>
              <a:rPr lang="ar-JO" sz="3200" b="1" dirty="0" err="1">
                <a:solidFill>
                  <a:schemeClr val="tx1"/>
                </a:solidFill>
              </a:rPr>
              <a:t>لانواعها</a:t>
            </a:r>
            <a:r>
              <a:rPr lang="ar-JO" sz="3200" b="1" dirty="0">
                <a:solidFill>
                  <a:schemeClr val="tx1"/>
                </a:solidFill>
              </a:rPr>
              <a:t> ومشكلاتها (الجفاف-التلوث ...)</a:t>
            </a:r>
            <a:endParaRPr lang="ar-SA" sz="3200" b="1" dirty="0">
              <a:solidFill>
                <a:schemeClr val="tx1"/>
              </a:solidFill>
            </a:endParaRPr>
          </a:p>
        </p:txBody>
      </p:sp>
      <p:sp>
        <p:nvSpPr>
          <p:cNvPr id="7" name="دمعة 6"/>
          <p:cNvSpPr/>
          <p:nvPr/>
        </p:nvSpPr>
        <p:spPr>
          <a:xfrm>
            <a:off x="1143000" y="4365172"/>
            <a:ext cx="2895600" cy="2514600"/>
          </a:xfrm>
          <a:prstGeom prst="teardrop">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chemeClr val="tx1"/>
                </a:solidFill>
              </a:rPr>
              <a:t>اكتشاف هجمات الجراد في وقت مبكر الذي يقضي على النباتات</a:t>
            </a:r>
            <a:endParaRPr lang="ar-SA" sz="3200" b="1" dirty="0">
              <a:solidFill>
                <a:schemeClr val="tx1"/>
              </a:solidFill>
            </a:endParaRPr>
          </a:p>
        </p:txBody>
      </p:sp>
    </p:spTree>
    <p:extLst>
      <p:ext uri="{BB962C8B-B14F-4D97-AF65-F5344CB8AC3E}">
        <p14:creationId xmlns:p14="http://schemas.microsoft.com/office/powerpoint/2010/main" val="199180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الغابات‬‎">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108"/>
            <a:ext cx="9144000" cy="6935107"/>
          </a:xfrm>
          <a:prstGeom prst="rect">
            <a:avLst/>
          </a:prstGeom>
          <a:noFill/>
          <a:extLst>
            <a:ext uri="{909E8E84-426E-40DD-AFC4-6F175D3DCCD1}">
              <a14:hiddenFill xmlns:a14="http://schemas.microsoft.com/office/drawing/2010/main">
                <a:solidFill>
                  <a:srgbClr val="FFFFFF"/>
                </a:solidFill>
              </a14:hiddenFill>
            </a:ext>
          </a:extLst>
        </p:spPr>
      </p:pic>
      <p:sp>
        <p:nvSpPr>
          <p:cNvPr id="3" name="شكل بيضاوي 2"/>
          <p:cNvSpPr/>
          <p:nvPr/>
        </p:nvSpPr>
        <p:spPr>
          <a:xfrm>
            <a:off x="3079750" y="0"/>
            <a:ext cx="2971800" cy="14478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4000" b="1" dirty="0"/>
              <a:t>الغابات والمراعي</a:t>
            </a:r>
            <a:endParaRPr lang="ar-SA" sz="4000" b="1" dirty="0"/>
          </a:p>
        </p:txBody>
      </p:sp>
      <p:sp>
        <p:nvSpPr>
          <p:cNvPr id="2" name="علبة 1"/>
          <p:cNvSpPr/>
          <p:nvPr/>
        </p:nvSpPr>
        <p:spPr>
          <a:xfrm>
            <a:off x="6516914" y="1865086"/>
            <a:ext cx="2590800" cy="5029200"/>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solidFill>
                  <a:schemeClr val="tx1"/>
                </a:solidFill>
              </a:rPr>
              <a:t>رصد الغابات والمراعي وتعرف توزيعها ومساحاتها</a:t>
            </a:r>
            <a:endParaRPr lang="ar-SA" sz="3600" b="1" dirty="0">
              <a:solidFill>
                <a:schemeClr val="tx1"/>
              </a:solidFill>
            </a:endParaRPr>
          </a:p>
        </p:txBody>
      </p:sp>
      <p:sp>
        <p:nvSpPr>
          <p:cNvPr id="5" name="علبة 4"/>
          <p:cNvSpPr/>
          <p:nvPr/>
        </p:nvSpPr>
        <p:spPr>
          <a:xfrm>
            <a:off x="3270250" y="1447800"/>
            <a:ext cx="2590800" cy="5029200"/>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solidFill>
                  <a:schemeClr val="tx1"/>
                </a:solidFill>
              </a:rPr>
              <a:t>تقدير مساحات الغابات المقطوعة سنوياً أو التي تضررت بفعل الحرائق والفيضانات </a:t>
            </a:r>
            <a:endParaRPr lang="ar-SA" sz="3600" b="1" dirty="0">
              <a:solidFill>
                <a:schemeClr val="tx1"/>
              </a:solidFill>
            </a:endParaRPr>
          </a:p>
        </p:txBody>
      </p:sp>
      <p:sp>
        <p:nvSpPr>
          <p:cNvPr id="6" name="علبة 5"/>
          <p:cNvSpPr/>
          <p:nvPr/>
        </p:nvSpPr>
        <p:spPr>
          <a:xfrm>
            <a:off x="0" y="1865086"/>
            <a:ext cx="2590800" cy="5029200"/>
          </a:xfrm>
          <a:prstGeom prst="ca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solidFill>
                  <a:schemeClr val="tx1"/>
                </a:solidFill>
              </a:rPr>
              <a:t>تحديد المناطق الرعوية التي توشك على الانتهاء بفعل الافراط في الرعي</a:t>
            </a:r>
            <a:endParaRPr lang="ar-SA" sz="3600" b="1" dirty="0">
              <a:solidFill>
                <a:schemeClr val="tx1"/>
              </a:solidFill>
            </a:endParaRPr>
          </a:p>
        </p:txBody>
      </p:sp>
    </p:spTree>
    <p:extLst>
      <p:ext uri="{BB962C8B-B14F-4D97-AF65-F5344CB8AC3E}">
        <p14:creationId xmlns:p14="http://schemas.microsoft.com/office/powerpoint/2010/main" val="264417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خريطة الامارات تضاريس‬‎">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شكل بيضاوي 2"/>
          <p:cNvSpPr/>
          <p:nvPr/>
        </p:nvSpPr>
        <p:spPr>
          <a:xfrm>
            <a:off x="3079750" y="0"/>
            <a:ext cx="2971800" cy="14478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4000" b="1" dirty="0"/>
              <a:t>الخرائط</a:t>
            </a:r>
            <a:endParaRPr lang="ar-SA" sz="4000" b="1" dirty="0"/>
          </a:p>
        </p:txBody>
      </p:sp>
      <p:sp>
        <p:nvSpPr>
          <p:cNvPr id="2" name="مكعب 1"/>
          <p:cNvSpPr/>
          <p:nvPr/>
        </p:nvSpPr>
        <p:spPr>
          <a:xfrm>
            <a:off x="3505200" y="1905000"/>
            <a:ext cx="5257800" cy="1905000"/>
          </a:xfrm>
          <a:prstGeom prst="cub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chemeClr val="tx1"/>
                </a:solidFill>
              </a:rPr>
              <a:t>إعداد خرائط للمناطق التي لم يسبق مسحها وتحديث الخرائط الحالية</a:t>
            </a:r>
            <a:endParaRPr lang="ar-SA" sz="3200" b="1" dirty="0">
              <a:solidFill>
                <a:schemeClr val="tx1"/>
              </a:solidFill>
            </a:endParaRPr>
          </a:p>
        </p:txBody>
      </p:sp>
      <p:sp>
        <p:nvSpPr>
          <p:cNvPr id="5" name="مكعب 4"/>
          <p:cNvSpPr/>
          <p:nvPr/>
        </p:nvSpPr>
        <p:spPr>
          <a:xfrm>
            <a:off x="793750" y="4495800"/>
            <a:ext cx="5257800" cy="1905000"/>
          </a:xfrm>
          <a:prstGeom prst="cub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chemeClr val="tx1"/>
                </a:solidFill>
              </a:rPr>
              <a:t>إنتاج الخرائط باستخدام الحاسوب بدلاً من رسمها بالطرق التقليدية</a:t>
            </a:r>
            <a:endParaRPr lang="ar-SA" sz="3200" b="1" dirty="0">
              <a:solidFill>
                <a:schemeClr val="tx1"/>
              </a:solidFill>
            </a:endParaRPr>
          </a:p>
        </p:txBody>
      </p:sp>
    </p:spTree>
    <p:extLst>
      <p:ext uri="{BB962C8B-B14F-4D97-AF65-F5344CB8AC3E}">
        <p14:creationId xmlns:p14="http://schemas.microsoft.com/office/powerpoint/2010/main" val="15869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0"/>
            <a:ext cx="9154886" cy="386715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7006772" y="0"/>
            <a:ext cx="2133600" cy="152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4000" b="1" dirty="0"/>
              <a:t>مفهومه</a:t>
            </a:r>
            <a:endParaRPr lang="ar-SA" sz="4000" b="1" dirty="0"/>
          </a:p>
        </p:txBody>
      </p:sp>
      <p:sp>
        <p:nvSpPr>
          <p:cNvPr id="3" name="شكل بيضاوي 2"/>
          <p:cNvSpPr/>
          <p:nvPr/>
        </p:nvSpPr>
        <p:spPr>
          <a:xfrm>
            <a:off x="0" y="3867150"/>
            <a:ext cx="9140372" cy="2990850"/>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JO" sz="3200" b="1" dirty="0">
                <a:solidFill>
                  <a:schemeClr val="tx1"/>
                </a:solidFill>
              </a:rPr>
              <a:t>هو جمع المعلومات عن مساحات أو مناطق من سطح الكرة الأرضية [دول ، قارات ، أقاليم ] وذلك بالتقاطها على شكل صور رقمية باستخدام أقمار صناعية تسمى أقمار الاستشعار عن بعد.</a:t>
            </a:r>
            <a:endParaRPr lang="ar-SA" sz="3200" b="1" dirty="0">
              <a:solidFill>
                <a:schemeClr val="tx1"/>
              </a:solidFill>
            </a:endParaRPr>
          </a:p>
        </p:txBody>
      </p:sp>
    </p:spTree>
    <p:extLst>
      <p:ext uri="{BB962C8B-B14F-4D97-AF65-F5344CB8AC3E}">
        <p14:creationId xmlns:p14="http://schemas.microsoft.com/office/powerpoint/2010/main" val="4195661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خريطة الامارات تضاريس‬‎">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4" y="0"/>
            <a:ext cx="918459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شكل بيضاوي 2"/>
          <p:cNvSpPr/>
          <p:nvPr/>
        </p:nvSpPr>
        <p:spPr>
          <a:xfrm>
            <a:off x="3079750" y="0"/>
            <a:ext cx="2971800" cy="14478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4000" b="1" dirty="0"/>
              <a:t>الجغرافيا</a:t>
            </a:r>
            <a:endParaRPr lang="ar-SA" sz="4000" b="1" dirty="0"/>
          </a:p>
        </p:txBody>
      </p:sp>
      <p:sp>
        <p:nvSpPr>
          <p:cNvPr id="2" name="مستطيل مستدير الزوايا 1"/>
          <p:cNvSpPr/>
          <p:nvPr/>
        </p:nvSpPr>
        <p:spPr>
          <a:xfrm>
            <a:off x="5257800" y="1447800"/>
            <a:ext cx="3657600" cy="1981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800" b="1" dirty="0">
                <a:solidFill>
                  <a:schemeClr val="tx1"/>
                </a:solidFill>
              </a:rPr>
              <a:t>تصوير سطح الأرض (التضاريس) ورسم خرائط تفصيلية (طبوغرافية)</a:t>
            </a:r>
            <a:endParaRPr lang="ar-SA" sz="2800" b="1" dirty="0">
              <a:solidFill>
                <a:schemeClr val="tx1"/>
              </a:solidFill>
            </a:endParaRPr>
          </a:p>
        </p:txBody>
      </p:sp>
      <p:sp>
        <p:nvSpPr>
          <p:cNvPr id="5" name="مستطيل مستدير الزوايا 4"/>
          <p:cNvSpPr/>
          <p:nvPr/>
        </p:nvSpPr>
        <p:spPr>
          <a:xfrm>
            <a:off x="1143000" y="3733800"/>
            <a:ext cx="3657600" cy="1981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800" b="1" dirty="0">
                <a:solidFill>
                  <a:schemeClr val="tx1"/>
                </a:solidFill>
              </a:rPr>
              <a:t>تحديد المواقع المناسبة لشق الطرق وبناء السدود وخطوط الأنابيب والسكك الحديدية وشبكات الكهرباء</a:t>
            </a:r>
            <a:endParaRPr lang="ar-SA" sz="2800" b="1" dirty="0">
              <a:solidFill>
                <a:schemeClr val="tx1"/>
              </a:solidFill>
            </a:endParaRPr>
          </a:p>
        </p:txBody>
      </p:sp>
    </p:spTree>
    <p:extLst>
      <p:ext uri="{BB962C8B-B14F-4D97-AF65-F5344CB8AC3E}">
        <p14:creationId xmlns:p14="http://schemas.microsoft.com/office/powerpoint/2010/main" val="234994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طبقات الغلاف الارضي‬‎">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18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شكل بيضاوي 2"/>
          <p:cNvSpPr/>
          <p:nvPr/>
        </p:nvSpPr>
        <p:spPr>
          <a:xfrm>
            <a:off x="3079750" y="0"/>
            <a:ext cx="2971800" cy="14478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4000" b="1" dirty="0"/>
              <a:t>الجيولوجيا</a:t>
            </a:r>
            <a:endParaRPr lang="ar-SA" sz="4000" b="1" dirty="0"/>
          </a:p>
        </p:txBody>
      </p:sp>
      <p:sp>
        <p:nvSpPr>
          <p:cNvPr id="4" name="علبة 3"/>
          <p:cNvSpPr/>
          <p:nvPr/>
        </p:nvSpPr>
        <p:spPr>
          <a:xfrm>
            <a:off x="6516914" y="1865086"/>
            <a:ext cx="2590800" cy="5029200"/>
          </a:xfrm>
          <a:prstGeom prst="ca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solidFill>
                  <a:schemeClr val="tx1"/>
                </a:solidFill>
              </a:rPr>
              <a:t>تصوير الصخور السطحية وامتدادها</a:t>
            </a:r>
            <a:endParaRPr lang="ar-SA" sz="3600" b="1" dirty="0">
              <a:solidFill>
                <a:schemeClr val="tx1"/>
              </a:solidFill>
            </a:endParaRPr>
          </a:p>
        </p:txBody>
      </p:sp>
      <p:sp>
        <p:nvSpPr>
          <p:cNvPr id="5" name="علبة 4"/>
          <p:cNvSpPr/>
          <p:nvPr/>
        </p:nvSpPr>
        <p:spPr>
          <a:xfrm>
            <a:off x="3270250" y="1879601"/>
            <a:ext cx="2590800" cy="5029200"/>
          </a:xfrm>
          <a:prstGeom prst="can">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solidFill>
                  <a:schemeClr val="tx1"/>
                </a:solidFill>
              </a:rPr>
              <a:t>تحديد سمك الطبقات وتعرف مناطق الانكسارات والالتواءات فيها</a:t>
            </a:r>
            <a:endParaRPr lang="ar-SA" sz="3600" b="1" dirty="0">
              <a:solidFill>
                <a:schemeClr val="tx1"/>
              </a:solidFill>
            </a:endParaRPr>
          </a:p>
        </p:txBody>
      </p:sp>
      <p:sp>
        <p:nvSpPr>
          <p:cNvPr id="6" name="علبة 5"/>
          <p:cNvSpPr/>
          <p:nvPr/>
        </p:nvSpPr>
        <p:spPr>
          <a:xfrm>
            <a:off x="61686" y="1828800"/>
            <a:ext cx="2590800" cy="5029200"/>
          </a:xfrm>
          <a:prstGeom prst="can">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solidFill>
                  <a:schemeClr val="tx1"/>
                </a:solidFill>
              </a:rPr>
              <a:t>كشف مخزون المياه الجوفية والمواقع المحتملة للمعادن</a:t>
            </a:r>
            <a:endParaRPr lang="ar-SA" sz="3600" b="1" dirty="0">
              <a:solidFill>
                <a:schemeClr val="tx1"/>
              </a:solidFill>
            </a:endParaRPr>
          </a:p>
        </p:txBody>
      </p:sp>
    </p:spTree>
    <p:extLst>
      <p:ext uri="{BB962C8B-B14F-4D97-AF65-F5344CB8AC3E}">
        <p14:creationId xmlns:p14="http://schemas.microsoft.com/office/powerpoint/2010/main" val="38366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نهر‬‎">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8" y="0"/>
            <a:ext cx="911497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شكل بيضاوي 2"/>
          <p:cNvSpPr/>
          <p:nvPr/>
        </p:nvSpPr>
        <p:spPr>
          <a:xfrm>
            <a:off x="29028" y="-76200"/>
            <a:ext cx="2971800" cy="14478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4000" b="1" dirty="0"/>
              <a:t>المياه</a:t>
            </a:r>
            <a:endParaRPr lang="ar-SA" sz="4000" b="1" dirty="0"/>
          </a:p>
        </p:txBody>
      </p:sp>
      <p:sp>
        <p:nvSpPr>
          <p:cNvPr id="4" name="مكعب 3"/>
          <p:cNvSpPr/>
          <p:nvPr/>
        </p:nvSpPr>
        <p:spPr>
          <a:xfrm>
            <a:off x="3886199" y="647700"/>
            <a:ext cx="5257800" cy="1905000"/>
          </a:xfrm>
          <a:prstGeom prst="cub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chemeClr val="tx1"/>
                </a:solidFill>
              </a:rPr>
              <a:t>تقدير حجم الموارد المائية العذبة مثل الأنهار والبحيرات والمياه الجوفية السطحية</a:t>
            </a:r>
            <a:endParaRPr lang="ar-SA" sz="3200" b="1" dirty="0">
              <a:solidFill>
                <a:schemeClr val="tx1"/>
              </a:solidFill>
            </a:endParaRPr>
          </a:p>
        </p:txBody>
      </p:sp>
      <p:sp>
        <p:nvSpPr>
          <p:cNvPr id="5" name="مكعب 4"/>
          <p:cNvSpPr/>
          <p:nvPr/>
        </p:nvSpPr>
        <p:spPr>
          <a:xfrm>
            <a:off x="2166257" y="2734129"/>
            <a:ext cx="5257800" cy="1905000"/>
          </a:xfrm>
          <a:prstGeom prst="cub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chemeClr val="tx1"/>
                </a:solidFill>
              </a:rPr>
              <a:t>رسم خرائط دقيقة للبحار والمحيطات من حيث الامتداد والعمق والتضاريس</a:t>
            </a:r>
            <a:endParaRPr lang="ar-SA" sz="3200" b="1" dirty="0">
              <a:solidFill>
                <a:schemeClr val="tx1"/>
              </a:solidFill>
            </a:endParaRPr>
          </a:p>
        </p:txBody>
      </p:sp>
      <p:sp>
        <p:nvSpPr>
          <p:cNvPr id="6" name="مكعب 5"/>
          <p:cNvSpPr/>
          <p:nvPr/>
        </p:nvSpPr>
        <p:spPr>
          <a:xfrm>
            <a:off x="0" y="4876800"/>
            <a:ext cx="5257800" cy="1905000"/>
          </a:xfrm>
          <a:prstGeom prst="cub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chemeClr val="tx1"/>
                </a:solidFill>
              </a:rPr>
              <a:t>رصد مناطق التلوث وتجمعات الأسماك</a:t>
            </a:r>
            <a:endParaRPr lang="ar-SA" sz="3200" b="1" dirty="0">
              <a:solidFill>
                <a:schemeClr val="tx1"/>
              </a:solidFill>
            </a:endParaRPr>
          </a:p>
        </p:txBody>
      </p:sp>
    </p:spTree>
    <p:extLst>
      <p:ext uri="{BB962C8B-B14F-4D97-AF65-F5344CB8AC3E}">
        <p14:creationId xmlns:p14="http://schemas.microsoft.com/office/powerpoint/2010/main" val="157818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ارصاد جوية‬‎">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57604"/>
            <a:ext cx="9073317" cy="6800396"/>
          </a:xfrm>
          <a:prstGeom prst="rect">
            <a:avLst/>
          </a:prstGeom>
          <a:noFill/>
          <a:extLst>
            <a:ext uri="{909E8E84-426E-40DD-AFC4-6F175D3DCCD1}">
              <a14:hiddenFill xmlns:a14="http://schemas.microsoft.com/office/drawing/2010/main">
                <a:solidFill>
                  <a:srgbClr val="FFFFFF"/>
                </a:solidFill>
              </a14:hiddenFill>
            </a:ext>
          </a:extLst>
        </p:spPr>
      </p:pic>
      <p:sp>
        <p:nvSpPr>
          <p:cNvPr id="3" name="شكل بيضاوي 2"/>
          <p:cNvSpPr/>
          <p:nvPr/>
        </p:nvSpPr>
        <p:spPr>
          <a:xfrm>
            <a:off x="3079750" y="0"/>
            <a:ext cx="2971800" cy="14478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4000" b="1" dirty="0"/>
              <a:t>الأرصاد الجوية</a:t>
            </a:r>
            <a:endParaRPr lang="ar-SA" sz="4000" b="1" dirty="0"/>
          </a:p>
        </p:txBody>
      </p:sp>
      <p:sp>
        <p:nvSpPr>
          <p:cNvPr id="4" name="مستطيل مستدير الزوايا 3"/>
          <p:cNvSpPr/>
          <p:nvPr/>
        </p:nvSpPr>
        <p:spPr>
          <a:xfrm>
            <a:off x="2819400" y="2209800"/>
            <a:ext cx="3657600" cy="1981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800" b="1" dirty="0">
                <a:solidFill>
                  <a:schemeClr val="tx1"/>
                </a:solidFill>
              </a:rPr>
              <a:t>التنبؤ بالطقس واكتشاف الأعاصير والعواصف قبل وصولها والتحذير منها ومتابعتها</a:t>
            </a:r>
            <a:endParaRPr lang="ar-SA" sz="2800" b="1" dirty="0">
              <a:solidFill>
                <a:schemeClr val="tx1"/>
              </a:solidFill>
            </a:endParaRPr>
          </a:p>
        </p:txBody>
      </p:sp>
    </p:spTree>
    <p:extLst>
      <p:ext uri="{BB962C8B-B14F-4D97-AF65-F5344CB8AC3E}">
        <p14:creationId xmlns:p14="http://schemas.microsoft.com/office/powerpoint/2010/main" val="193318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0" y="0"/>
            <a:ext cx="9144000" cy="12192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solidFill>
                  <a:srgbClr val="FF0000"/>
                </a:solidFill>
              </a:rPr>
              <a:t>حدد على الصورة  دول الخليج – موقع أبو ظبي والكويت – المسطحات والمضائق</a:t>
            </a:r>
            <a:endParaRPr lang="ar-SA" sz="3600" b="1" dirty="0">
              <a:solidFill>
                <a:srgbClr val="FF0000"/>
              </a:solidFill>
            </a:endParaRPr>
          </a:p>
        </p:txBody>
      </p:sp>
      <p:sp>
        <p:nvSpPr>
          <p:cNvPr id="3" name="شكل بيضاوي 2"/>
          <p:cNvSpPr/>
          <p:nvPr/>
        </p:nvSpPr>
        <p:spPr>
          <a:xfrm>
            <a:off x="3810000" y="4191000"/>
            <a:ext cx="1371600" cy="838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السعودية</a:t>
            </a:r>
            <a:endParaRPr lang="ar-SA" sz="2000" b="1" dirty="0"/>
          </a:p>
        </p:txBody>
      </p:sp>
      <p:sp>
        <p:nvSpPr>
          <p:cNvPr id="5" name="شكل بيضاوي 4"/>
          <p:cNvSpPr/>
          <p:nvPr/>
        </p:nvSpPr>
        <p:spPr>
          <a:xfrm>
            <a:off x="5480957" y="3619500"/>
            <a:ext cx="838200" cy="838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قطر</a:t>
            </a:r>
            <a:endParaRPr lang="ar-SA" sz="2000" b="1" dirty="0"/>
          </a:p>
        </p:txBody>
      </p:sp>
      <p:sp>
        <p:nvSpPr>
          <p:cNvPr id="6" name="شكل بيضاوي 5"/>
          <p:cNvSpPr/>
          <p:nvPr/>
        </p:nvSpPr>
        <p:spPr>
          <a:xfrm>
            <a:off x="6319157" y="3835400"/>
            <a:ext cx="1295400" cy="61867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الامارات</a:t>
            </a:r>
            <a:endParaRPr lang="ar-SA" sz="2000" b="1" dirty="0"/>
          </a:p>
        </p:txBody>
      </p:sp>
      <p:sp>
        <p:nvSpPr>
          <p:cNvPr id="7" name="شكل بيضاوي 6"/>
          <p:cNvSpPr/>
          <p:nvPr/>
        </p:nvSpPr>
        <p:spPr>
          <a:xfrm>
            <a:off x="7467600" y="4238171"/>
            <a:ext cx="1181100" cy="838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عمان</a:t>
            </a:r>
            <a:endParaRPr lang="ar-SA" sz="2000" b="1" dirty="0"/>
          </a:p>
        </p:txBody>
      </p:sp>
      <p:sp>
        <p:nvSpPr>
          <p:cNvPr id="8" name="شكل بيضاوي 7"/>
          <p:cNvSpPr/>
          <p:nvPr/>
        </p:nvSpPr>
        <p:spPr>
          <a:xfrm>
            <a:off x="3238500" y="2438400"/>
            <a:ext cx="1143000" cy="6096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الكويت</a:t>
            </a:r>
            <a:endParaRPr lang="ar-SA" sz="2000" b="1" dirty="0"/>
          </a:p>
        </p:txBody>
      </p:sp>
      <p:sp>
        <p:nvSpPr>
          <p:cNvPr id="9" name="شكل بيضاوي 8"/>
          <p:cNvSpPr/>
          <p:nvPr/>
        </p:nvSpPr>
        <p:spPr>
          <a:xfrm>
            <a:off x="4381500" y="2993571"/>
            <a:ext cx="1219200" cy="732971"/>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البحرين</a:t>
            </a:r>
            <a:endParaRPr lang="ar-SA" sz="2000" b="1" dirty="0"/>
          </a:p>
        </p:txBody>
      </p:sp>
      <p:cxnSp>
        <p:nvCxnSpPr>
          <p:cNvPr id="10" name="رابط كسهم مستقيم 9"/>
          <p:cNvCxnSpPr/>
          <p:nvPr/>
        </p:nvCxnSpPr>
        <p:spPr>
          <a:xfrm flipV="1">
            <a:off x="4114800" y="2438400"/>
            <a:ext cx="2667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رابط كسهم مستقيم 11"/>
          <p:cNvCxnSpPr/>
          <p:nvPr/>
        </p:nvCxnSpPr>
        <p:spPr>
          <a:xfrm flipV="1">
            <a:off x="5480957" y="3200400"/>
            <a:ext cx="234043" cy="1596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رابط كسهم مستقيم 13"/>
          <p:cNvCxnSpPr/>
          <p:nvPr/>
        </p:nvCxnSpPr>
        <p:spPr>
          <a:xfrm flipV="1">
            <a:off x="5900057" y="3360056"/>
            <a:ext cx="195943" cy="47534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رابط كسهم مستقيم 15"/>
          <p:cNvCxnSpPr/>
          <p:nvPr/>
        </p:nvCxnSpPr>
        <p:spPr>
          <a:xfrm flipV="1">
            <a:off x="7162800" y="3619500"/>
            <a:ext cx="76200" cy="4191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8" name="شكل بيضاوي 17"/>
          <p:cNvSpPr/>
          <p:nvPr/>
        </p:nvSpPr>
        <p:spPr>
          <a:xfrm>
            <a:off x="4912178" y="5486400"/>
            <a:ext cx="1371600" cy="838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اليمن</a:t>
            </a:r>
            <a:endParaRPr lang="ar-SA" sz="2000" b="1" dirty="0"/>
          </a:p>
        </p:txBody>
      </p:sp>
      <p:sp>
        <p:nvSpPr>
          <p:cNvPr id="19" name="شكل بيضاوي 18"/>
          <p:cNvSpPr/>
          <p:nvPr/>
        </p:nvSpPr>
        <p:spPr>
          <a:xfrm>
            <a:off x="1524000" y="5029200"/>
            <a:ext cx="1371600" cy="838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البحر الاحمر</a:t>
            </a:r>
            <a:endParaRPr lang="ar-SA" sz="2000" b="1" dirty="0"/>
          </a:p>
        </p:txBody>
      </p:sp>
      <p:sp>
        <p:nvSpPr>
          <p:cNvPr id="20" name="شكل بيضاوي 19"/>
          <p:cNvSpPr/>
          <p:nvPr/>
        </p:nvSpPr>
        <p:spPr>
          <a:xfrm>
            <a:off x="5275035" y="2209800"/>
            <a:ext cx="1371600" cy="838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الخليج العربي</a:t>
            </a:r>
            <a:endParaRPr lang="ar-SA" sz="2000" b="1" dirty="0"/>
          </a:p>
        </p:txBody>
      </p:sp>
      <p:sp>
        <p:nvSpPr>
          <p:cNvPr id="21" name="شكل بيضاوي 20"/>
          <p:cNvSpPr/>
          <p:nvPr/>
        </p:nvSpPr>
        <p:spPr>
          <a:xfrm>
            <a:off x="7772400" y="3048000"/>
            <a:ext cx="1371600" cy="838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خليج عمان</a:t>
            </a:r>
            <a:endParaRPr lang="ar-SA" sz="2000" b="1" dirty="0"/>
          </a:p>
        </p:txBody>
      </p:sp>
      <p:sp>
        <p:nvSpPr>
          <p:cNvPr id="22" name="شكل بيضاوي 21"/>
          <p:cNvSpPr/>
          <p:nvPr/>
        </p:nvSpPr>
        <p:spPr>
          <a:xfrm>
            <a:off x="7235371" y="1828800"/>
            <a:ext cx="1371600" cy="838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مضيق هرمز</a:t>
            </a:r>
            <a:endParaRPr lang="ar-SA" sz="2000" b="1" dirty="0"/>
          </a:p>
        </p:txBody>
      </p:sp>
      <p:cxnSp>
        <p:nvCxnSpPr>
          <p:cNvPr id="23" name="رابط كسهم مستقيم 22"/>
          <p:cNvCxnSpPr>
            <a:stCxn id="22" idx="4"/>
          </p:cNvCxnSpPr>
          <p:nvPr/>
        </p:nvCxnSpPr>
        <p:spPr>
          <a:xfrm flipH="1">
            <a:off x="7614557" y="2667000"/>
            <a:ext cx="306614" cy="32657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5" name="شكل بيضاوي 24"/>
          <p:cNvSpPr/>
          <p:nvPr/>
        </p:nvSpPr>
        <p:spPr>
          <a:xfrm>
            <a:off x="2874736" y="5920014"/>
            <a:ext cx="1371600" cy="838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مضيق باب المندب</a:t>
            </a:r>
            <a:endParaRPr lang="ar-SA" sz="2000" b="1" dirty="0"/>
          </a:p>
        </p:txBody>
      </p:sp>
      <p:cxnSp>
        <p:nvCxnSpPr>
          <p:cNvPr id="26" name="رابط كسهم مستقيم 25"/>
          <p:cNvCxnSpPr/>
          <p:nvPr/>
        </p:nvCxnSpPr>
        <p:spPr>
          <a:xfrm>
            <a:off x="3962400" y="6477000"/>
            <a:ext cx="419100" cy="28121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8" name="شكل بيضاوي 27"/>
          <p:cNvSpPr/>
          <p:nvPr/>
        </p:nvSpPr>
        <p:spPr>
          <a:xfrm>
            <a:off x="6211207" y="2857500"/>
            <a:ext cx="1219200" cy="6096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000" b="1" dirty="0"/>
              <a:t>ابو ظبي</a:t>
            </a:r>
            <a:endParaRPr lang="ar-SA" sz="2000" b="1" dirty="0"/>
          </a:p>
        </p:txBody>
      </p:sp>
      <p:cxnSp>
        <p:nvCxnSpPr>
          <p:cNvPr id="29" name="رابط كسهم مستقيم 28"/>
          <p:cNvCxnSpPr>
            <a:stCxn id="28" idx="4"/>
          </p:cNvCxnSpPr>
          <p:nvPr/>
        </p:nvCxnSpPr>
        <p:spPr>
          <a:xfrm>
            <a:off x="6820807" y="3467100"/>
            <a:ext cx="146050" cy="25944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0959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1000"/>
                                        <p:tgtEl>
                                          <p:spTgt spid="26"/>
                                        </p:tgtEl>
                                      </p:cBhvr>
                                    </p:animEffect>
                                    <p:anim calcmode="lin" valueType="num">
                                      <p:cBhvr>
                                        <p:cTn id="90" dur="1000" fill="hold"/>
                                        <p:tgtEl>
                                          <p:spTgt spid="26"/>
                                        </p:tgtEl>
                                        <p:attrNameLst>
                                          <p:attrName>ppt_x</p:attrName>
                                        </p:attrNameLst>
                                      </p:cBhvr>
                                      <p:tavLst>
                                        <p:tav tm="0">
                                          <p:val>
                                            <p:strVal val="#ppt_x"/>
                                          </p:val>
                                        </p:tav>
                                        <p:tav tm="100000">
                                          <p:val>
                                            <p:strVal val="#ppt_x"/>
                                          </p:val>
                                        </p:tav>
                                      </p:tavLst>
                                    </p:anim>
                                    <p:anim calcmode="lin" valueType="num">
                                      <p:cBhvr>
                                        <p:cTn id="91" dur="1000" fill="hold"/>
                                        <p:tgtEl>
                                          <p:spTgt spid="26"/>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1000"/>
                                        <p:tgtEl>
                                          <p:spTgt spid="25"/>
                                        </p:tgtEl>
                                      </p:cBhvr>
                                    </p:animEffect>
                                    <p:anim calcmode="lin" valueType="num">
                                      <p:cBhvr>
                                        <p:cTn id="95" dur="1000" fill="hold"/>
                                        <p:tgtEl>
                                          <p:spTgt spid="25"/>
                                        </p:tgtEl>
                                        <p:attrNameLst>
                                          <p:attrName>ppt_x</p:attrName>
                                        </p:attrNameLst>
                                      </p:cBhvr>
                                      <p:tavLst>
                                        <p:tav tm="0">
                                          <p:val>
                                            <p:strVal val="#ppt_x"/>
                                          </p:val>
                                        </p:tav>
                                        <p:tav tm="100000">
                                          <p:val>
                                            <p:strVal val="#ppt_x"/>
                                          </p:val>
                                        </p:tav>
                                      </p:tavLst>
                                    </p:anim>
                                    <p:anim calcmode="lin" valueType="num">
                                      <p:cBhvr>
                                        <p:cTn id="96" dur="1000" fill="hold"/>
                                        <p:tgtEl>
                                          <p:spTgt spid="25"/>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1000"/>
                                        <p:tgtEl>
                                          <p:spTgt spid="19"/>
                                        </p:tgtEl>
                                      </p:cBhvr>
                                    </p:animEffect>
                                    <p:anim calcmode="lin" valueType="num">
                                      <p:cBhvr>
                                        <p:cTn id="100" dur="1000" fill="hold"/>
                                        <p:tgtEl>
                                          <p:spTgt spid="19"/>
                                        </p:tgtEl>
                                        <p:attrNameLst>
                                          <p:attrName>ppt_x</p:attrName>
                                        </p:attrNameLst>
                                      </p:cBhvr>
                                      <p:tavLst>
                                        <p:tav tm="0">
                                          <p:val>
                                            <p:strVal val="#ppt_x"/>
                                          </p:val>
                                        </p:tav>
                                        <p:tav tm="100000">
                                          <p:val>
                                            <p:strVal val="#ppt_x"/>
                                          </p:val>
                                        </p:tav>
                                      </p:tavLst>
                                    </p:anim>
                                    <p:anim calcmode="lin" valueType="num">
                                      <p:cBhvr>
                                        <p:cTn id="10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8" grpId="0" animBg="1"/>
      <p:bldP spid="19" grpId="0" animBg="1"/>
      <p:bldP spid="20" grpId="0" animBg="1"/>
      <p:bldP spid="22" grpId="0" animBg="1"/>
      <p:bldP spid="25"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141116" y="0"/>
          <a:ext cx="7002884" cy="6877050"/>
          <a:chOff x="2141116" y="0"/>
          <a:chExt cx="7002884" cy="6877050"/>
        </a:xfrm>
      </p:grpSpPr>
      <p:pic>
        <p:nvPicPr>
          <p:cNvPr id="2" name="Slide"/>
          <p:cNvPicPr>
            <a:picLocks noChangeAspect="1"/>
          </p:cNvPicPr>
          <p:nvPr/>
        </p:nvPicPr>
        <p:blipFill rotWithShape="1">
          <a:blip r:embed="rId2"/>
          <a:srcRect r="11499"/>
          <a:stretch/>
        </p:blipFill>
        <p:spPr>
          <a:xfrm>
            <a:off x="0" y="0"/>
            <a:ext cx="9143999" cy="6877050"/>
          </a:xfrm>
          <a:prstGeom prst="rect">
            <a:avLst/>
          </a:prstGeom>
        </p:spPr>
      </p:pic>
      <p:sp>
        <p:nvSpPr>
          <p:cNvPr id="3" name="مستطيل 2"/>
          <p:cNvSpPr/>
          <p:nvPr/>
        </p:nvSpPr>
        <p:spPr>
          <a:xfrm>
            <a:off x="609600" y="1143000"/>
            <a:ext cx="1199367" cy="523220"/>
          </a:xfrm>
          <a:prstGeom prst="rect">
            <a:avLst/>
          </a:prstGeom>
        </p:spPr>
        <p:txBody>
          <a:bodyPr wrap="none">
            <a:spAutoFit/>
          </a:bodyPr>
          <a:lstStyle/>
          <a:p>
            <a:pPr algn="ct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تعريف</a:t>
            </a:r>
          </a:p>
        </p:txBody>
      </p:sp>
      <p:cxnSp>
        <p:nvCxnSpPr>
          <p:cNvPr id="5" name="رابط مستقيم 4"/>
          <p:cNvCxnSpPr/>
          <p:nvPr/>
        </p:nvCxnSpPr>
        <p:spPr>
          <a:xfrm flipH="1">
            <a:off x="1600200" y="685800"/>
            <a:ext cx="6705600" cy="76200"/>
          </a:xfrm>
          <a:prstGeom prst="line">
            <a:avLst/>
          </a:prstGeom>
        </p:spPr>
        <p:style>
          <a:lnRef idx="3">
            <a:schemeClr val="accent2"/>
          </a:lnRef>
          <a:fillRef idx="0">
            <a:schemeClr val="accent2"/>
          </a:fillRef>
          <a:effectRef idx="2">
            <a:schemeClr val="accent2"/>
          </a:effectRef>
          <a:fontRef idx="minor">
            <a:schemeClr val="tx1"/>
          </a:fontRef>
        </p:style>
      </p:cxnSp>
      <p:sp>
        <p:nvSpPr>
          <p:cNvPr id="11" name="مستطيل 10"/>
          <p:cNvSpPr/>
          <p:nvPr/>
        </p:nvSpPr>
        <p:spPr>
          <a:xfrm>
            <a:off x="4770898" y="2514600"/>
            <a:ext cx="867902" cy="646331"/>
          </a:xfrm>
          <a:prstGeom prst="rect">
            <a:avLst/>
          </a:prstGeom>
        </p:spPr>
        <p:txBody>
          <a:bodyPr wrap="square">
            <a:spAutoFit/>
          </a:bodyPr>
          <a:lstStyle/>
          <a:p>
            <a:pPr algn="ctr"/>
            <a:r>
              <a:rPr lang="ar-SA"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12" name="مستطيل 11"/>
          <p:cNvSpPr/>
          <p:nvPr/>
        </p:nvSpPr>
        <p:spPr>
          <a:xfrm>
            <a:off x="3810000" y="3276600"/>
            <a:ext cx="3409909" cy="523220"/>
          </a:xfrm>
          <a:prstGeom prst="rect">
            <a:avLst/>
          </a:prstGeom>
        </p:spPr>
        <p:txBody>
          <a:bodyPr wrap="none">
            <a:spAutoFit/>
          </a:bodyPr>
          <a:lstStyle/>
          <a:p>
            <a:pPr algn="ct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حفظ 3 نقاط من كل استخدام</a:t>
            </a:r>
          </a:p>
        </p:txBody>
      </p:sp>
    </p:spTree>
    <p:extLst>
      <p:ext uri="{BB962C8B-B14F-4D97-AF65-F5344CB8AC3E}">
        <p14:creationId xmlns:p14="http://schemas.microsoft.com/office/powerpoint/2010/main" val="1564810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141116" y="0"/>
          <a:ext cx="7002884" cy="6877050"/>
          <a:chOff x="2141116" y="0"/>
          <a:chExt cx="7002884" cy="6877050"/>
        </a:xfrm>
      </p:grpSpPr>
      <p:pic>
        <p:nvPicPr>
          <p:cNvPr id="2" name="Slide"/>
          <p:cNvPicPr>
            <a:picLocks noChangeAspect="1"/>
          </p:cNvPicPr>
          <p:nvPr/>
        </p:nvPicPr>
        <p:blipFill rotWithShape="1">
          <a:blip r:embed="rId2"/>
          <a:srcRect r="12950"/>
          <a:stretch/>
        </p:blipFill>
        <p:spPr>
          <a:xfrm>
            <a:off x="0" y="0"/>
            <a:ext cx="9143999" cy="6877050"/>
          </a:xfrm>
          <a:prstGeom prst="rect">
            <a:avLst/>
          </a:prstGeom>
        </p:spPr>
      </p:pic>
    </p:spTree>
    <p:extLst>
      <p:ext uri="{BB962C8B-B14F-4D97-AF65-F5344CB8AC3E}">
        <p14:creationId xmlns:p14="http://schemas.microsoft.com/office/powerpoint/2010/main" val="1485969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الاستشعار عن بعد‬‎">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مستدير الزوايا 1"/>
          <p:cNvSpPr/>
          <p:nvPr/>
        </p:nvSpPr>
        <p:spPr>
          <a:xfrm>
            <a:off x="228600" y="5443"/>
            <a:ext cx="8686800" cy="10287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t>مهارات تفسير صور الاستشعار عن بعد </a:t>
            </a:r>
          </a:p>
        </p:txBody>
      </p:sp>
      <p:sp>
        <p:nvSpPr>
          <p:cNvPr id="3" name="مستطيل مستدير الزوايا 2"/>
          <p:cNvSpPr/>
          <p:nvPr/>
        </p:nvSpPr>
        <p:spPr>
          <a:xfrm>
            <a:off x="304800" y="838200"/>
            <a:ext cx="8610600" cy="1066800"/>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JO" sz="2800" b="1" dirty="0"/>
              <a:t>1 – تعرف المكان الذي تغطية الصورة وقد يكون دولة أو جزء من دولة أو مدينة أو قارة ...</a:t>
            </a:r>
            <a:endParaRPr lang="ar-SA" sz="2800" b="1" dirty="0"/>
          </a:p>
        </p:txBody>
      </p:sp>
      <p:sp>
        <p:nvSpPr>
          <p:cNvPr id="5" name="مستطيل مستدير الزوايا 4"/>
          <p:cNvSpPr/>
          <p:nvPr/>
        </p:nvSpPr>
        <p:spPr>
          <a:xfrm>
            <a:off x="326571" y="2068286"/>
            <a:ext cx="8610600" cy="1066800"/>
          </a:xfrm>
          <a:prstGeom prst="round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JO" sz="2800" b="1" dirty="0"/>
              <a:t>2 – قارن الصورة بخريطة للمكان نفسه لكي تساعدك على فهم صورة الاستشعار بدرجة أكبر.</a:t>
            </a:r>
            <a:endParaRPr lang="ar-SA" sz="2800" b="1" dirty="0"/>
          </a:p>
        </p:txBody>
      </p:sp>
      <p:sp>
        <p:nvSpPr>
          <p:cNvPr id="6" name="مستطيل مستدير الزوايا 5"/>
          <p:cNvSpPr/>
          <p:nvPr/>
        </p:nvSpPr>
        <p:spPr>
          <a:xfrm>
            <a:off x="446314" y="3276600"/>
            <a:ext cx="8610600" cy="1219200"/>
          </a:xfrm>
          <a:prstGeom prst="roundRect">
            <a:avLst/>
          </a:prstGeom>
          <a:solidFill>
            <a:schemeClr val="accent6">
              <a:lumMod val="40000"/>
              <a:lumOff val="60000"/>
            </a:schemeClr>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JO" sz="2800" b="1" dirty="0"/>
              <a:t>3 – حلل الظاهرات الأساسية المتضمنة في الصورة مثل ظاهرات طبيعية (جبال – هضاب – سهول – اليابس – الماء ...)او بشرية (مدن – موانئ – طرق ...)</a:t>
            </a:r>
            <a:endParaRPr lang="ar-SA" sz="2800" b="1" dirty="0"/>
          </a:p>
        </p:txBody>
      </p:sp>
      <p:sp>
        <p:nvSpPr>
          <p:cNvPr id="7" name="مستطيل مستدير الزوايا 6"/>
          <p:cNvSpPr/>
          <p:nvPr/>
        </p:nvSpPr>
        <p:spPr>
          <a:xfrm>
            <a:off x="304800" y="4648200"/>
            <a:ext cx="86106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JO" sz="2800" b="1" dirty="0"/>
              <a:t>4 – اكتشف النمط السائد للظاهرات الجغرافية مثل الجبال او السهول ...</a:t>
            </a:r>
            <a:endParaRPr lang="ar-SA" sz="2800" b="1" dirty="0"/>
          </a:p>
        </p:txBody>
      </p:sp>
      <p:sp>
        <p:nvSpPr>
          <p:cNvPr id="8" name="مستطيل مستدير الزوايا 7"/>
          <p:cNvSpPr/>
          <p:nvPr/>
        </p:nvSpPr>
        <p:spPr>
          <a:xfrm>
            <a:off x="362857" y="5831114"/>
            <a:ext cx="8610600" cy="1066800"/>
          </a:xfrm>
          <a:prstGeom prst="roundRect">
            <a:avLst/>
          </a:prstGeom>
          <a:solidFill>
            <a:schemeClr val="bg2">
              <a:lumMod val="75000"/>
            </a:schemeClr>
          </a:solidFill>
        </p:spPr>
        <p:style>
          <a:lnRef idx="1">
            <a:schemeClr val="accent3"/>
          </a:lnRef>
          <a:fillRef idx="2">
            <a:schemeClr val="accent3"/>
          </a:fillRef>
          <a:effectRef idx="1">
            <a:schemeClr val="accent3"/>
          </a:effectRef>
          <a:fontRef idx="minor">
            <a:schemeClr val="dk1"/>
          </a:fontRef>
        </p:style>
        <p:txBody>
          <a:bodyPr rtlCol="1" anchor="ctr"/>
          <a:lstStyle/>
          <a:p>
            <a:pPr algn="ctr"/>
            <a:r>
              <a:rPr lang="ar-JO" sz="2800" b="1" dirty="0"/>
              <a:t>5 – توصل الى استنتاجات وتعميمات عن المنطقة التي تعرضها الصورة</a:t>
            </a:r>
            <a:endParaRPr lang="ar-SA" sz="2800" b="1" dirty="0"/>
          </a:p>
        </p:txBody>
      </p:sp>
    </p:spTree>
    <p:extLst>
      <p:ext uri="{BB962C8B-B14F-4D97-AF65-F5344CB8AC3E}">
        <p14:creationId xmlns:p14="http://schemas.microsoft.com/office/powerpoint/2010/main" val="356303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rotWithShape="1">
          <a:blip r:embed="rId2"/>
          <a:srcRect r="10737"/>
          <a:stretch/>
        </p:blipFill>
        <p:spPr>
          <a:xfrm>
            <a:off x="0" y="-19050"/>
            <a:ext cx="9144000" cy="6877050"/>
          </a:xfrm>
          <a:prstGeom prst="rect">
            <a:avLst/>
          </a:prstGeom>
        </p:spPr>
      </p:pic>
      <p:sp>
        <p:nvSpPr>
          <p:cNvPr id="3" name="مستطيل 2"/>
          <p:cNvSpPr/>
          <p:nvPr/>
        </p:nvSpPr>
        <p:spPr>
          <a:xfrm>
            <a:off x="1603966" y="3657600"/>
            <a:ext cx="2475358" cy="523220"/>
          </a:xfrm>
          <a:prstGeom prst="rect">
            <a:avLst/>
          </a:prstGeom>
        </p:spPr>
        <p:txBody>
          <a:bodyPr wrap="none">
            <a:spAutoFit/>
          </a:bodyPr>
          <a:lstStyle/>
          <a:p>
            <a:pPr algn="ct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حفظ النقاط بالترتيب</a:t>
            </a:r>
          </a:p>
        </p:txBody>
      </p:sp>
    </p:spTree>
    <p:extLst>
      <p:ext uri="{BB962C8B-B14F-4D97-AF65-F5344CB8AC3E}">
        <p14:creationId xmlns:p14="http://schemas.microsoft.com/office/powerpoint/2010/main" val="94054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مركز محمد بن راشد للفضاء‬‎">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9" y="1"/>
            <a:ext cx="3610429"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شكل بيضاوي 1"/>
          <p:cNvSpPr/>
          <p:nvPr/>
        </p:nvSpPr>
        <p:spPr>
          <a:xfrm>
            <a:off x="3733800" y="457200"/>
            <a:ext cx="5105400" cy="1204912"/>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2800" b="1" dirty="0">
                <a:solidFill>
                  <a:srgbClr val="FF0000"/>
                </a:solidFill>
              </a:rPr>
              <a:t>مشاريع فضائية إماراتية </a:t>
            </a:r>
            <a:endParaRPr lang="ar-SA" sz="2800" b="1" dirty="0">
              <a:solidFill>
                <a:srgbClr val="FF0000"/>
              </a:solidFill>
            </a:endParaRPr>
          </a:p>
        </p:txBody>
      </p:sp>
      <p:sp>
        <p:nvSpPr>
          <p:cNvPr id="3" name="مستطيل 2"/>
          <p:cNvSpPr/>
          <p:nvPr/>
        </p:nvSpPr>
        <p:spPr>
          <a:xfrm>
            <a:off x="381000" y="2590800"/>
            <a:ext cx="8458200" cy="39624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solidFill>
                  <a:schemeClr val="tx1"/>
                </a:solidFill>
              </a:rPr>
              <a:t>بدأت رحلة تصنيع الأقمار الصناعية في دولة الامارات في عام 2006م مع «مؤسسة الامارات للعلوم والتقنية المتقدمة « التي ضمت فيما بعد الى مركز محمد بن راشد للفضاء عند تأسيسه في العام 2015م بمرسوم أصدره صاحب السمو الشيخ محمد بن راشد آل مكتوم نائب رئيس الدولة رئيس مجلس الوزراء حاكم دبي وأطلق مشاريع تدعم قطاع الأقمار الصناعية مثل:</a:t>
            </a:r>
            <a:endParaRPr lang="ar-SA" sz="3600" b="1" dirty="0">
              <a:solidFill>
                <a:schemeClr val="tx1"/>
              </a:solidFill>
            </a:endParaRPr>
          </a:p>
        </p:txBody>
      </p:sp>
    </p:spTree>
    <p:extLst>
      <p:ext uri="{BB962C8B-B14F-4D97-AF65-F5344CB8AC3E}">
        <p14:creationId xmlns:p14="http://schemas.microsoft.com/office/powerpoint/2010/main" val="1575228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طرق التقاط صور الاستشعار عن بعد الرقمية‬‎">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60"/>
          <a:stretch/>
        </p:blipFill>
        <p:spPr bwMode="auto">
          <a:xfrm>
            <a:off x="0" y="2590800"/>
            <a:ext cx="9144000" cy="4256314"/>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مستدير الزوايا 1"/>
          <p:cNvSpPr/>
          <p:nvPr/>
        </p:nvSpPr>
        <p:spPr>
          <a:xfrm>
            <a:off x="1371600" y="0"/>
            <a:ext cx="67056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JO" sz="2800" b="1" dirty="0"/>
              <a:t>طرق التقاط صور الاستشعار عن بعد الرقمية</a:t>
            </a:r>
            <a:endParaRPr lang="ar-SA" sz="2800" b="1" dirty="0"/>
          </a:p>
        </p:txBody>
      </p:sp>
      <p:sp>
        <p:nvSpPr>
          <p:cNvPr id="3" name="مكعب 2"/>
          <p:cNvSpPr/>
          <p:nvPr/>
        </p:nvSpPr>
        <p:spPr>
          <a:xfrm>
            <a:off x="533400" y="1143000"/>
            <a:ext cx="8229600" cy="1447800"/>
          </a:xfrm>
          <a:prstGeom prst="cub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JO" sz="2800" b="1" dirty="0"/>
              <a:t>1 ) رصد الظاهرة من خلال الحرارة المرتدة المنبعثة عنها </a:t>
            </a:r>
            <a:endParaRPr lang="ar-SA" sz="2800" b="1" dirty="0"/>
          </a:p>
        </p:txBody>
      </p:sp>
    </p:spTree>
    <p:extLst>
      <p:ext uri="{BB962C8B-B14F-4D97-AF65-F5344CB8AC3E}">
        <p14:creationId xmlns:p14="http://schemas.microsoft.com/office/powerpoint/2010/main" val="848836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خليفة سات‬‎">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0"/>
            <a:ext cx="9118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012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خليفة سات‬‎">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143"/>
            <a:ext cx="9256437" cy="6876143"/>
          </a:xfrm>
          <a:prstGeom prst="rect">
            <a:avLst/>
          </a:prstGeom>
          <a:noFill/>
          <a:extLst>
            <a:ext uri="{909E8E84-426E-40DD-AFC4-6F175D3DCCD1}">
              <a14:hiddenFill xmlns:a14="http://schemas.microsoft.com/office/drawing/2010/main">
                <a:solidFill>
                  <a:srgbClr val="FFFFFF"/>
                </a:solidFill>
              </a14:hiddenFill>
            </a:ext>
          </a:extLst>
        </p:spPr>
      </p:pic>
      <p:sp>
        <p:nvSpPr>
          <p:cNvPr id="2" name="شكل بيضاوي 1"/>
          <p:cNvSpPr/>
          <p:nvPr/>
        </p:nvSpPr>
        <p:spPr>
          <a:xfrm>
            <a:off x="5562600" y="0"/>
            <a:ext cx="3352800" cy="160020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JO" sz="3600" b="1" dirty="0"/>
              <a:t>خليفة سات</a:t>
            </a:r>
            <a:endParaRPr lang="ar-SA" sz="3600" b="1" dirty="0"/>
          </a:p>
        </p:txBody>
      </p:sp>
      <p:sp>
        <p:nvSpPr>
          <p:cNvPr id="3" name="مستطيل مستدير الزوايا 2"/>
          <p:cNvSpPr/>
          <p:nvPr/>
        </p:nvSpPr>
        <p:spPr>
          <a:xfrm>
            <a:off x="1295400" y="1770743"/>
            <a:ext cx="7239000" cy="434340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2800" b="1" dirty="0">
                <a:solidFill>
                  <a:srgbClr val="FF0000"/>
                </a:solidFill>
              </a:rPr>
              <a:t>هو أول قمر صناعي للاستشعار عن بعد يتم صناعته على أيدي كفاءات إماراتية في مقر مركز محمد بن راشد للفضاء </a:t>
            </a:r>
            <a:r>
              <a:rPr lang="ar-JO" sz="2800" b="1" dirty="0"/>
              <a:t>داخل مختبرات خالية من الغبار 100% </a:t>
            </a:r>
          </a:p>
          <a:p>
            <a:pPr algn="ctr"/>
            <a:r>
              <a:rPr lang="ar-JO" sz="2800" b="1" dirty="0"/>
              <a:t>سيكون خليفة سات القمر الصناعي الثالث والأكثر تقدماً من الناحية التقنية الذي ترسله الامارات الى الفضاء وسيوفر صوراً فضائية فائقة الجودة تلبي احتياجات المؤسسة الحكومية والقطاع الخاص.</a:t>
            </a:r>
            <a:endParaRPr lang="ar-SA" sz="2800" b="1" dirty="0"/>
          </a:p>
        </p:txBody>
      </p:sp>
    </p:spTree>
    <p:extLst>
      <p:ext uri="{BB962C8B-B14F-4D97-AF65-F5344CB8AC3E}">
        <p14:creationId xmlns:p14="http://schemas.microsoft.com/office/powerpoint/2010/main" val="4184801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خليفة سات‬‎">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81650" cy="3095625"/>
          </a:xfrm>
          <a:prstGeom prst="rect">
            <a:avLst/>
          </a:prstGeom>
          <a:noFill/>
          <a:extLst>
            <a:ext uri="{909E8E84-426E-40DD-AFC4-6F175D3DCCD1}">
              <a14:hiddenFill xmlns:a14="http://schemas.microsoft.com/office/drawing/2010/main">
                <a:solidFill>
                  <a:srgbClr val="FFFFFF"/>
                </a:solidFill>
              </a14:hiddenFill>
            </a:ext>
          </a:extLst>
        </p:spPr>
      </p:pic>
      <p:sp>
        <p:nvSpPr>
          <p:cNvPr id="2" name="شكل بيضاوي 1"/>
          <p:cNvSpPr/>
          <p:nvPr/>
        </p:nvSpPr>
        <p:spPr>
          <a:xfrm>
            <a:off x="5867400" y="533400"/>
            <a:ext cx="3048000" cy="24384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JO" sz="3200" b="1" dirty="0"/>
              <a:t>موعد الاطلاق عام 2018م</a:t>
            </a:r>
            <a:endParaRPr lang="ar-SA" sz="3200" b="1" dirty="0"/>
          </a:p>
        </p:txBody>
      </p:sp>
      <p:sp>
        <p:nvSpPr>
          <p:cNvPr id="3" name="مستطيل مستدير الزوايا 2"/>
          <p:cNvSpPr/>
          <p:nvPr/>
        </p:nvSpPr>
        <p:spPr>
          <a:xfrm>
            <a:off x="304800" y="3429000"/>
            <a:ext cx="8229600" cy="3200400"/>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JO" sz="2800" b="1" dirty="0"/>
              <a:t>يستمر العمل على انجاز القمر الصناعي خليفة سات وفق الجدول الزمني المحدد </a:t>
            </a:r>
            <a:r>
              <a:rPr lang="ar-JO" sz="2800" b="1" dirty="0" err="1"/>
              <a:t>لاطلاقه</a:t>
            </a:r>
            <a:r>
              <a:rPr lang="ar-JO" sz="2800" b="1" dirty="0"/>
              <a:t> عام 2018م ووقع الاختيار على الصاروخ </a:t>
            </a:r>
            <a:r>
              <a:rPr lang="en-US" sz="2800" b="1" dirty="0"/>
              <a:t>_H-IIA </a:t>
            </a:r>
            <a:r>
              <a:rPr lang="ar-SA" sz="2800" b="1" dirty="0"/>
              <a:t> التابع لشركة ميتسوبيشي للصناعات الثقيلة لينطلق بالقمر من قاعدة مركز </a:t>
            </a:r>
            <a:r>
              <a:rPr lang="ar-SA" sz="2800" b="1" dirty="0" err="1"/>
              <a:t>تانيغاشيما</a:t>
            </a:r>
            <a:r>
              <a:rPr lang="ar-SA" sz="2800" b="1" dirty="0"/>
              <a:t> للفضاء في اليابان وعند دخول خليفة سات في مداره بنجاح يكون الامارات رسخت مكانتها عالمياً كدولة مطورة ومصنعة للأقمار الصناعية</a:t>
            </a:r>
          </a:p>
        </p:txBody>
      </p:sp>
    </p:spTree>
    <p:extLst>
      <p:ext uri="{BB962C8B-B14F-4D97-AF65-F5344CB8AC3E}">
        <p14:creationId xmlns:p14="http://schemas.microsoft.com/office/powerpoint/2010/main" val="3754426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دبي سات‬‎">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629"/>
            <a:ext cx="3810000" cy="1825171"/>
          </a:xfrm>
          <a:prstGeom prst="rect">
            <a:avLst/>
          </a:prstGeom>
          <a:noFill/>
          <a:extLst>
            <a:ext uri="{909E8E84-426E-40DD-AFC4-6F175D3DCCD1}">
              <a14:hiddenFill xmlns:a14="http://schemas.microsoft.com/office/drawing/2010/main">
                <a:solidFill>
                  <a:srgbClr val="FFFFFF"/>
                </a:solidFill>
              </a14:hiddenFill>
            </a:ext>
          </a:extLst>
        </p:spPr>
      </p:pic>
      <p:sp>
        <p:nvSpPr>
          <p:cNvPr id="2" name="شكل بيضاوي 1"/>
          <p:cNvSpPr/>
          <p:nvPr/>
        </p:nvSpPr>
        <p:spPr>
          <a:xfrm>
            <a:off x="762000" y="0"/>
            <a:ext cx="4191000" cy="1600200"/>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4000" b="1" dirty="0"/>
              <a:t>دبي سات </a:t>
            </a:r>
          </a:p>
        </p:txBody>
      </p:sp>
      <p:sp>
        <p:nvSpPr>
          <p:cNvPr id="3" name="مكعب 2"/>
          <p:cNvSpPr/>
          <p:nvPr/>
        </p:nvSpPr>
        <p:spPr>
          <a:xfrm>
            <a:off x="381000" y="2286000"/>
            <a:ext cx="8458200" cy="4343400"/>
          </a:xfrm>
          <a:prstGeom prst="cub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rPr>
              <a:t>في عام 2006م عقد مركز محمد بن راشد للفضاء شراكة استراتيجية مع ساتريك </a:t>
            </a:r>
            <a:r>
              <a:rPr lang="ar-SA" sz="2800" b="1" dirty="0" err="1">
                <a:solidFill>
                  <a:schemeClr val="tx1"/>
                </a:solidFill>
              </a:rPr>
              <a:t>انيشيتف</a:t>
            </a:r>
            <a:r>
              <a:rPr lang="ar-SA" sz="2800" b="1" dirty="0">
                <a:solidFill>
                  <a:schemeClr val="tx1"/>
                </a:solidFill>
              </a:rPr>
              <a:t> في كوريا الجنوبية لنقل المعرفة في أول مشروع قمر صناعي دبي سات 1 وفيما بعد دبي سات2 لامتلاك تقنيات تصنيع الاقمار الصناعية لتحقيق رؤية القيادة الرشيدة بأخذ الامارات نحو عصر اقتصاد المعرفة والتقنيات والصناعات الفضائية</a:t>
            </a:r>
          </a:p>
        </p:txBody>
      </p:sp>
    </p:spTree>
    <p:extLst>
      <p:ext uri="{BB962C8B-B14F-4D97-AF65-F5344CB8AC3E}">
        <p14:creationId xmlns:p14="http://schemas.microsoft.com/office/powerpoint/2010/main" val="3505323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141116" y="0"/>
          <a:ext cx="7002884" cy="6877050"/>
          <a:chOff x="2141116" y="0"/>
          <a:chExt cx="7002884" cy="6877050"/>
        </a:xfrm>
      </p:grpSpPr>
      <p:pic>
        <p:nvPicPr>
          <p:cNvPr id="2" name="Slide"/>
          <p:cNvPicPr>
            <a:picLocks noChangeAspect="1"/>
          </p:cNvPicPr>
          <p:nvPr/>
        </p:nvPicPr>
        <p:blipFill rotWithShape="1">
          <a:blip r:embed="rId2"/>
          <a:srcRect r="10593"/>
          <a:stretch/>
        </p:blipFill>
        <p:spPr>
          <a:xfrm>
            <a:off x="0" y="0"/>
            <a:ext cx="9144000" cy="6877050"/>
          </a:xfrm>
          <a:prstGeom prst="rect">
            <a:avLst/>
          </a:prstGeom>
        </p:spPr>
      </p:pic>
      <p:sp>
        <p:nvSpPr>
          <p:cNvPr id="3" name="مستطيل 2"/>
          <p:cNvSpPr/>
          <p:nvPr/>
        </p:nvSpPr>
        <p:spPr>
          <a:xfrm>
            <a:off x="3200400" y="4038600"/>
            <a:ext cx="1199367" cy="523220"/>
          </a:xfrm>
          <a:prstGeom prst="rect">
            <a:avLst/>
          </a:prstGeom>
        </p:spPr>
        <p:txBody>
          <a:bodyPr wrap="none">
            <a:spAutoFit/>
          </a:bodyPr>
          <a:lstStyle/>
          <a:p>
            <a:pPr algn="ct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تعريف</a:t>
            </a:r>
          </a:p>
        </p:txBody>
      </p:sp>
      <p:cxnSp>
        <p:nvCxnSpPr>
          <p:cNvPr id="5" name="رابط مستقيم 4"/>
          <p:cNvCxnSpPr/>
          <p:nvPr/>
        </p:nvCxnSpPr>
        <p:spPr>
          <a:xfrm flipH="1">
            <a:off x="4399767" y="5410200"/>
            <a:ext cx="428703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رابط مستقيم 6"/>
          <p:cNvCxnSpPr/>
          <p:nvPr/>
        </p:nvCxnSpPr>
        <p:spPr>
          <a:xfrm flipH="1">
            <a:off x="4399767" y="5562600"/>
            <a:ext cx="4287033" cy="76200"/>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رابط مستقيم 8"/>
          <p:cNvCxnSpPr/>
          <p:nvPr/>
        </p:nvCxnSpPr>
        <p:spPr>
          <a:xfrm flipH="1">
            <a:off x="4399767" y="5715000"/>
            <a:ext cx="1924833" cy="762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رابط مستقيم 10"/>
          <p:cNvCxnSpPr/>
          <p:nvPr/>
        </p:nvCxnSpPr>
        <p:spPr>
          <a:xfrm flipH="1">
            <a:off x="4572000" y="5943600"/>
            <a:ext cx="4114800" cy="762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رابط مستقيم 12"/>
          <p:cNvCxnSpPr/>
          <p:nvPr/>
        </p:nvCxnSpPr>
        <p:spPr>
          <a:xfrm flipH="1">
            <a:off x="7391400" y="6172200"/>
            <a:ext cx="1143000" cy="0"/>
          </a:xfrm>
          <a:prstGeom prst="line">
            <a:avLst/>
          </a:prstGeom>
        </p:spPr>
        <p:style>
          <a:lnRef idx="1">
            <a:schemeClr val="accent2"/>
          </a:lnRef>
          <a:fillRef idx="0">
            <a:schemeClr val="accent2"/>
          </a:fillRef>
          <a:effectRef idx="0">
            <a:schemeClr val="accent2"/>
          </a:effectRef>
          <a:fontRef idx="minor">
            <a:schemeClr val="tx1"/>
          </a:fontRef>
        </p:style>
      </p:cxnSp>
      <p:sp>
        <p:nvSpPr>
          <p:cNvPr id="14" name="مستطيل 13"/>
          <p:cNvSpPr/>
          <p:nvPr/>
        </p:nvSpPr>
        <p:spPr>
          <a:xfrm>
            <a:off x="3170744" y="4886980"/>
            <a:ext cx="1258678" cy="523220"/>
          </a:xfrm>
          <a:prstGeom prst="rect">
            <a:avLst/>
          </a:prstGeom>
        </p:spPr>
        <p:txBody>
          <a:bodyPr wrap="none">
            <a:spAutoFit/>
          </a:bodyPr>
          <a:lstStyle/>
          <a:p>
            <a:pPr algn="ct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خصائصه</a:t>
            </a:r>
          </a:p>
        </p:txBody>
      </p:sp>
      <p:sp>
        <p:nvSpPr>
          <p:cNvPr id="15" name="مستطيل 14"/>
          <p:cNvSpPr/>
          <p:nvPr/>
        </p:nvSpPr>
        <p:spPr>
          <a:xfrm>
            <a:off x="5054310" y="4898571"/>
            <a:ext cx="385042" cy="523220"/>
          </a:xfrm>
          <a:prstGeom prst="rect">
            <a:avLst/>
          </a:prstGeom>
        </p:spPr>
        <p:txBody>
          <a:bodyPr wrap="none">
            <a:spAutoFit/>
          </a:bodyPr>
          <a:lstStyle/>
          <a:p>
            <a:pPr algn="ct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16" name="مستطيل 15"/>
          <p:cNvSpPr/>
          <p:nvPr/>
        </p:nvSpPr>
        <p:spPr>
          <a:xfrm>
            <a:off x="8690984" y="5191780"/>
            <a:ext cx="385042" cy="523220"/>
          </a:xfrm>
          <a:prstGeom prst="rect">
            <a:avLst/>
          </a:prstGeom>
        </p:spPr>
        <p:txBody>
          <a:bodyPr wrap="none">
            <a:spAutoFit/>
          </a:bodyPr>
          <a:lstStyle/>
          <a:p>
            <a:pPr algn="ct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sp>
        <p:nvSpPr>
          <p:cNvPr id="17" name="مستطيل 16"/>
          <p:cNvSpPr/>
          <p:nvPr/>
        </p:nvSpPr>
        <p:spPr>
          <a:xfrm>
            <a:off x="4095729" y="5496580"/>
            <a:ext cx="385042" cy="523220"/>
          </a:xfrm>
          <a:prstGeom prst="rect">
            <a:avLst/>
          </a:prstGeom>
        </p:spPr>
        <p:txBody>
          <a:bodyPr wrap="none">
            <a:spAutoFit/>
          </a:bodyPr>
          <a:lstStyle/>
          <a:p>
            <a:pPr algn="ct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spTree>
    <p:extLst>
      <p:ext uri="{BB962C8B-B14F-4D97-AF65-F5344CB8AC3E}">
        <p14:creationId xmlns:p14="http://schemas.microsoft.com/office/powerpoint/2010/main" val="1321680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141116" y="0"/>
          <a:ext cx="7002884" cy="6877050"/>
          <a:chOff x="2141116" y="0"/>
          <a:chExt cx="7002884" cy="6877050"/>
        </a:xfrm>
      </p:grpSpPr>
      <p:pic>
        <p:nvPicPr>
          <p:cNvPr id="2" name="Slide"/>
          <p:cNvPicPr>
            <a:picLocks noChangeAspect="1"/>
          </p:cNvPicPr>
          <p:nvPr/>
        </p:nvPicPr>
        <p:blipFill rotWithShape="1">
          <a:blip r:embed="rId2"/>
          <a:srcRect r="9896"/>
          <a:stretch/>
        </p:blipFill>
        <p:spPr>
          <a:xfrm>
            <a:off x="0" y="0"/>
            <a:ext cx="9144000" cy="6877050"/>
          </a:xfrm>
          <a:prstGeom prst="rect">
            <a:avLst/>
          </a:prstGeom>
        </p:spPr>
      </p:pic>
      <p:sp>
        <p:nvSpPr>
          <p:cNvPr id="5" name="مستطيل 4"/>
          <p:cNvSpPr/>
          <p:nvPr/>
        </p:nvSpPr>
        <p:spPr>
          <a:xfrm>
            <a:off x="8560093" y="2544485"/>
            <a:ext cx="593432" cy="400110"/>
          </a:xfrm>
          <a:prstGeom prst="rect">
            <a:avLst/>
          </a:prstGeom>
        </p:spPr>
        <p:txBody>
          <a:bodyPr wrap="none">
            <a:spAutoFit/>
          </a:bodyPr>
          <a:lstStyle/>
          <a:p>
            <a:pPr algn="ctr"/>
            <a:r>
              <a:rPr lang="ar-SA"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متى؟</a:t>
            </a:r>
          </a:p>
        </p:txBody>
      </p:sp>
      <p:cxnSp>
        <p:nvCxnSpPr>
          <p:cNvPr id="7" name="رابط مستقيم 6"/>
          <p:cNvCxnSpPr/>
          <p:nvPr/>
        </p:nvCxnSpPr>
        <p:spPr>
          <a:xfrm flipH="1">
            <a:off x="6629400" y="2895600"/>
            <a:ext cx="193069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رابط مستقيم 9"/>
          <p:cNvCxnSpPr/>
          <p:nvPr/>
        </p:nvCxnSpPr>
        <p:spPr>
          <a:xfrm flipH="1">
            <a:off x="7010400" y="3886200"/>
            <a:ext cx="12954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مستطيل 10"/>
          <p:cNvSpPr/>
          <p:nvPr/>
        </p:nvSpPr>
        <p:spPr>
          <a:xfrm>
            <a:off x="4419600" y="3447395"/>
            <a:ext cx="2972289" cy="523220"/>
          </a:xfrm>
          <a:prstGeom prst="rect">
            <a:avLst/>
          </a:prstGeom>
        </p:spPr>
        <p:txBody>
          <a:bodyPr wrap="none">
            <a:spAutoFit/>
          </a:bodyPr>
          <a:lstStyle/>
          <a:p>
            <a:pPr algn="ct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ما الهدف من دبي سات؟</a:t>
            </a:r>
          </a:p>
        </p:txBody>
      </p:sp>
      <p:cxnSp>
        <p:nvCxnSpPr>
          <p:cNvPr id="13" name="رابط مستقيم 12"/>
          <p:cNvCxnSpPr/>
          <p:nvPr/>
        </p:nvCxnSpPr>
        <p:spPr>
          <a:xfrm flipH="1">
            <a:off x="3505200" y="4191000"/>
            <a:ext cx="4572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69630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141116" y="0"/>
          <a:ext cx="7002884" cy="6877050"/>
          <a:chOff x="2141116" y="0"/>
          <a:chExt cx="7002884" cy="6877050"/>
        </a:xfrm>
      </p:grpSpPr>
      <p:pic>
        <p:nvPicPr>
          <p:cNvPr id="2" name="Slide"/>
          <p:cNvPicPr>
            <a:picLocks noChangeAspect="1"/>
          </p:cNvPicPr>
          <p:nvPr/>
        </p:nvPicPr>
        <p:blipFill rotWithShape="1">
          <a:blip r:embed="rId2"/>
          <a:srcRect r="12425"/>
          <a:stretch/>
        </p:blipFill>
        <p:spPr>
          <a:xfrm>
            <a:off x="0" y="-19050"/>
            <a:ext cx="9144000" cy="6877050"/>
          </a:xfrm>
          <a:prstGeom prst="rect">
            <a:avLst/>
          </a:prstGeom>
        </p:spPr>
      </p:pic>
      <p:cxnSp>
        <p:nvCxnSpPr>
          <p:cNvPr id="4" name="رابط مستقيم 3"/>
          <p:cNvCxnSpPr/>
          <p:nvPr/>
        </p:nvCxnSpPr>
        <p:spPr>
          <a:xfrm flipH="1">
            <a:off x="381000" y="914400"/>
            <a:ext cx="563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رابط مستقيم 5"/>
          <p:cNvCxnSpPr/>
          <p:nvPr/>
        </p:nvCxnSpPr>
        <p:spPr>
          <a:xfrm flipH="1">
            <a:off x="381000" y="1066800"/>
            <a:ext cx="853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flipH="1">
            <a:off x="8382000" y="1219200"/>
            <a:ext cx="5334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مستطيل 8"/>
          <p:cNvSpPr/>
          <p:nvPr/>
        </p:nvSpPr>
        <p:spPr>
          <a:xfrm>
            <a:off x="5624531" y="304800"/>
            <a:ext cx="2105063" cy="369332"/>
          </a:xfrm>
          <a:prstGeom prst="rect">
            <a:avLst/>
          </a:prstGeom>
        </p:spPr>
        <p:txBody>
          <a:bodyPr wrap="none">
            <a:spAutoFit/>
          </a:bodyPr>
          <a:lstStyle/>
          <a:p>
            <a:pPr algn="ctr"/>
            <a:r>
              <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ما الهدف من دبي سات2؟</a:t>
            </a:r>
          </a:p>
        </p:txBody>
      </p:sp>
      <p:sp>
        <p:nvSpPr>
          <p:cNvPr id="3" name="Rectangle: Rounded Corners 2">
            <a:extLst>
              <a:ext uri="{FF2B5EF4-FFF2-40B4-BE49-F238E27FC236}">
                <a16:creationId xmlns:a16="http://schemas.microsoft.com/office/drawing/2014/main" id="{0DA9F04C-D7C7-485E-92E8-A8D620C9715D}"/>
              </a:ext>
            </a:extLst>
          </p:cNvPr>
          <p:cNvSpPr/>
          <p:nvPr/>
        </p:nvSpPr>
        <p:spPr>
          <a:xfrm>
            <a:off x="2514600" y="5410200"/>
            <a:ext cx="4724400"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a:ln w="0"/>
                <a:solidFill>
                  <a:schemeClr val="tx1"/>
                </a:solidFill>
                <a:effectLst>
                  <a:outerShdw blurRad="38100" dist="19050" dir="2700000" algn="tl" rotWithShape="0">
                    <a:schemeClr val="dk1">
                      <a:alpha val="40000"/>
                    </a:schemeClr>
                  </a:outerShdw>
                </a:effectLst>
              </a:rPr>
              <a:t>أ / عبدالرازق عطاالله </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2519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كعب 1"/>
          <p:cNvSpPr/>
          <p:nvPr/>
        </p:nvSpPr>
        <p:spPr>
          <a:xfrm>
            <a:off x="504371" y="76200"/>
            <a:ext cx="8229600" cy="1447800"/>
          </a:xfrm>
          <a:prstGeom prst="cub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JO" sz="2800" b="1" dirty="0"/>
              <a:t>2 ) رصد الظاهرة من خلال الأشعة الكهرومغناطيسية الصادرة عنها </a:t>
            </a:r>
            <a:endParaRPr lang="ar-SA" sz="2800" b="1" dirty="0"/>
          </a:p>
        </p:txBody>
      </p:sp>
      <p:pic>
        <p:nvPicPr>
          <p:cNvPr id="4098" name="Picture 2" descr="Image result for ‫طرق التقاط صور الاستشعار عن بعد الرقمية‬‎">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b="5170"/>
          <a:stretch/>
        </p:blipFill>
        <p:spPr bwMode="auto">
          <a:xfrm>
            <a:off x="0" y="1527629"/>
            <a:ext cx="9144000" cy="533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964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كعب 1"/>
          <p:cNvSpPr/>
          <p:nvPr/>
        </p:nvSpPr>
        <p:spPr>
          <a:xfrm>
            <a:off x="504371" y="76200"/>
            <a:ext cx="8229600" cy="1905000"/>
          </a:xfrm>
          <a:prstGeom prst="cub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JO" sz="2800" b="1" dirty="0"/>
              <a:t>3 ) تسليط الأشعة من قمر الاستشعار عن بعد إلى المنطقة المطلوب تصويرها ثم التقط الأشعة المرتدة عن تلك المنطقة</a:t>
            </a:r>
            <a:endParaRPr lang="ar-SA" sz="2800" b="1" dirty="0"/>
          </a:p>
        </p:txBody>
      </p:sp>
      <p:pic>
        <p:nvPicPr>
          <p:cNvPr id="5122" name="Picture 2" descr="Image result for ‫طرق التقاط صور الاستشعار عن بعد الرقمية‬‎">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471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98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التصوير بالموجات الحرارية ‬‎">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640"/>
          <a:stretch/>
        </p:blipFill>
        <p:spPr bwMode="auto">
          <a:xfrm>
            <a:off x="4267200" y="-29029"/>
            <a:ext cx="4851400" cy="2140857"/>
          </a:xfrm>
          <a:prstGeom prst="rect">
            <a:avLst/>
          </a:prstGeom>
          <a:noFill/>
          <a:extLst>
            <a:ext uri="{909E8E84-426E-40DD-AFC4-6F175D3DCCD1}">
              <a14:hiddenFill xmlns:a14="http://schemas.microsoft.com/office/drawing/2010/main">
                <a:solidFill>
                  <a:srgbClr val="FFFFFF"/>
                </a:solidFill>
              </a14:hiddenFill>
            </a:ext>
          </a:extLst>
        </p:spPr>
      </p:pic>
      <p:sp>
        <p:nvSpPr>
          <p:cNvPr id="2" name="مكعب 1"/>
          <p:cNvSpPr/>
          <p:nvPr/>
        </p:nvSpPr>
        <p:spPr>
          <a:xfrm>
            <a:off x="0" y="-29029"/>
            <a:ext cx="4267200" cy="1219200"/>
          </a:xfrm>
          <a:prstGeom prst="cub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JO" sz="3200" b="1" dirty="0">
                <a:solidFill>
                  <a:schemeClr val="tx1"/>
                </a:solidFill>
              </a:rPr>
              <a:t>الربط بالعلوم</a:t>
            </a:r>
            <a:endParaRPr lang="ar-SA" sz="3200" b="1" dirty="0">
              <a:solidFill>
                <a:schemeClr val="tx1"/>
              </a:solidFill>
            </a:endParaRPr>
          </a:p>
        </p:txBody>
      </p:sp>
      <p:sp>
        <p:nvSpPr>
          <p:cNvPr id="3" name="شكل بيضاوي 2"/>
          <p:cNvSpPr/>
          <p:nvPr/>
        </p:nvSpPr>
        <p:spPr>
          <a:xfrm>
            <a:off x="533400" y="2438400"/>
            <a:ext cx="80772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JO" sz="3600" b="1" dirty="0"/>
              <a:t>التصوير بالموجات الحرارية : يمكن رؤية الأجسام وتصويرها من خلال الحرارة المنبعثة عنها سواء كانت حية أو جماد </a:t>
            </a:r>
            <a:endParaRPr lang="ar-SA" sz="3600" b="1" dirty="0"/>
          </a:p>
        </p:txBody>
      </p:sp>
    </p:spTree>
    <p:extLst>
      <p:ext uri="{BB962C8B-B14F-4D97-AF65-F5344CB8AC3E}">
        <p14:creationId xmlns:p14="http://schemas.microsoft.com/office/powerpoint/2010/main" val="597508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2141116" y="0"/>
          <a:ext cx="7002884" cy="6877050"/>
          <a:chOff x="2141116" y="0"/>
          <a:chExt cx="7002884" cy="6877050"/>
        </a:xfrm>
      </p:grpSpPr>
      <p:pic>
        <p:nvPicPr>
          <p:cNvPr id="2" name="Slide"/>
          <p:cNvPicPr>
            <a:picLocks noChangeAspect="1"/>
          </p:cNvPicPr>
          <p:nvPr/>
        </p:nvPicPr>
        <p:blipFill>
          <a:blip r:embed="rId2"/>
          <a:stretch>
            <a:fillRect/>
          </a:stretch>
        </p:blipFill>
        <p:spPr>
          <a:xfrm>
            <a:off x="0" y="0"/>
            <a:ext cx="9144000" cy="6877050"/>
          </a:xfrm>
          <a:prstGeom prst="rect">
            <a:avLst/>
          </a:prstGeom>
        </p:spPr>
      </p:pic>
      <p:sp>
        <p:nvSpPr>
          <p:cNvPr id="15" name="مستطيل 14"/>
          <p:cNvSpPr/>
          <p:nvPr/>
        </p:nvSpPr>
        <p:spPr>
          <a:xfrm>
            <a:off x="7800363" y="899886"/>
            <a:ext cx="134363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تعريف</a:t>
            </a:r>
          </a:p>
        </p:txBody>
      </p:sp>
      <p:sp>
        <p:nvSpPr>
          <p:cNvPr id="18" name="مستطيل 17"/>
          <p:cNvSpPr/>
          <p:nvPr/>
        </p:nvSpPr>
        <p:spPr>
          <a:xfrm>
            <a:off x="5791200" y="2057400"/>
            <a:ext cx="809837" cy="646331"/>
          </a:xfrm>
          <a:prstGeom prst="rect">
            <a:avLst/>
          </a:prstGeom>
        </p:spPr>
        <p:txBody>
          <a:bodyPr wrap="none">
            <a:spAutoFit/>
          </a:bodyPr>
          <a:lstStyle/>
          <a:p>
            <a:pPr algn="ctr"/>
            <a:r>
              <a:rPr lang="ar-SA"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اذكر</a:t>
            </a:r>
          </a:p>
        </p:txBody>
      </p:sp>
      <p:sp>
        <p:nvSpPr>
          <p:cNvPr id="20" name="مستطيل 19"/>
          <p:cNvSpPr/>
          <p:nvPr/>
        </p:nvSpPr>
        <p:spPr>
          <a:xfrm>
            <a:off x="6858000" y="2274051"/>
            <a:ext cx="312906" cy="369332"/>
          </a:xfrm>
          <a:prstGeom prst="rect">
            <a:avLst/>
          </a:prstGeom>
        </p:spPr>
        <p:txBody>
          <a:bodyPr wrap="none">
            <a:spAutoFit/>
          </a:bodyPr>
          <a:lstStyle/>
          <a:p>
            <a:pPr algn="ctr"/>
            <a:r>
              <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21" name="مستطيل 20"/>
          <p:cNvSpPr/>
          <p:nvPr/>
        </p:nvSpPr>
        <p:spPr>
          <a:xfrm>
            <a:off x="4415547" y="2334399"/>
            <a:ext cx="312906" cy="369332"/>
          </a:xfrm>
          <a:prstGeom prst="rect">
            <a:avLst/>
          </a:prstGeom>
        </p:spPr>
        <p:txBody>
          <a:bodyPr wrap="none">
            <a:spAutoFit/>
          </a:bodyPr>
          <a:lstStyle/>
          <a:p>
            <a:pPr algn="ctr"/>
            <a:r>
              <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sp>
        <p:nvSpPr>
          <p:cNvPr id="22" name="مستطيل 21"/>
          <p:cNvSpPr/>
          <p:nvPr/>
        </p:nvSpPr>
        <p:spPr>
          <a:xfrm>
            <a:off x="1828800" y="2334008"/>
            <a:ext cx="312906" cy="369332"/>
          </a:xfrm>
          <a:prstGeom prst="rect">
            <a:avLst/>
          </a:prstGeom>
        </p:spPr>
        <p:txBody>
          <a:bodyPr wrap="none">
            <a:spAutoFit/>
          </a:bodyPr>
          <a:lstStyle/>
          <a:p>
            <a:pPr algn="ctr"/>
            <a:r>
              <a:rPr lang="ar-S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sp>
        <p:nvSpPr>
          <p:cNvPr id="23" name="مستطيل 22"/>
          <p:cNvSpPr/>
          <p:nvPr/>
        </p:nvSpPr>
        <p:spPr>
          <a:xfrm>
            <a:off x="7800363" y="5715000"/>
            <a:ext cx="1199367" cy="523220"/>
          </a:xfrm>
          <a:prstGeom prst="rect">
            <a:avLst/>
          </a:prstGeom>
        </p:spPr>
        <p:txBody>
          <a:bodyPr wrap="none">
            <a:spAutoFit/>
          </a:bodyPr>
          <a:lstStyle/>
          <a:p>
            <a:pPr algn="ctr"/>
            <a:r>
              <a:rPr lang="ar-S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تعريف</a:t>
            </a:r>
          </a:p>
        </p:txBody>
      </p:sp>
    </p:spTree>
    <p:extLst>
      <p:ext uri="{BB962C8B-B14F-4D97-AF65-F5344CB8AC3E}">
        <p14:creationId xmlns:p14="http://schemas.microsoft.com/office/powerpoint/2010/main" val="1332707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14400" y="152400"/>
            <a:ext cx="7620000" cy="266700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JO" sz="3200" b="1" u="sng" dirty="0">
                <a:solidFill>
                  <a:srgbClr val="FF0000"/>
                </a:solidFill>
              </a:rPr>
              <a:t>كانت الصور الجوية تقتصر على تصوير سطح الأرض </a:t>
            </a:r>
            <a:r>
              <a:rPr lang="ar-JO" sz="3200" b="1" dirty="0">
                <a:solidFill>
                  <a:schemeClr val="accent5">
                    <a:lumMod val="50000"/>
                  </a:schemeClr>
                </a:solidFill>
              </a:rPr>
              <a:t>فقط فإن الأقمار الاستشعار عن بعد يمكنها تصوير أو مسح سطح الأرض وما تحته من طبقات ولكن في حدود معينة كما انها قادرة على تصوير </a:t>
            </a:r>
            <a:r>
              <a:rPr lang="ar-JO" sz="3200" b="1" u="sng" dirty="0">
                <a:solidFill>
                  <a:schemeClr val="accent5">
                    <a:lumMod val="50000"/>
                  </a:schemeClr>
                </a:solidFill>
              </a:rPr>
              <a:t>قيعان البحار </a:t>
            </a:r>
            <a:r>
              <a:rPr lang="ar-JO" sz="3200" b="1" dirty="0">
                <a:solidFill>
                  <a:schemeClr val="accent5">
                    <a:lumMod val="50000"/>
                  </a:schemeClr>
                </a:solidFill>
              </a:rPr>
              <a:t>والمحيطات </a:t>
            </a:r>
            <a:r>
              <a:rPr lang="ar-JO" sz="3200" b="1" u="sng" dirty="0">
                <a:solidFill>
                  <a:schemeClr val="accent5">
                    <a:lumMod val="50000"/>
                  </a:schemeClr>
                </a:solidFill>
              </a:rPr>
              <a:t>والغلاف الجوي </a:t>
            </a:r>
            <a:r>
              <a:rPr lang="ar-JO" sz="3200" b="1" dirty="0">
                <a:solidFill>
                  <a:schemeClr val="accent5">
                    <a:lumMod val="50000"/>
                  </a:schemeClr>
                </a:solidFill>
              </a:rPr>
              <a:t>للأرض</a:t>
            </a:r>
            <a:endParaRPr lang="ar-SA" sz="3200" b="1" dirty="0">
              <a:solidFill>
                <a:schemeClr val="accent5">
                  <a:lumMod val="50000"/>
                </a:schemeClr>
              </a:solidFill>
            </a:endParaRPr>
          </a:p>
        </p:txBody>
      </p:sp>
      <p:pic>
        <p:nvPicPr>
          <p:cNvPr id="7172" name="Picture 4" descr="Image result for ‫طبقات الغلاف الجوي‬‎">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990850"/>
            <a:ext cx="4095523" cy="38671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قيعان البحار والمحيطات‬‎">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16250"/>
            <a:ext cx="4572000" cy="38671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رابط كسهم مستقيم 3"/>
          <p:cNvCxnSpPr/>
          <p:nvPr/>
        </p:nvCxnSpPr>
        <p:spPr>
          <a:xfrm flipH="1">
            <a:off x="1981200" y="2133600"/>
            <a:ext cx="762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 name="رابط كسهم مستقيم 5"/>
          <p:cNvCxnSpPr/>
          <p:nvPr/>
        </p:nvCxnSpPr>
        <p:spPr>
          <a:xfrm>
            <a:off x="5334000" y="2743200"/>
            <a:ext cx="1143000" cy="533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65087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1200"/>
            <a:ext cx="3924300"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مكعب 2"/>
          <p:cNvSpPr/>
          <p:nvPr/>
        </p:nvSpPr>
        <p:spPr>
          <a:xfrm>
            <a:off x="1828800" y="76200"/>
            <a:ext cx="5257800" cy="1752600"/>
          </a:xfrm>
          <a:prstGeom prst="cub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JO" sz="3600" b="1" dirty="0"/>
              <a:t>مسارات الأقمار الصناعية</a:t>
            </a:r>
          </a:p>
        </p:txBody>
      </p:sp>
      <p:sp>
        <p:nvSpPr>
          <p:cNvPr id="4" name="علبة 3"/>
          <p:cNvSpPr/>
          <p:nvPr/>
        </p:nvSpPr>
        <p:spPr>
          <a:xfrm>
            <a:off x="533400" y="2209800"/>
            <a:ext cx="3924300" cy="4648200"/>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4400" b="1" dirty="0">
                <a:solidFill>
                  <a:schemeClr val="tx1"/>
                </a:solidFill>
              </a:rPr>
              <a:t>أقمار صناعية تدور حول الأرض بمسارات مختلفة</a:t>
            </a:r>
            <a:endParaRPr lang="ar-SA" sz="4400" b="1" dirty="0">
              <a:solidFill>
                <a:schemeClr val="tx1"/>
              </a:solidFill>
            </a:endParaRPr>
          </a:p>
        </p:txBody>
      </p:sp>
    </p:spTree>
    <p:extLst>
      <p:ext uri="{BB962C8B-B14F-4D97-AF65-F5344CB8AC3E}">
        <p14:creationId xmlns:p14="http://schemas.microsoft.com/office/powerpoint/2010/main" val="264462653"/>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817</Words>
  <Application>Microsoft Office PowerPoint</Application>
  <PresentationFormat>On-screen Show (4:3)</PresentationFormat>
  <Paragraphs>98</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نسق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tahani</dc:creator>
  <cp:lastModifiedBy>abdelrazek attalla</cp:lastModifiedBy>
  <cp:revision>20</cp:revision>
  <dcterms:created xsi:type="dcterms:W3CDTF">2018-01-22T03:17:27Z</dcterms:created>
  <dcterms:modified xsi:type="dcterms:W3CDTF">2021-01-13T17:44:36Z</dcterms:modified>
</cp:coreProperties>
</file>