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001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Geeza Pro Regular"/>
      </a:defRPr>
    </a:lvl1pPr>
    <a:lvl2pPr marL="0" marR="0" indent="0" algn="ctr" defTabSz="8001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Geeza Pro Regular"/>
      </a:defRPr>
    </a:lvl2pPr>
    <a:lvl3pPr marL="0" marR="0" indent="0" algn="ctr" defTabSz="8001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Geeza Pro Regular"/>
      </a:defRPr>
    </a:lvl3pPr>
    <a:lvl4pPr marL="0" marR="0" indent="0" algn="ctr" defTabSz="8001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Geeza Pro Regular"/>
      </a:defRPr>
    </a:lvl4pPr>
    <a:lvl5pPr marL="0" marR="0" indent="0" algn="ctr" defTabSz="8001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Geeza Pro Regular"/>
      </a:defRPr>
    </a:lvl5pPr>
    <a:lvl6pPr marL="0" marR="0" indent="0" algn="ctr" defTabSz="8001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Geeza Pro Regular"/>
      </a:defRPr>
    </a:lvl6pPr>
    <a:lvl7pPr marL="0" marR="0" indent="0" algn="ctr" defTabSz="8001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Geeza Pro Regular"/>
      </a:defRPr>
    </a:lvl7pPr>
    <a:lvl8pPr marL="0" marR="0" indent="0" algn="ctr" defTabSz="8001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Geeza Pro Regular"/>
      </a:defRPr>
    </a:lvl8pPr>
    <a:lvl9pPr marL="0" marR="0" indent="0" algn="ctr" defTabSz="8001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C7B8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254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B9B9F">
              <a:alpha val="19000"/>
            </a:srgbClr>
          </a:solidFill>
        </a:fill>
      </a:tcStyle>
    </a:band2H>
    <a:firstCol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left>
          <a:right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right>
          <a:top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top>
          <a:bottom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bottom>
          <a:insideH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insideH>
          <a:insideV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0CC8A">
              <a:alpha val="31000"/>
            </a:srgbClr>
          </a:solidFill>
        </a:fill>
      </a:tcStyle>
    </a:band2H>
    <a:firstCol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0E9D7"/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5815">
              <a:alpha val="7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2EBD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2EBDB"/>
              </a:solidFill>
              <a:prstDash val="solid"/>
              <a:miter lim="400000"/>
            </a:ln>
          </a:left>
          <a:right>
            <a:ln w="12700" cap="flat">
              <a:solidFill>
                <a:srgbClr val="F2EBDB"/>
              </a:solidFill>
              <a:prstDash val="solid"/>
              <a:miter lim="400000"/>
            </a:ln>
          </a:right>
          <a:top>
            <a:ln w="12700" cap="flat">
              <a:solidFill>
                <a:srgbClr val="F2EBDB"/>
              </a:solidFill>
              <a:prstDash val="solid"/>
              <a:miter lim="400000"/>
            </a:ln>
          </a:top>
          <a:bottom>
            <a:ln w="12700" cap="flat">
              <a:solidFill>
                <a:srgbClr val="F2EBDB"/>
              </a:solidFill>
              <a:prstDash val="solid"/>
              <a:miter lim="400000"/>
            </a:ln>
          </a:bottom>
          <a:insideH>
            <a:ln w="12700" cap="flat">
              <a:solidFill>
                <a:srgbClr val="F2EBDB"/>
              </a:solidFill>
              <a:prstDash val="solid"/>
              <a:miter lim="400000"/>
            </a:ln>
          </a:insideH>
          <a:insideV>
            <a:ln w="12700" cap="flat">
              <a:solidFill>
                <a:srgbClr val="F2EBDB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wholeTbl>
    <a:band2H>
      <a:tcTxStyle b="def" i="def"/>
      <a:tcStyle>
        <a:tcBdr/>
        <a:fill>
          <a:solidFill>
            <a:srgbClr val="BCBCBC">
              <a:alpha val="12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F2EBDB"/>
              </a:solidFill>
              <a:prstDash val="solid"/>
              <a:miter lim="400000"/>
            </a:ln>
          </a:top>
          <a:bottom>
            <a:ln w="12700" cap="flat">
              <a:solidFill>
                <a:srgbClr val="F2EBDB"/>
              </a:solidFill>
              <a:prstDash val="solid"/>
              <a:miter lim="400000"/>
            </a:ln>
          </a:bottom>
          <a:insideH>
            <a:ln w="12700" cap="flat">
              <a:solidFill>
                <a:srgbClr val="F2EBDB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25400" cap="flat">
              <a:solidFill>
                <a:srgbClr val="645C51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766D60"/>
              </a:solidFill>
              <a:prstDash val="solid"/>
              <a:miter lim="400000"/>
            </a:ln>
          </a:left>
          <a:right>
            <a:ln w="12700" cap="flat">
              <a:solidFill>
                <a:srgbClr val="766D6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66D60"/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D60">
              <a:alpha val="5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66D60"/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66D60"/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66D60"/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atherbooktypeembellishgld.pdf" descr="leatherbooktypeembellishgl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77500" y="6972300"/>
            <a:ext cx="2771878" cy="431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نص العنوان"/>
          <p:cNvSpPr txBox="1"/>
          <p:nvPr>
            <p:ph type="title"/>
          </p:nvPr>
        </p:nvSpPr>
        <p:spPr>
          <a:xfrm>
            <a:off x="2336800" y="2857500"/>
            <a:ext cx="19050000" cy="3556000"/>
          </a:xfrm>
          <a:prstGeom prst="rect">
            <a:avLst/>
          </a:prstGeom>
          <a:effectLst>
            <a:outerShdw sx="100000" sy="100000" kx="0" ky="0" algn="b" rotWithShape="0" blurRad="25400" dist="38100" dir="2700000">
              <a:srgbClr val="6D625D">
                <a:alpha val="90000"/>
              </a:srgbClr>
            </a:outerShdw>
          </a:effectLst>
        </p:spPr>
        <p:txBody>
          <a:bodyPr anchor="b"/>
          <a:lstStyle>
            <a:lvl1pPr>
              <a:defRPr sz="10800">
                <a:solidFill>
                  <a:srgbClr val="BEA56D"/>
                </a:solidFill>
                <a:effectLst>
                  <a:outerShdw sx="100000" sy="100000" kx="0" ky="0" algn="b" rotWithShape="0" blurRad="38100" dist="25400" dir="15900000">
                    <a:srgbClr val="000000">
                      <a:alpha val="90000"/>
                    </a:srgbClr>
                  </a:outerShdw>
                </a:effectLst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/>
          </p:nvPr>
        </p:nvSpPr>
        <p:spPr>
          <a:xfrm>
            <a:off x="2336800" y="7747000"/>
            <a:ext cx="19050000" cy="2540000"/>
          </a:xfrm>
          <a:prstGeom prst="rect">
            <a:avLst/>
          </a:prstGeom>
          <a:effectLst>
            <a:outerShdw sx="100000" sy="100000" kx="0" ky="0" algn="b" rotWithShape="0" blurRad="25400" dist="38100" dir="2700000">
              <a:srgbClr val="6D625D">
                <a:alpha val="9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11637276" y="12714319"/>
            <a:ext cx="434534" cy="46666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 باسل أسعد"/>
          <p:cNvSpPr txBox="1"/>
          <p:nvPr>
            <p:ph type="body" sz="quarter" idx="21"/>
          </p:nvPr>
        </p:nvSpPr>
        <p:spPr>
          <a:xfrm>
            <a:off x="2374900" y="8934380"/>
            <a:ext cx="19621500" cy="790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6" name="&quot;قم بكتابة الرقم هنا.&quot;"/>
          <p:cNvSpPr txBox="1"/>
          <p:nvPr>
            <p:ph type="body" sz="quarter" idx="22"/>
          </p:nvPr>
        </p:nvSpPr>
        <p:spPr>
          <a:xfrm>
            <a:off x="2387600" y="6010587"/>
            <a:ext cx="19621500" cy="99632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300"/>
              </a:spcBef>
              <a:buSzTx/>
              <a:buNone/>
              <a:defRPr sz="5400"/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صورة بالأبيض والأسود لساحل صخري"/>
          <p:cNvSpPr/>
          <p:nvPr>
            <p:ph type="pic" idx="21"/>
          </p:nvPr>
        </p:nvSpPr>
        <p:spPr>
          <a:xfrm>
            <a:off x="-100666" y="-1981200"/>
            <a:ext cx="24601223" cy="16408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داخل الغلا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صورة بالأبيض والأسود لساحل صخري"/>
          <p:cNvSpPr/>
          <p:nvPr>
            <p:ph type="pic" idx="21"/>
          </p:nvPr>
        </p:nvSpPr>
        <p:spPr>
          <a:xfrm>
            <a:off x="3850765" y="-260764"/>
            <a:ext cx="16622963" cy="110871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نص العنوان"/>
          <p:cNvSpPr txBox="1"/>
          <p:nvPr>
            <p:ph type="title"/>
          </p:nvPr>
        </p:nvSpPr>
        <p:spPr>
          <a:xfrm>
            <a:off x="2044700" y="9779000"/>
            <a:ext cx="20320000" cy="1905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3" name="مستوى النص الأول…"/>
          <p:cNvSpPr txBox="1"/>
          <p:nvPr>
            <p:ph type="body" sz="quarter" idx="1"/>
          </p:nvPr>
        </p:nvSpPr>
        <p:spPr>
          <a:xfrm>
            <a:off x="2044700" y="11684000"/>
            <a:ext cx="203200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11962034" y="12881038"/>
            <a:ext cx="434534" cy="466662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نص العنوان"/>
          <p:cNvSpPr txBox="1"/>
          <p:nvPr>
            <p:ph type="title"/>
          </p:nvPr>
        </p:nvSpPr>
        <p:spPr>
          <a:xfrm>
            <a:off x="2032000" y="5270500"/>
            <a:ext cx="20320000" cy="3175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xfrm>
            <a:off x="11962034" y="12701619"/>
            <a:ext cx="434534" cy="46666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leatherbooktypeembellishgry.pdf" descr="leatherbooktypeembellishg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5425" y="6920086"/>
            <a:ext cx="277187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صورة بالأبيض والأسود لساحل صخري"/>
          <p:cNvSpPr/>
          <p:nvPr>
            <p:ph type="pic" idx="21"/>
          </p:nvPr>
        </p:nvSpPr>
        <p:spPr>
          <a:xfrm>
            <a:off x="11016969" y="2088583"/>
            <a:ext cx="14354838" cy="957431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1" name="نص العنوان"/>
          <p:cNvSpPr txBox="1"/>
          <p:nvPr>
            <p:ph type="title"/>
          </p:nvPr>
        </p:nvSpPr>
        <p:spPr>
          <a:xfrm>
            <a:off x="762000" y="2070100"/>
            <a:ext cx="12065000" cy="44069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2" name="مستوى النص الأول…"/>
          <p:cNvSpPr txBox="1"/>
          <p:nvPr>
            <p:ph type="body" sz="quarter" idx="1"/>
          </p:nvPr>
        </p:nvSpPr>
        <p:spPr>
          <a:xfrm>
            <a:off x="762000" y="7810500"/>
            <a:ext cx="12065000" cy="379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9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صورة بالأبيض والأسود لساحل صخري"/>
          <p:cNvSpPr/>
          <p:nvPr>
            <p:ph type="pic" sz="half" idx="21"/>
          </p:nvPr>
        </p:nvSpPr>
        <p:spPr>
          <a:xfrm>
            <a:off x="10123995" y="3094123"/>
            <a:ext cx="13830301" cy="922446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sz="half" idx="1"/>
          </p:nvPr>
        </p:nvSpPr>
        <p:spPr>
          <a:xfrm>
            <a:off x="2032000" y="3175000"/>
            <a:ext cx="9525000" cy="9017000"/>
          </a:xfrm>
          <a:prstGeom prst="rect">
            <a:avLst/>
          </a:prstGeom>
        </p:spPr>
        <p:txBody>
          <a:bodyPr/>
          <a:lstStyle>
            <a:lvl1pPr marL="596900" indent="-596900">
              <a:spcBef>
                <a:spcPts val="5500"/>
              </a:spcBef>
              <a:buBlip>
                <a:blip r:embed="rId2"/>
              </a:buBlip>
              <a:defRPr sz="4200"/>
            </a:lvl1pPr>
            <a:lvl2pPr marL="1193800" indent="-596900">
              <a:spcBef>
                <a:spcPts val="5500"/>
              </a:spcBef>
              <a:buBlip>
                <a:blip r:embed="rId2"/>
              </a:buBlip>
              <a:defRPr sz="4200"/>
            </a:lvl2pPr>
            <a:lvl3pPr marL="1790700" indent="-596900">
              <a:spcBef>
                <a:spcPts val="5500"/>
              </a:spcBef>
              <a:buBlip>
                <a:blip r:embed="rId2"/>
              </a:buBlip>
              <a:defRPr sz="4200"/>
            </a:lvl3pPr>
            <a:lvl4pPr marL="2387600" indent="-596900">
              <a:spcBef>
                <a:spcPts val="5500"/>
              </a:spcBef>
              <a:buBlip>
                <a:blip r:embed="rId2"/>
              </a:buBlip>
              <a:defRPr sz="4200"/>
            </a:lvl4pPr>
            <a:lvl5pPr marL="2984500" indent="-596900">
              <a:spcBef>
                <a:spcPts val="55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مستوى النص الأول…"/>
          <p:cNvSpPr txBox="1"/>
          <p:nvPr>
            <p:ph type="body" idx="1"/>
          </p:nvPr>
        </p:nvSpPr>
        <p:spPr>
          <a:xfrm>
            <a:off x="2032000" y="1778000"/>
            <a:ext cx="20320000" cy="1016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صورة بالأبيض والأسود لساحل صخري"/>
          <p:cNvSpPr/>
          <p:nvPr>
            <p:ph type="pic" idx="21"/>
          </p:nvPr>
        </p:nvSpPr>
        <p:spPr>
          <a:xfrm>
            <a:off x="-1701800" y="755816"/>
            <a:ext cx="17883053" cy="1192755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صورة بالأبيض والأسود لنهر متعرج مع تلال في الخلفية"/>
          <p:cNvSpPr/>
          <p:nvPr>
            <p:ph type="pic" sz="quarter" idx="22"/>
          </p:nvPr>
        </p:nvSpPr>
        <p:spPr>
          <a:xfrm>
            <a:off x="13677900" y="863600"/>
            <a:ext cx="8940800" cy="644080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صورة بالأبيض والأسود لصخرة القوس في حديقة شجرة جوشوا الوطنية بكاليفورنيا"/>
          <p:cNvSpPr/>
          <p:nvPr>
            <p:ph type="pic" sz="half" idx="23"/>
          </p:nvPr>
        </p:nvSpPr>
        <p:spPr>
          <a:xfrm>
            <a:off x="12179300" y="5764608"/>
            <a:ext cx="10655300" cy="710353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2032000" y="558800"/>
            <a:ext cx="203200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2032000" y="3810000"/>
            <a:ext cx="20320000" cy="825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2034" y="12715938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800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800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800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800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800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800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800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800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800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85800" marR="0" indent="-685800" algn="r" defTabSz="800100" rtl="1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+mn-lt"/>
          <a:ea typeface="+mn-ea"/>
          <a:cs typeface="+mn-cs"/>
          <a:sym typeface="Geeza Pro Regular"/>
        </a:defRPr>
      </a:lvl1pPr>
      <a:lvl2pPr marL="1371600" marR="0" indent="-685800" algn="r" defTabSz="800100" rtl="1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+mn-lt"/>
          <a:ea typeface="+mn-ea"/>
          <a:cs typeface="+mn-cs"/>
          <a:sym typeface="Geeza Pro Regular"/>
        </a:defRPr>
      </a:lvl2pPr>
      <a:lvl3pPr marL="2057400" marR="0" indent="-685800" algn="r" defTabSz="800100" rtl="1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+mn-lt"/>
          <a:ea typeface="+mn-ea"/>
          <a:cs typeface="+mn-cs"/>
          <a:sym typeface="Geeza Pro Regular"/>
        </a:defRPr>
      </a:lvl3pPr>
      <a:lvl4pPr marL="2743200" marR="0" indent="-685800" algn="r" defTabSz="800100" rtl="1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+mn-lt"/>
          <a:ea typeface="+mn-ea"/>
          <a:cs typeface="+mn-cs"/>
          <a:sym typeface="Geeza Pro Regular"/>
        </a:defRPr>
      </a:lvl4pPr>
      <a:lvl5pPr marL="3429000" marR="0" indent="-685800" algn="r" defTabSz="800100" rtl="1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+mn-lt"/>
          <a:ea typeface="+mn-ea"/>
          <a:cs typeface="+mn-cs"/>
          <a:sym typeface="Geeza Pro Regular"/>
        </a:defRPr>
      </a:lvl5pPr>
      <a:lvl6pPr marL="4114800" marR="0" indent="-685800" algn="r" defTabSz="800100" rtl="1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+mn-lt"/>
          <a:ea typeface="+mn-ea"/>
          <a:cs typeface="+mn-cs"/>
          <a:sym typeface="Geeza Pro Regular"/>
        </a:defRPr>
      </a:lvl6pPr>
      <a:lvl7pPr marL="4800600" marR="0" indent="-685800" algn="r" defTabSz="800100" rtl="1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+mn-lt"/>
          <a:ea typeface="+mn-ea"/>
          <a:cs typeface="+mn-cs"/>
          <a:sym typeface="Geeza Pro Regular"/>
        </a:defRPr>
      </a:lvl7pPr>
      <a:lvl8pPr marL="5486400" marR="0" indent="-685800" algn="r" defTabSz="800100" rtl="1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+mn-lt"/>
          <a:ea typeface="+mn-ea"/>
          <a:cs typeface="+mn-cs"/>
          <a:sym typeface="Geeza Pro Regular"/>
        </a:defRPr>
      </a:lvl8pPr>
      <a:lvl9pPr marL="6172200" marR="0" indent="-685800" algn="r" defTabSz="800100" rtl="1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25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5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اللام الشمسية واللام القمرية"/>
          <p:cNvSpPr txBox="1"/>
          <p:nvPr>
            <p:ph type="ctrTitle"/>
          </p:nvPr>
        </p:nvSpPr>
        <p:spPr>
          <a:xfrm>
            <a:off x="1229080" y="1837253"/>
            <a:ext cx="21268717" cy="3970161"/>
          </a:xfrm>
          <a:prstGeom prst="rect">
            <a:avLst/>
          </a:prstGeom>
        </p:spPr>
        <p:txBody>
          <a:bodyPr/>
          <a:lstStyle/>
          <a:p>
            <a:pPr/>
            <a:r>
              <a:t> اللام الشمسية واللام القمرية</a:t>
            </a:r>
          </a:p>
        </p:txBody>
      </p:sp>
      <p:pic>
        <p:nvPicPr>
          <p:cNvPr id="122" name="IMG_4958.png" descr="IMG_49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6600" y="4356479"/>
            <a:ext cx="11045344" cy="11053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G_4956.png" descr="IMG_49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01809" y="5868684"/>
            <a:ext cx="8803439" cy="8028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2DA78C76-C596-491D-BD6D-F34A9786921F.png" descr="2DA78C76-C596-491D-BD6D-F34A9786921F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30063" y="9933847"/>
            <a:ext cx="5323875" cy="5323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اللام الشمسية…"/>
          <p:cNvSpPr txBox="1"/>
          <p:nvPr>
            <p:ph type="title"/>
          </p:nvPr>
        </p:nvSpPr>
        <p:spPr>
          <a:xfrm>
            <a:off x="6990" y="1453686"/>
            <a:ext cx="13568748" cy="5652428"/>
          </a:xfrm>
          <a:prstGeom prst="rect">
            <a:avLst/>
          </a:prstGeom>
        </p:spPr>
        <p:txBody>
          <a:bodyPr/>
          <a:lstStyle/>
          <a:p>
            <a:pPr defTabSz="552069" rtl="0">
              <a:defRPr sz="8004">
                <a:solidFill>
                  <a:srgbClr val="000000"/>
                </a:solidFill>
                <a:effectLst>
                  <a:outerShdw sx="100000" sy="100000" kx="0" ky="0" algn="b" rotWithShape="0" blurRad="17526" dist="17526" dir="15900000">
                    <a:srgbClr val="595650">
                      <a:alpha val="33000"/>
                    </a:srgbClr>
                  </a:outerShdw>
                </a:effectLst>
                <a:latin typeface="Al Nile"/>
                <a:ea typeface="Al Nile"/>
                <a:cs typeface="Al Nile"/>
                <a:sym typeface="Al Nile"/>
              </a:defRPr>
            </a:pPr>
            <a:r>
              <a:t>اللام الشمسية</a:t>
            </a:r>
          </a:p>
          <a:p>
            <a:pPr defTabSz="552069" rtl="0">
              <a:defRPr sz="8004">
                <a:solidFill>
                  <a:srgbClr val="000000"/>
                </a:solidFill>
                <a:effectLst>
                  <a:outerShdw sx="100000" sy="100000" kx="0" ky="0" algn="b" rotWithShape="0" blurRad="17526" dist="17526" dir="15900000">
                    <a:srgbClr val="595650">
                      <a:alpha val="33000"/>
                    </a:srgbClr>
                  </a:outerShdw>
                </a:effectLst>
                <a:latin typeface="Al Nile"/>
                <a:ea typeface="Al Nile"/>
                <a:cs typeface="Al Nile"/>
                <a:sym typeface="Al Nile"/>
              </a:defRPr>
            </a:pPr>
            <a:r>
              <a:t>(تُكتب ولاتنطق)</a:t>
            </a:r>
          </a:p>
          <a:p>
            <a:pPr defTabSz="552069" rtl="0">
              <a:defRPr sz="8004">
                <a:solidFill>
                  <a:srgbClr val="000000"/>
                </a:solidFill>
                <a:effectLst>
                  <a:outerShdw sx="100000" sy="100000" kx="0" ky="0" algn="b" rotWithShape="0" blurRad="17526" dist="17526" dir="15900000">
                    <a:srgbClr val="595650">
                      <a:alpha val="33000"/>
                    </a:srgbClr>
                  </a:outerShdw>
                </a:effectLst>
                <a:latin typeface="Al Nile"/>
                <a:ea typeface="Al Nile"/>
                <a:cs typeface="Al Nile"/>
                <a:sym typeface="Al Nile"/>
              </a:defRPr>
            </a:pPr>
            <a:r>
              <a:t>والحرف الذي يأتي بعدها يكون مشدد دائمًا</a:t>
            </a:r>
          </a:p>
        </p:txBody>
      </p:sp>
      <p:sp>
        <p:nvSpPr>
          <p:cNvPr id="127" name="وعدد حروف اللام الشمسية ١٤حرفا ،إذا سبقتها اللام الشمسية يكون الحرف الذي يليها مشدد"/>
          <p:cNvSpPr txBox="1"/>
          <p:nvPr>
            <p:ph type="body" sz="quarter" idx="1"/>
          </p:nvPr>
        </p:nvSpPr>
        <p:spPr>
          <a:xfrm>
            <a:off x="758863" y="8812998"/>
            <a:ext cx="12065001" cy="3797301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وعدد حروف اللام الشمسية ١٤حرفا ،إذا سبقتها اللام الشمسية يكون الحرف الذي يليها مشدد</a:t>
            </a:r>
          </a:p>
        </p:txBody>
      </p:sp>
      <p:pic>
        <p:nvPicPr>
          <p:cNvPr id="128" name="IMG_4956.png" descr="IMG_49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29950" y="342900"/>
            <a:ext cx="14287500" cy="1303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4963.png" descr="IMG_496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13142" y="11162233"/>
            <a:ext cx="1825331" cy="257944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رقم الشريحة"/>
          <p:cNvSpPr txBox="1"/>
          <p:nvPr>
            <p:ph type="sldNum" sz="quarter" idx="4294967295"/>
          </p:nvPr>
        </p:nvSpPr>
        <p:spPr>
          <a:xfrm>
            <a:off x="12042092" y="12715938"/>
            <a:ext cx="274417" cy="466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  <p:pic>
        <p:nvPicPr>
          <p:cNvPr id="131" name="FFD20DFC-902E-477C-9EB4-45C8D608E54F.png" descr="FFD20DFC-902E-477C-9EB4-45C8D608E54F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98425" y="-1241436"/>
            <a:ext cx="6820027" cy="6820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26" grpId="1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6" dur="1000" fill="hold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" grpId="3"/>
      <p:bldP build="whole" bldLvl="1" animBg="1" rev="0" advAuto="0" spid="129" grpId="1"/>
      <p:bldP build="whole" bldLvl="1" animBg="1" rev="0" advAuto="0" spid="12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حروف اللام الشمسية هي"/>
          <p:cNvSpPr txBox="1"/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8726"/>
                  <a:lumOff val="-13711"/>
                </a:schemeClr>
              </a:gs>
            </a:gsLst>
            <a:lin ang="5400000"/>
          </a:gradFill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2EBDB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>
                <a:effectLst/>
              </a:defRPr>
            </a:pPr>
            <a:r>
              <a:t>حروف اللام الشمسية هي</a:t>
            </a:r>
          </a:p>
        </p:txBody>
      </p:sp>
      <p:pic>
        <p:nvPicPr>
          <p:cNvPr id="134" name="IMG_4956.png" descr="IMG_49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6146" y="4008724"/>
            <a:ext cx="8086521" cy="7374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29ABB8D9-39BE-492F-A99A-CF0518EF539A.png" descr="29ABB8D9-39BE-492F-A99A-CF0518EF539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59139" y="3192741"/>
            <a:ext cx="2486121" cy="2486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E613454C-837B-4F77-BC10-522E304D9BC2.png" descr="E613454C-837B-4F77-BC10-522E304D9BC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21587" y="5286917"/>
            <a:ext cx="2494121" cy="2494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84396EE0-5491-4898-AC85-50220CE0F35F.png" descr="84396EE0-5491-4898-AC85-50220CE0F35F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73584" y="8311128"/>
            <a:ext cx="2590127" cy="2590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E5BD2778-CE12-4E38-9CBD-81FF1C801806.png" descr="E5BD2778-CE12-4E38-9CBD-81FF1C80180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529399" y="10476786"/>
            <a:ext cx="2398115" cy="2398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F890E831-FB1F-45D8-9EAA-2D967538B30C.png" descr="F890E831-FB1F-45D8-9EAA-2D967538B30C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70766" y="6690546"/>
            <a:ext cx="2454001" cy="24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90F1D722-7207-4D94-850A-17C63A24E8CE.png" descr="90F1D722-7207-4D94-850A-17C63A24E8C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114219" y="10156230"/>
            <a:ext cx="2592012" cy="2592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3F68A5D6-86F4-4308-B1C7-06C168C26DAD.png" descr="3F68A5D6-86F4-4308-B1C7-06C168C26DAD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432932" y="10314776"/>
            <a:ext cx="2722133" cy="2722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5D6712E7-18A0-48CE-B3C9-9A878B159C1C.png" descr="5D6712E7-18A0-48CE-B3C9-9A878B159C1C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88965" y="10012361"/>
            <a:ext cx="2484813" cy="2484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65B60822-FE95-4EEC-8CE1-368F3CD4AF08.png" descr="65B60822-FE95-4EEC-8CE1-368F3CD4AF08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525690" y="6818496"/>
            <a:ext cx="2198100" cy="219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3D6B710F-8D81-4D40-8F1A-AC9E9A65C321.png" descr="3D6B710F-8D81-4D40-8F1A-AC9E9A65C321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616826" y="3433065"/>
            <a:ext cx="2545570" cy="2545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DD2A6CFB-441C-4AF0-9A22-F0B801781476.png" descr="DD2A6CFB-441C-4AF0-9A22-F0B801781476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128122" y="7008941"/>
            <a:ext cx="2082294" cy="2082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EA7349A0-7634-4E6F-A799-A3774B3AD1D9.png" descr="EA7349A0-7634-4E6F-A799-A3774B3AD1D9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928664" y="10155718"/>
            <a:ext cx="2198101" cy="219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22234C39-511C-4ABE-9392-135F591E931D.png" descr="22234C39-511C-4ABE-9392-135F591E931D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044527" y="3057128"/>
            <a:ext cx="2294946" cy="2294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570CB56D-97FC-42AF-AA42-A684972AADE0.png" descr="570CB56D-97FC-42AF-AA42-A684972AADE0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789105" y="3467241"/>
            <a:ext cx="2477218" cy="2477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4963.png" descr="IMG_4963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2368980" y="11168017"/>
            <a:ext cx="1928109" cy="2724679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رقم الشريحة"/>
          <p:cNvSpPr txBox="1"/>
          <p:nvPr>
            <p:ph type="sldNum" sz="quarter" idx="4294967295"/>
          </p:nvPr>
        </p:nvSpPr>
        <p:spPr>
          <a:xfrm>
            <a:off x="12042092" y="12715938"/>
            <a:ext cx="274417" cy="466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2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ntr" nodeType="clickEffect" presetSubtype="2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mph" nodeType="clickEffect" presetSubtype="0" presetID="26" grpId="16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5" dur="1000" fill="hold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11"/>
      <p:bldP build="whole" bldLvl="1" animBg="1" rev="0" advAuto="0" spid="143" grpId="12"/>
      <p:bldP build="whole" bldLvl="1" animBg="1" rev="0" advAuto="0" spid="139" grpId="4"/>
      <p:bldP build="whole" bldLvl="1" animBg="1" rev="0" advAuto="0" spid="138" grpId="7"/>
      <p:bldP build="whole" bldLvl="1" animBg="1" rev="0" advAuto="0" spid="147" grpId="8"/>
      <p:bldP build="whole" bldLvl="1" animBg="1" rev="0" advAuto="0" spid="136" grpId="3"/>
      <p:bldP build="whole" bldLvl="1" animBg="1" rev="0" advAuto="0" spid="144" grpId="9"/>
      <p:bldP build="whole" bldLvl="1" animBg="1" rev="0" advAuto="0" spid="142" grpId="13"/>
      <p:bldP build="whole" bldLvl="1" animBg="1" rev="0" advAuto="0" spid="146" grpId="14"/>
      <p:bldP build="whole" bldLvl="1" animBg="1" rev="0" advAuto="0" spid="141" grpId="15"/>
      <p:bldP build="whole" bldLvl="1" animBg="1" rev="0" advAuto="0" spid="134" grpId="1"/>
      <p:bldP build="whole" bldLvl="1" animBg="1" rev="0" advAuto="0" spid="140" grpId="6"/>
      <p:bldP build="whole" bldLvl="1" animBg="1" rev="0" advAuto="0" spid="148" grpId="10"/>
      <p:bldP build="whole" bldLvl="1" animBg="1" rev="0" advAuto="0" spid="135" grpId="2"/>
      <p:bldP build="whole" bldLvl="1" animBg="1" rev="0" advAuto="0" spid="149" grpId="16"/>
      <p:bldP build="whole" bldLvl="1" animBg="1" rev="0" advAuto="0" spid="137" grpId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اللام القمرية…"/>
          <p:cNvSpPr txBox="1"/>
          <p:nvPr>
            <p:ph type="title"/>
          </p:nvPr>
        </p:nvSpPr>
        <p:spPr>
          <a:xfrm>
            <a:off x="-1117196" y="1262732"/>
            <a:ext cx="15817119" cy="5101321"/>
          </a:xfrm>
          <a:prstGeom prst="rect">
            <a:avLst/>
          </a:prstGeom>
        </p:spPr>
        <p:txBody>
          <a:bodyPr/>
          <a:lstStyle/>
          <a:p>
            <a:pPr defTabSz="680085" rtl="0">
              <a:defRPr sz="9605">
                <a:solidFill>
                  <a:srgbClr val="000000"/>
                </a:solidFill>
                <a:effectLst>
                  <a:outerShdw sx="100000" sy="100000" kx="0" ky="0" algn="b" rotWithShape="0" blurRad="21590" dist="21590" dir="15900000">
                    <a:srgbClr val="595650">
                      <a:alpha val="33000"/>
                    </a:srgbClr>
                  </a:outerShdw>
                </a:effectLst>
                <a:latin typeface="Al Nile"/>
                <a:ea typeface="Al Nile"/>
                <a:cs typeface="Al Nile"/>
                <a:sym typeface="Al Nile"/>
              </a:defRPr>
            </a:pPr>
            <a:r>
              <a:t>اللام القمرية</a:t>
            </a:r>
          </a:p>
          <a:p>
            <a:pPr defTabSz="680085" rtl="0">
              <a:defRPr sz="9605">
                <a:solidFill>
                  <a:srgbClr val="000000"/>
                </a:solidFill>
                <a:effectLst>
                  <a:outerShdw sx="100000" sy="100000" kx="0" ky="0" algn="b" rotWithShape="0" blurRad="21590" dist="21590" dir="15900000">
                    <a:srgbClr val="595650">
                      <a:alpha val="33000"/>
                    </a:srgbClr>
                  </a:outerShdw>
                </a:effectLst>
                <a:latin typeface="Al Nile"/>
                <a:ea typeface="Al Nile"/>
                <a:cs typeface="Al Nile"/>
                <a:sym typeface="Al Nile"/>
              </a:defRPr>
            </a:pPr>
            <a:r>
              <a:t>(تُكتب وتنطق)</a:t>
            </a:r>
          </a:p>
          <a:p>
            <a:pPr defTabSz="680085" rtl="0">
              <a:defRPr sz="9605">
                <a:solidFill>
                  <a:srgbClr val="000000"/>
                </a:solidFill>
                <a:effectLst>
                  <a:outerShdw sx="100000" sy="100000" kx="0" ky="0" algn="b" rotWithShape="0" blurRad="21590" dist="21590" dir="15900000">
                    <a:srgbClr val="595650">
                      <a:alpha val="33000"/>
                    </a:srgbClr>
                  </a:outerShdw>
                </a:effectLst>
                <a:latin typeface="Al Nile"/>
                <a:ea typeface="Al Nile"/>
                <a:cs typeface="Al Nile"/>
                <a:sym typeface="Al Nile"/>
              </a:defRPr>
            </a:pPr>
            <a:r>
              <a:t>وتكون ساكنة دائمًا</a:t>
            </a:r>
          </a:p>
        </p:txBody>
      </p:sp>
      <p:sp>
        <p:nvSpPr>
          <p:cNvPr id="153" name="وعدد حروف اللام القمرية ١٤حرفًا…"/>
          <p:cNvSpPr txBox="1"/>
          <p:nvPr>
            <p:ph type="body" sz="half" idx="1"/>
          </p:nvPr>
        </p:nvSpPr>
        <p:spPr>
          <a:xfrm>
            <a:off x="-720131" y="9268679"/>
            <a:ext cx="15022990" cy="4728288"/>
          </a:xfrm>
          <a:prstGeom prst="rect">
            <a:avLst/>
          </a:prstGeom>
        </p:spPr>
        <p:txBody>
          <a:bodyPr/>
          <a:lstStyle/>
          <a:p>
            <a:pPr rtl="0">
              <a:defRPr sz="76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وعدد حروف اللام القمرية ١٤حرفًا</a:t>
            </a:r>
          </a:p>
          <a:p>
            <a:pPr rtl="0">
              <a:defRPr sz="76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واللام يكون عليها سكون دائمًا</a:t>
            </a:r>
          </a:p>
        </p:txBody>
      </p:sp>
      <p:pic>
        <p:nvPicPr>
          <p:cNvPr id="154" name="IMG_4963.png" descr="IMG_49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94164" y="11069580"/>
            <a:ext cx="1972238" cy="278704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رقم الشريحة"/>
          <p:cNvSpPr txBox="1"/>
          <p:nvPr>
            <p:ph type="sldNum" sz="quarter" idx="4294967295"/>
          </p:nvPr>
        </p:nvSpPr>
        <p:spPr>
          <a:xfrm>
            <a:off x="12042092" y="12715938"/>
            <a:ext cx="274417" cy="466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  <p:pic>
        <p:nvPicPr>
          <p:cNvPr id="156" name="IMG_4969.png" descr="IMG_496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56584" y="-1882702"/>
            <a:ext cx="12089913" cy="17084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5779A640-1198-4F20-B150-1F3B8C7D381E.png" descr="5779A640-1198-4F20-B150-1F3B8C7D381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08538" y="-827821"/>
            <a:ext cx="6400527" cy="6400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26" grpId="1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6" dur="1000" fill="hold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" grpId="1"/>
      <p:bldP build="whole" bldLvl="1" animBg="1" rev="0" advAuto="0" spid="152" grpId="2"/>
      <p:bldP build="whole" bldLvl="1" animBg="1" rev="0" advAuto="0" spid="15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حروف اللام القمرية هي"/>
          <p:cNvSpPr txBox="1"/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8726"/>
                  <a:lumOff val="-13711"/>
                </a:schemeClr>
              </a:gs>
            </a:gsLst>
            <a:lin ang="5400000"/>
          </a:gradFill>
        </p:spPr>
        <p:txBody>
          <a:bodyPr/>
          <a:lstStyle>
            <a:lvl1pPr>
              <a:defRPr>
                <a:solidFill>
                  <a:srgbClr val="F2EBDB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>
                <a:effectLst/>
              </a:defRPr>
            </a:pPr>
            <a:r>
              <a:t>حروف اللام القمرية هي</a:t>
            </a:r>
          </a:p>
        </p:txBody>
      </p:sp>
      <p:pic>
        <p:nvPicPr>
          <p:cNvPr id="160" name="IMG_4958.png" descr="IMG_49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3509" y="2068349"/>
            <a:ext cx="11679254" cy="11687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97992ED2-E8F7-434F-83B7-AAE8B860FFCC.png" descr="97992ED2-E8F7-434F-83B7-AAE8B860FFC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62075" y="3037198"/>
            <a:ext cx="2727843" cy="2727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C190B42A-2B41-4602-A523-BE740799A697.png" descr="C190B42A-2B41-4602-A523-BE740799A69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41690" y="4108049"/>
            <a:ext cx="2575949" cy="2575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55EF750D-796E-4B76-BC9A-99E5953B927A.png" descr="55EF750D-796E-4B76-BC9A-99E5953B927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606235" y="7404142"/>
            <a:ext cx="2522786" cy="2522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4815751A-C631-45DB-87B9-B28DEF72EDBD.png" descr="4815751A-C631-45DB-87B9-B28DEF72EDB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75986" y="7457305"/>
            <a:ext cx="2416461" cy="2416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10B45E45-7659-4C82-BB8E-9AB493EA9A15.png" descr="10B45E45-7659-4C82-BB8E-9AB493EA9A1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582251" y="10350879"/>
            <a:ext cx="2560760" cy="256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FB4DE45C-BD85-4825-96F9-FF80E598AC6B.png" descr="FB4DE45C-BD85-4825-96F9-FF80E598AC6B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046926" y="10396447"/>
            <a:ext cx="2834169" cy="2834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735C5FA9-93D8-4E6B-BE42-EEF5382AE3B1.png" descr="735C5FA9-93D8-4E6B-BE42-EEF5382AE3B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20693" y="2980238"/>
            <a:ext cx="2841764" cy="2841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C7866AAE-5836-46CD-88E5-0AA32DE60498.png" descr="C7866AAE-5836-46CD-88E5-0AA32DE60498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49902" y="4837138"/>
            <a:ext cx="2674680" cy="2674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F62EF7E7-0978-4F02-B8FF-9AE09B366E79.png" descr="F62EF7E7-0978-4F02-B8FF-9AE09B366E7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1796" y="9631157"/>
            <a:ext cx="2705059" cy="2705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E97775A8-007A-4F8B-AB17-DCE8EB6032C0.png" descr="E97775A8-007A-4F8B-AB17-DCE8EB6032C0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021942" y="7313005"/>
            <a:ext cx="2705059" cy="2705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10A40935-42B3-4375-B85C-F6A6A5AA8AF2.png" descr="10A40935-42B3-4375-B85C-F6A6A5AA8AF2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439550" y="2968846"/>
            <a:ext cx="2469624" cy="2469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122E8529-5D15-4D1E-9014-C1B8221F3F1B.png" descr="122E8529-5D15-4D1E-9014-C1B8221F3F1B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751032" y="10529354"/>
            <a:ext cx="2568355" cy="2568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C25A229E-621E-454A-A97D-C95BFA77F211.png" descr="C25A229E-621E-454A-A97D-C95BFA77F211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866052" y="10753397"/>
            <a:ext cx="2120268" cy="2120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B5F6116F-3F27-4833-9187-AFE154E9A177.png" descr="B5F6116F-3F27-4833-9187-AFE154E9A177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2658397" y="3059982"/>
            <a:ext cx="2287352" cy="2287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4963.png" descr="IMG_4963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2487687" y="11251947"/>
            <a:ext cx="1915108" cy="2706306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رقم الشريحة"/>
          <p:cNvSpPr txBox="1"/>
          <p:nvPr>
            <p:ph type="sldNum" sz="quarter" idx="4294967295"/>
          </p:nvPr>
        </p:nvSpPr>
        <p:spPr>
          <a:xfrm>
            <a:off x="12042092" y="12715938"/>
            <a:ext cx="274417" cy="466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2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ntr" nodeType="clickEffect" presetSubtype="2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mph" nodeType="clickEffect" presetSubtype="0" presetID="26" grpId="16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5" dur="1000" fill="hold" tmFilter="0, 0; .2, .5; .8, .5; 1, 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1"/>
      <p:bldP build="whole" bldLvl="1" animBg="1" rev="0" advAuto="0" spid="170" grpId="10"/>
      <p:bldP build="whole" bldLvl="1" animBg="1" rev="0" advAuto="0" spid="169" grpId="11"/>
      <p:bldP build="whole" bldLvl="1" animBg="1" rev="0" advAuto="0" spid="164" grpId="5"/>
      <p:bldP build="whole" bldLvl="1" animBg="1" rev="0" advAuto="0" spid="174" grpId="6"/>
      <p:bldP build="whole" bldLvl="1" animBg="1" rev="0" advAuto="0" spid="175" grpId="16"/>
      <p:bldP build="whole" bldLvl="1" animBg="1" rev="0" advAuto="0" spid="168" grpId="9"/>
      <p:bldP build="whole" bldLvl="1" animBg="1" rev="0" advAuto="0" spid="167" grpId="8"/>
      <p:bldP build="whole" bldLvl="1" animBg="1" rev="0" advAuto="0" spid="161" grpId="2"/>
      <p:bldP build="whole" bldLvl="1" animBg="1" rev="0" advAuto="0" spid="172" grpId="12"/>
      <p:bldP build="whole" bldLvl="1" animBg="1" rev="0" advAuto="0" spid="162" grpId="3"/>
      <p:bldP build="whole" bldLvl="1" animBg="1" rev="0" advAuto="0" spid="166" grpId="14"/>
      <p:bldP build="whole" bldLvl="1" animBg="1" rev="0" advAuto="0" spid="165" grpId="15"/>
      <p:bldP build="whole" bldLvl="1" animBg="1" rev="0" advAuto="0" spid="163" grpId="4"/>
      <p:bldP build="whole" bldLvl="1" animBg="1" rev="0" advAuto="0" spid="171" grpId="7"/>
      <p:bldP build="whole" bldLvl="1" animBg="1" rev="0" advAuto="0" spid="173" grpId="1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هيَّا نصنف الكلمات التالية إلى شمسية وقمرية"/>
          <p:cNvSpPr txBox="1"/>
          <p:nvPr>
            <p:ph type="title"/>
          </p:nvPr>
        </p:nvSpPr>
        <p:spPr>
          <a:xfrm>
            <a:off x="5344261" y="448236"/>
            <a:ext cx="18452794" cy="1453924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8726"/>
                  <a:lumOff val="-13711"/>
                </a:schemeClr>
              </a:gs>
            </a:gsLst>
            <a:lin ang="5400000"/>
          </a:gradFill>
        </p:spPr>
        <p:txBody>
          <a:bodyPr/>
          <a:lstStyle>
            <a:lvl1pPr>
              <a:defRPr sz="8300">
                <a:solidFill>
                  <a:srgbClr val="F2EBDB"/>
                </a:solidFill>
              </a:defRPr>
            </a:lvl1pPr>
          </a:lstStyle>
          <a:p>
            <a:pPr rtl="0">
              <a:defRPr>
                <a:effectLst/>
              </a:defRPr>
            </a:pPr>
            <a:r>
              <a:t>هيَّا نصنف الكلمات التالية إلى شمسية وقمرية</a:t>
            </a:r>
          </a:p>
        </p:txBody>
      </p:sp>
      <p:pic>
        <p:nvPicPr>
          <p:cNvPr id="179" name="9CF38B53-3A43-4D9C-A4DA-CCFBB765820C.png" descr="9CF38B53-3A43-4D9C-A4DA-CCFBB765820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478" y="-681937"/>
            <a:ext cx="4484974" cy="4484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G_4963.png" descr="IMG_496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49533" y="11252494"/>
            <a:ext cx="1899187" cy="2683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4956.png" descr="IMG_49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866570" y="4550579"/>
            <a:ext cx="6248058" cy="569822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رقم الشريحة"/>
          <p:cNvSpPr txBox="1"/>
          <p:nvPr>
            <p:ph type="sldNum" sz="quarter" idx="4294967295"/>
          </p:nvPr>
        </p:nvSpPr>
        <p:spPr>
          <a:xfrm>
            <a:off x="12042092" y="12701619"/>
            <a:ext cx="274417" cy="466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/>
          <a:p>
            <a:pPr rtl="0">
              <a:defRPr/>
            </a:pPr>
            <a:fld id="{86CB4B4D-7CA3-9044-876B-883B54F8677D}" type="slidenum"/>
          </a:p>
        </p:txBody>
      </p:sp>
      <p:pic>
        <p:nvPicPr>
          <p:cNvPr id="183" name="IMG_4969.png" descr="IMG_49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545083" y="2912981"/>
            <a:ext cx="6350010" cy="8973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30BE6C9D-7BDD-437B-84DD-EA5CCB20BE33.png" descr="30BE6C9D-7BDD-437B-84DD-EA5CCB20BE3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795777" y="-691117"/>
            <a:ext cx="8923756" cy="8923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85B0B394-EAB7-493C-8604-DE5D6FB01BC2.png" descr="85B0B394-EAB7-493C-8604-DE5D6FB01BC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60453" y="-448087"/>
            <a:ext cx="8437695" cy="843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A92D6B1E-ADB7-449D-9CAF-389A4F767C84.png" descr="A92D6B1E-ADB7-449D-9CAF-389A4F767C8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42013" y="-284802"/>
            <a:ext cx="8111123" cy="8111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3F41D2AE-4F1E-44E4-AE09-76B59BC962D4.png" descr="3F41D2AE-4F1E-44E4-AE09-76B59BC962D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685655" y="1807534"/>
            <a:ext cx="9144001" cy="914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E1A312AA-F7B9-4E31-B6EE-7AD81039D8DE.png" descr="E1A312AA-F7B9-4E31-B6EE-7AD81039D8D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60592" y="2289797"/>
            <a:ext cx="8544021" cy="8544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3F92A21E-B325-4AE2-86EC-9AA5C419B8FD.png" descr="3F92A21E-B325-4AE2-86EC-9AA5C419B8FD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286321" y="2168282"/>
            <a:ext cx="8422507" cy="842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EA42E378-96F6-4CE7-B93E-CFE572E220BE.png" descr="EA42E378-96F6-4CE7-B93E-CFE572E220BE.png"/>
          <p:cNvPicPr>
            <a:picLocks noChangeAspect="1"/>
          </p:cNvPicPr>
          <p:nvPr/>
        </p:nvPicPr>
        <p:blipFill>
          <a:blip r:embed="rId12">
            <a:extLst/>
          </a:blip>
          <a:srcRect l="0" t="0" r="0" b="0"/>
          <a:stretch>
            <a:fillRect/>
          </a:stretch>
        </p:blipFill>
        <p:spPr>
          <a:xfrm>
            <a:off x="12820494" y="4655541"/>
            <a:ext cx="8623764" cy="8623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F1AE72C6-C352-4998-97CC-8173F61A907F.png" descr="F1AE72C6-C352-4998-97CC-8173F61A907F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999844" y="4334632"/>
            <a:ext cx="9265516" cy="9265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74D2C2E6-B93B-4CD6-AAFB-96B4B69A6F70.png" descr="74D2C2E6-B93B-4CD6-AAFB-96B4B69A6F70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179996" y="4649811"/>
            <a:ext cx="8635157" cy="8635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08BE9A88-5427-45C3-A538-35B8B701DC98.png" descr="08BE9A88-5427-45C3-A538-35B8B701DC98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2351488" y="6888378"/>
            <a:ext cx="9561709" cy="9561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500CE27F-0C18-48A3-AF05-40D9DA884C87.png" descr="500CE27F-0C18-48A3-AF05-40D9DA884C87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8326415" y="7363046"/>
            <a:ext cx="8612373" cy="8612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E391BB24-FF39-487C-AA8E-2560A37096C0.png" descr="E391BB24-FF39-487C-AA8E-2560A37096C0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271132" y="7442790"/>
            <a:ext cx="8452885" cy="845288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اللام الشمسية تتجه لليسار واللام القمرية تتجه لليمين"/>
          <p:cNvSpPr txBox="1"/>
          <p:nvPr>
            <p:ph type="body" sz="quarter" idx="4294967295"/>
          </p:nvPr>
        </p:nvSpPr>
        <p:spPr>
          <a:xfrm>
            <a:off x="1376758" y="12343070"/>
            <a:ext cx="6353084" cy="1183759"/>
          </a:xfrm>
          <a:prstGeom prst="rect">
            <a:avLst/>
          </a:prstGeom>
        </p:spPr>
        <p:txBody>
          <a:bodyPr/>
          <a:lstStyle>
            <a:lvl1pPr marL="0" indent="0" algn="ctr" defTabSz="368046">
              <a:spcBef>
                <a:spcPts val="0"/>
              </a:spcBef>
              <a:buSzTx/>
              <a:buNone/>
              <a:defRPr sz="3358">
                <a:solidFill>
                  <a:srgbClr val="B51A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اللام الشمسية تتجه لليسار واللام القمرية تتجه لليمين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clickEffect" presetSubtype="0" presetID="26" grpId="3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8" dur="1000" fill="hold" tmFilter="0, 0; .2, .5; .8, .5; 1, 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1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1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1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1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1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1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ntr" nodeType="clickEffect" presetSubtype="1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ntr" nodeType="clickEffect" presetSubtype="1" presetID="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ntr" nodeType="clickEffect" presetSubtype="1" presetID="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Class="exit" nodeType="clickEffect" presetSubtype="8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xit" nodeType="clickEffect" presetSubtype="2" presetID="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Class="exit" nodeType="clickEffect" presetSubtype="8" presetID="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Class="exit" nodeType="clickEffect" presetSubtype="2" presetID="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Class="exit" nodeType="clickEffect" presetSubtype="8" presetID="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Class="exit" nodeType="clickEffect" presetSubtype="2" presetID="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Class="exit" nodeType="clickEffect" presetSubtype="8" presetID="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Class="exit" nodeType="clickEffect" presetSubtype="8" presetID="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Class="exit" nodeType="clickEffect" presetSubtype="2" presetID="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Class="exit" nodeType="clickEffect" presetSubtype="8" presetID="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Class="exit" nodeType="clickEffect" presetSubtype="2" presetID="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Class="exit" nodeType="clickEffect" presetSubtype="8" presetID="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13"/>
      <p:bldP build="whole" bldLvl="1" animBg="1" rev="0" advAuto="0" spid="185" grpId="19"/>
      <p:bldP build="whole" bldLvl="1" animBg="1" rev="0" advAuto="0" spid="188" grpId="22"/>
      <p:bldP build="whole" bldLvl="1" animBg="1" rev="0" advAuto="0" spid="189" grpId="23"/>
      <p:bldP build="whole" bldLvl="1" animBg="1" rev="0" advAuto="0" spid="184" grpId="6"/>
      <p:bldP build="whole" bldLvl="1" animBg="1" rev="0" advAuto="0" spid="179" grpId="1"/>
      <p:bldP build="whole" bldLvl="1" animBg="1" rev="0" advAuto="0" spid="194" grpId="16"/>
      <p:bldP build="whole" bldLvl="1" animBg="1" rev="0" advAuto="0" spid="193" grpId="15"/>
      <p:bldP build="whole" bldLvl="1" animBg="1" rev="0" advAuto="0" spid="190" grpId="24"/>
      <p:bldP build="whole" bldLvl="1" animBg="1" rev="0" advAuto="0" spid="192" grpId="26"/>
      <p:bldP build="whole" bldLvl="1" animBg="1" rev="0" advAuto="0" spid="191" grpId="25"/>
      <p:bldP build="whole" bldLvl="1" animBg="1" rev="0" advAuto="0" spid="184" grpId="18"/>
      <p:bldP build="whole" bldLvl="1" animBg="1" rev="0" advAuto="0" spid="193" grpId="27"/>
      <p:bldP build="whole" bldLvl="1" animBg="1" rev="0" advAuto="0" spid="194" grpId="28"/>
      <p:bldP build="whole" bldLvl="1" animBg="1" rev="0" advAuto="0" spid="186" grpId="8"/>
      <p:bldP build="whole" bldLvl="1" animBg="1" rev="0" advAuto="0" spid="181" grpId="5"/>
      <p:bldP build="whole" bldLvl="1" animBg="1" rev="0" advAuto="0" spid="187" grpId="9"/>
      <p:bldP build="whole" bldLvl="1" animBg="1" rev="0" advAuto="0" spid="178" grpId="2"/>
      <p:bldP build="whole" bldLvl="1" animBg="1" rev="0" advAuto="0" spid="195" grpId="17"/>
      <p:bldP build="whole" bldLvl="1" animBg="1" rev="0" advAuto="0" spid="185" grpId="7"/>
      <p:bldP build="whole" bldLvl="1" animBg="1" rev="0" advAuto="0" spid="189" grpId="11"/>
      <p:bldP build="whole" bldLvl="1" animBg="1" rev="0" advAuto="0" spid="188" grpId="10"/>
      <p:bldP build="whole" bldLvl="1" animBg="1" rev="0" advAuto="0" spid="186" grpId="20"/>
      <p:bldP build="whole" bldLvl="1" animBg="1" rev="0" advAuto="0" spid="190" grpId="12"/>
      <p:bldP build="whole" bldLvl="1" animBg="1" rev="0" advAuto="0" spid="187" grpId="21"/>
      <p:bldP build="whole" bldLvl="1" animBg="1" rev="0" advAuto="0" spid="192" grpId="14"/>
      <p:bldP build="whole" bldLvl="1" animBg="1" rev="0" advAuto="0" spid="195" grpId="29"/>
      <p:bldP build="whole" bldLvl="1" animBg="1" rev="0" advAuto="0" spid="180" grpId="3"/>
      <p:bldP build="whole" bldLvl="1" animBg="1" rev="0" advAuto="0" spid="183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5002.png" descr="IMG_50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19964" y="724295"/>
            <a:ext cx="8680985" cy="12267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C9005AEA-7EE6-410A-AA08-5512E14E697B.png" descr="C9005AEA-7EE6-410A-AA08-5512E14E697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43017" y="9554112"/>
            <a:ext cx="6075748" cy="6075749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رقم الشريحة"/>
          <p:cNvSpPr txBox="1"/>
          <p:nvPr>
            <p:ph type="sldNum" sz="quarter" idx="4294967295"/>
          </p:nvPr>
        </p:nvSpPr>
        <p:spPr>
          <a:xfrm>
            <a:off x="12042092" y="12715938"/>
            <a:ext cx="274417" cy="466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  <p:sp>
        <p:nvSpPr>
          <p:cNvPr id="201" name="نقطة مهمة:…"/>
          <p:cNvSpPr txBox="1"/>
          <p:nvPr>
            <p:ph type="body" idx="1"/>
          </p:nvPr>
        </p:nvSpPr>
        <p:spPr>
          <a:xfrm>
            <a:off x="1389955" y="2445210"/>
            <a:ext cx="16592927" cy="8825580"/>
          </a:xfrm>
          <a:prstGeom prst="rect">
            <a:avLst/>
          </a:prstGeom>
        </p:spPr>
        <p:txBody>
          <a:bodyPr/>
          <a:lstStyle/>
          <a:p>
            <a:pPr marL="695814" indent="-695814" defTabSz="544068" rtl="0">
              <a:spcBef>
                <a:spcPts val="3700"/>
              </a:spcBef>
              <a:buBlip>
                <a:blip r:embed="rId4"/>
              </a:buBlip>
              <a:defRPr sz="4896">
                <a:solidFill>
                  <a:srgbClr val="38571A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نقطة مهمة:</a:t>
            </a:r>
          </a:p>
          <a:p>
            <a:pPr marL="695814" indent="-695814" defTabSz="544068" rtl="0">
              <a:spcBef>
                <a:spcPts val="3700"/>
              </a:spcBef>
              <a:buBlip>
                <a:blip r:embed="rId4"/>
              </a:buBlip>
              <a:defRPr sz="4896">
                <a:solidFill>
                  <a:srgbClr val="38571A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عند إضافة اللام القمرية أو اللام الشمسية إلى كلمة تنتهي بالتنوين ،فإنه يحذف ونستبدله بصوت قصير،فتحة، ضمة، كسرة</a:t>
            </a:r>
          </a:p>
          <a:p>
            <a:pPr marL="695814" indent="-695814" defTabSz="544068" rtl="0">
              <a:spcBef>
                <a:spcPts val="3700"/>
              </a:spcBef>
              <a:buBlip>
                <a:blip r:embed="rId4"/>
              </a:buBlip>
              <a:defRPr sz="4896">
                <a:solidFill>
                  <a:srgbClr val="38571A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مثل</a:t>
            </a:r>
          </a:p>
          <a:p>
            <a:pPr marL="995401" indent="-995401" defTabSz="544068" rtl="0">
              <a:spcBef>
                <a:spcPts val="3700"/>
              </a:spcBef>
              <a:buBlip>
                <a:blip r:embed="rId4"/>
              </a:buBlip>
              <a:defRPr sz="7004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بَابٌ-الْبَابُ</a:t>
            </a:r>
          </a:p>
          <a:p>
            <a:pPr marL="995401" indent="-995401" defTabSz="544068" rtl="0">
              <a:spcBef>
                <a:spcPts val="3700"/>
              </a:spcBef>
              <a:buBlip>
                <a:blip r:embed="rId4"/>
              </a:buBlip>
              <a:defRPr sz="7004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نَافِذَةٍ-النَّافِذَةِ</a:t>
            </a:r>
          </a:p>
          <a:p>
            <a:pPr marL="995401" indent="-995401" defTabSz="544068" rtl="0">
              <a:spcBef>
                <a:spcPts val="3700"/>
              </a:spcBef>
              <a:buBlip>
                <a:blip r:embed="rId4"/>
              </a:buBlip>
              <a:defRPr sz="7004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قَلَمًا-الْقَلَمَ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5.png"/></Relationships>

</file>

<file path=ppt/theme/theme1.xml><?xml version="1.0" encoding="utf-8"?>
<a:theme xmlns:a="http://schemas.openxmlformats.org/drawingml/2006/main" xmlns:r="http://schemas.openxmlformats.org/officeDocument/2006/relationships" name="LeatherBook_RTL">
  <a:themeElements>
    <a:clrScheme name="LeatherBook_RTL">
      <a:dk1>
        <a:srgbClr val="6C6963"/>
      </a:dk1>
      <a:lt1>
        <a:srgbClr val="092C6C"/>
      </a:lt1>
      <a:dk2>
        <a:srgbClr val="4D5459"/>
      </a:dk2>
      <a:lt2>
        <a:srgbClr val="D8DBDF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_RTL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LeatherBook_RT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2EBDB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49E9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therBook_RTL">
  <a:themeElements>
    <a:clrScheme name="LeatherBook_RTL">
      <a:dk1>
        <a:srgbClr val="000000"/>
      </a:dk1>
      <a:lt1>
        <a:srgbClr val="FFFFFF"/>
      </a:lt1>
      <a:dk2>
        <a:srgbClr val="4D5459"/>
      </a:dk2>
      <a:lt2>
        <a:srgbClr val="D8DBDF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_RTL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LeatherBook_RT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2EBDB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49E9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