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65" r:id="rId4"/>
    <p:sldId id="268" r:id="rId5"/>
    <p:sldId id="263" r:id="rId6"/>
    <p:sldId id="266" r:id="rId7"/>
    <p:sldId id="267" r:id="rId8"/>
    <p:sldId id="259" r:id="rId9"/>
    <p:sldId id="278" r:id="rId10"/>
    <p:sldId id="269" r:id="rId11"/>
    <p:sldId id="280" r:id="rId12"/>
    <p:sldId id="28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1232" y="-4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D5F78-D3A2-463C-A93D-5ED35C639D8D}" type="datetimeFigureOut">
              <a:rPr lang="en-US" smtClean="0"/>
              <a:pPr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CC14-4AD0-4FBC-8435-9E095DCD3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59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0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6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2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2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3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41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57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77192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09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000622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159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86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685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097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52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165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335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147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467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89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810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9932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5051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8143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69489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26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1pPr>
            <a:lvl2pPr marL="485357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70714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3pPr>
            <a:lvl4pPr marL="1456071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4pPr>
            <a:lvl5pPr marL="1941427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5pPr>
            <a:lvl6pPr marL="2426784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6pPr>
            <a:lvl7pPr marL="2912141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7pPr>
            <a:lvl8pPr marL="3397498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8pPr>
            <a:lvl9pPr marL="3882855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52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983"/>
            </a:lvl1pPr>
            <a:lvl2pPr>
              <a:defRPr sz="2557"/>
            </a:lvl2pPr>
            <a:lvl3pPr>
              <a:defRPr sz="213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983"/>
            </a:lvl1pPr>
            <a:lvl2pPr>
              <a:defRPr sz="2557"/>
            </a:lvl2pPr>
            <a:lvl3pPr>
              <a:defRPr sz="213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804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5357" indent="0">
              <a:buNone/>
              <a:defRPr sz="2131" b="1"/>
            </a:lvl2pPr>
            <a:lvl3pPr marL="970714" indent="0">
              <a:buNone/>
              <a:defRPr sz="1875" b="1"/>
            </a:lvl3pPr>
            <a:lvl4pPr marL="1456071" indent="0">
              <a:buNone/>
              <a:defRPr sz="1704" b="1"/>
            </a:lvl4pPr>
            <a:lvl5pPr marL="1941427" indent="0">
              <a:buNone/>
              <a:defRPr sz="1704" b="1"/>
            </a:lvl5pPr>
            <a:lvl6pPr marL="2426784" indent="0">
              <a:buNone/>
              <a:defRPr sz="1704" b="1"/>
            </a:lvl6pPr>
            <a:lvl7pPr marL="2912141" indent="0">
              <a:buNone/>
              <a:defRPr sz="1704" b="1"/>
            </a:lvl7pPr>
            <a:lvl8pPr marL="3397498" indent="0">
              <a:buNone/>
              <a:defRPr sz="1704" b="1"/>
            </a:lvl8pPr>
            <a:lvl9pPr marL="3882855" indent="0">
              <a:buNone/>
              <a:defRPr sz="17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57"/>
            </a:lvl1pPr>
            <a:lvl2pPr>
              <a:defRPr sz="2131"/>
            </a:lvl2pPr>
            <a:lvl3pPr>
              <a:defRPr sz="187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5357" indent="0">
              <a:buNone/>
              <a:defRPr sz="2131" b="1"/>
            </a:lvl2pPr>
            <a:lvl3pPr marL="970714" indent="0">
              <a:buNone/>
              <a:defRPr sz="1875" b="1"/>
            </a:lvl3pPr>
            <a:lvl4pPr marL="1456071" indent="0">
              <a:buNone/>
              <a:defRPr sz="1704" b="1"/>
            </a:lvl4pPr>
            <a:lvl5pPr marL="1941427" indent="0">
              <a:buNone/>
              <a:defRPr sz="1704" b="1"/>
            </a:lvl5pPr>
            <a:lvl6pPr marL="2426784" indent="0">
              <a:buNone/>
              <a:defRPr sz="1704" b="1"/>
            </a:lvl6pPr>
            <a:lvl7pPr marL="2912141" indent="0">
              <a:buNone/>
              <a:defRPr sz="1704" b="1"/>
            </a:lvl7pPr>
            <a:lvl8pPr marL="3397498" indent="0">
              <a:buNone/>
              <a:defRPr sz="1704" b="1"/>
            </a:lvl8pPr>
            <a:lvl9pPr marL="3882855" indent="0">
              <a:buNone/>
              <a:defRPr sz="17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557"/>
            </a:lvl1pPr>
            <a:lvl2pPr>
              <a:defRPr sz="2131"/>
            </a:lvl2pPr>
            <a:lvl3pPr>
              <a:defRPr sz="187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47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147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75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1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409"/>
            </a:lvl1pPr>
            <a:lvl2pPr>
              <a:defRPr sz="2983"/>
            </a:lvl2pPr>
            <a:lvl3pPr>
              <a:defRPr sz="2557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49"/>
            </a:lvl1pPr>
            <a:lvl2pPr marL="485357" indent="0">
              <a:buNone/>
              <a:defRPr sz="1278"/>
            </a:lvl2pPr>
            <a:lvl3pPr marL="970714" indent="0">
              <a:buNone/>
              <a:defRPr sz="1023"/>
            </a:lvl3pPr>
            <a:lvl4pPr marL="1456071" indent="0">
              <a:buNone/>
              <a:defRPr sz="937"/>
            </a:lvl4pPr>
            <a:lvl5pPr marL="1941427" indent="0">
              <a:buNone/>
              <a:defRPr sz="937"/>
            </a:lvl5pPr>
            <a:lvl6pPr marL="2426784" indent="0">
              <a:buNone/>
              <a:defRPr sz="937"/>
            </a:lvl6pPr>
            <a:lvl7pPr marL="2912141" indent="0">
              <a:buNone/>
              <a:defRPr sz="937"/>
            </a:lvl7pPr>
            <a:lvl8pPr marL="3397498" indent="0">
              <a:buNone/>
              <a:defRPr sz="937"/>
            </a:lvl8pPr>
            <a:lvl9pPr marL="3882855" indent="0">
              <a:buNone/>
              <a:defRPr sz="93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96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1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409"/>
            </a:lvl1pPr>
            <a:lvl2pPr marL="485357" indent="0">
              <a:buNone/>
              <a:defRPr sz="2983"/>
            </a:lvl2pPr>
            <a:lvl3pPr marL="970714" indent="0">
              <a:buNone/>
              <a:defRPr sz="2557"/>
            </a:lvl3pPr>
            <a:lvl4pPr marL="1456071" indent="0">
              <a:buNone/>
              <a:defRPr sz="2131"/>
            </a:lvl4pPr>
            <a:lvl5pPr marL="1941427" indent="0">
              <a:buNone/>
              <a:defRPr sz="2131"/>
            </a:lvl5pPr>
            <a:lvl6pPr marL="2426784" indent="0">
              <a:buNone/>
              <a:defRPr sz="2131"/>
            </a:lvl6pPr>
            <a:lvl7pPr marL="2912141" indent="0">
              <a:buNone/>
              <a:defRPr sz="2131"/>
            </a:lvl7pPr>
            <a:lvl8pPr marL="3397498" indent="0">
              <a:buNone/>
              <a:defRPr sz="2131"/>
            </a:lvl8pPr>
            <a:lvl9pPr marL="3882855" indent="0">
              <a:buNone/>
              <a:defRPr sz="21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49"/>
            </a:lvl1pPr>
            <a:lvl2pPr marL="485357" indent="0">
              <a:buNone/>
              <a:defRPr sz="1278"/>
            </a:lvl2pPr>
            <a:lvl3pPr marL="970714" indent="0">
              <a:buNone/>
              <a:defRPr sz="1023"/>
            </a:lvl3pPr>
            <a:lvl4pPr marL="1456071" indent="0">
              <a:buNone/>
              <a:defRPr sz="937"/>
            </a:lvl4pPr>
            <a:lvl5pPr marL="1941427" indent="0">
              <a:buNone/>
              <a:defRPr sz="937"/>
            </a:lvl5pPr>
            <a:lvl6pPr marL="2426784" indent="0">
              <a:buNone/>
              <a:defRPr sz="937"/>
            </a:lvl6pPr>
            <a:lvl7pPr marL="2912141" indent="0">
              <a:buNone/>
              <a:defRPr sz="937"/>
            </a:lvl7pPr>
            <a:lvl8pPr marL="3397498" indent="0">
              <a:buNone/>
              <a:defRPr sz="937"/>
            </a:lvl8pPr>
            <a:lvl9pPr marL="3882855" indent="0">
              <a:buNone/>
              <a:defRPr sz="93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111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3907" tIns="56953" rIns="113907" bIns="569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3907" tIns="56953" rIns="113907" bIns="569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l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ctr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r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9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70714" rtl="0" eaLnBrk="1" latinLnBrk="0" hangingPunct="1">
        <a:spcBef>
          <a:spcPct val="0"/>
        </a:spcBef>
        <a:buNone/>
        <a:defRPr sz="46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018" indent="-364018" algn="l" defTabSz="970714" rtl="0" eaLnBrk="1" latinLnBrk="0" hangingPunct="1">
        <a:spcBef>
          <a:spcPct val="20000"/>
        </a:spcBef>
        <a:buFont typeface="Arial" pitchFamily="34" charset="0"/>
        <a:buChar char="•"/>
        <a:defRPr sz="3409" kern="1200">
          <a:solidFill>
            <a:schemeClr val="tx1"/>
          </a:solidFill>
          <a:latin typeface="+mn-lt"/>
          <a:ea typeface="+mn-ea"/>
          <a:cs typeface="+mn-cs"/>
        </a:defRPr>
      </a:lvl1pPr>
      <a:lvl2pPr marL="788705" indent="-303348" algn="l" defTabSz="970714" rtl="0" eaLnBrk="1" latinLnBrk="0" hangingPunct="1">
        <a:spcBef>
          <a:spcPct val="20000"/>
        </a:spcBef>
        <a:buFont typeface="Arial" pitchFamily="34" charset="0"/>
        <a:buChar char="–"/>
        <a:defRPr sz="29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392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3pPr>
      <a:lvl4pPr marL="1698749" indent="-242678" algn="l" defTabSz="970714" rtl="0" eaLnBrk="1" latinLnBrk="0" hangingPunct="1">
        <a:spcBef>
          <a:spcPct val="20000"/>
        </a:spcBef>
        <a:buFont typeface="Arial" pitchFamily="34" charset="0"/>
        <a:buChar char="–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84106" indent="-242678" algn="l" defTabSz="970714" rtl="0" eaLnBrk="1" latinLnBrk="0" hangingPunct="1">
        <a:spcBef>
          <a:spcPct val="20000"/>
        </a:spcBef>
        <a:buFont typeface="Arial" pitchFamily="34" charset="0"/>
        <a:buChar char="»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669463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154820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640177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125533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85357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70714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56071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41427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426784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912141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97498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82855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1/6/2022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8036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سنجاب clipart"/>
          <p:cNvSpPr>
            <a:spLocks noChangeAspect="1" noChangeArrowheads="1"/>
          </p:cNvSpPr>
          <p:nvPr/>
        </p:nvSpPr>
        <p:spPr bwMode="auto">
          <a:xfrm>
            <a:off x="1202995" y="-144462"/>
            <a:ext cx="337691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99" tIns="42900" rIns="85799" bIns="42900" numCol="1" anchor="t" anchorCtr="0" compatLnSpc="1">
            <a:prstTxWarp prst="textNoShape">
              <a:avLst/>
            </a:prstTxWarp>
          </a:bodyPr>
          <a:lstStyle/>
          <a:p>
            <a:pPr defTabSz="970714"/>
            <a:endParaRPr lang="en-US" sz="1875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51" b="97858" l="0" r="100000">
                        <a14:foregroundMark x1="45710" y1="15333" x2="39803" y2="6313"/>
                        <a14:foregroundMark x1="39241" y1="7215" x2="39241" y2="7215"/>
                        <a14:foregroundMark x1="38959" y1="7441" x2="38959" y2="7441"/>
                        <a14:foregroundMark x1="38959" y1="7441" x2="28551" y2="9583"/>
                        <a14:foregroundMark x1="43601" y1="22097" x2="27004" y2="22322"/>
                        <a14:foregroundMark x1="73277" y1="48816" x2="94515" y2="26494"/>
                        <a14:foregroundMark x1="25879" y1="68095" x2="36287" y2="63923"/>
                        <a14:foregroundMark x1="46835" y1="73957" x2="45992" y2="95378"/>
                        <a14:backgroundMark x1="25035" y1="3720" x2="25035" y2="3720"/>
                        <a14:backgroundMark x1="25035" y1="3720" x2="18284" y2="14205"/>
                        <a14:backgroundMark x1="18284" y1="15784" x2="22644" y2="29763"/>
                        <a14:backgroundMark x1="22363" y1="29989" x2="1688" y2="52988"/>
                        <a14:backgroundMark x1="1969" y1="53439" x2="1406" y2="57723"/>
                        <a14:backgroundMark x1="1406" y1="57723" x2="22363" y2="72830"/>
                        <a14:backgroundMark x1="22363" y1="72830" x2="27567" y2="99775"/>
                        <a14:backgroundMark x1="56399" y1="65163" x2="62447" y2="82525"/>
                        <a14:backgroundMark x1="61322" y1="79820" x2="56399" y2="98873"/>
                        <a14:backgroundMark x1="57525" y1="65389" x2="61603" y2="50507"/>
                        <a14:backgroundMark x1="56399" y1="64938" x2="60478" y2="52086"/>
                        <a14:backgroundMark x1="60478" y1="52086" x2="72714" y2="60879"/>
                        <a14:backgroundMark x1="72996" y1="60879" x2="86639" y2="36753"/>
                        <a14:backgroundMark x1="86639" y1="36753" x2="97328" y2="31116"/>
                        <a14:backgroundMark x1="97328" y1="31116" x2="98875" y2="26719"/>
                        <a14:backgroundMark x1="98875" y1="26719" x2="95640" y2="24915"/>
                        <a14:backgroundMark x1="94515" y1="25141" x2="77918" y2="29763"/>
                        <a14:backgroundMark x1="77918" y1="29763" x2="70042" y2="43517"/>
                        <a14:backgroundMark x1="70042" y1="43517" x2="59634" y2="34837"/>
                        <a14:backgroundMark x1="64838" y1="38557" x2="55837" y2="26043"/>
                        <a14:backgroundMark x1="55837" y1="26268" x2="53165" y2="26494"/>
                        <a14:backgroundMark x1="53165" y1="26494" x2="48805" y2="6539"/>
                        <a14:backgroundMark x1="49367" y1="6990" x2="40928" y2="225"/>
                        <a14:backgroundMark x1="40928" y1="225" x2="29114" y2="451"/>
                        <a14:backgroundMark x1="29114" y1="451" x2="23769" y2="3269"/>
                        <a14:backgroundMark x1="26442" y1="64374" x2="14768" y2="54228"/>
                        <a14:backgroundMark x1="15049" y1="53777" x2="19128" y2="49718"/>
                        <a14:backgroundMark x1="19128" y1="49718" x2="24473" y2="54002"/>
                        <a14:backgroundMark x1="24473" y1="54002" x2="26442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1010" y="4014840"/>
            <a:ext cx="1360509" cy="22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5-Point Star 9"/>
          <p:cNvSpPr/>
          <p:nvPr/>
        </p:nvSpPr>
        <p:spPr>
          <a:xfrm>
            <a:off x="2389738" y="228600"/>
            <a:ext cx="581857" cy="634622"/>
          </a:xfrm>
          <a:prstGeom prst="star5">
            <a:avLst/>
          </a:prstGeom>
          <a:solidFill>
            <a:schemeClr val="accent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9" tIns="42900" rIns="85799" bIns="429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34" dirty="0">
              <a:solidFill>
                <a:prstClr val="white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269770" y="768866"/>
            <a:ext cx="3257955" cy="2202935"/>
          </a:xfrm>
          <a:prstGeom prst="wedgeEllipseCallout">
            <a:avLst>
              <a:gd name="adj1" fmla="val 56577"/>
              <a:gd name="adj2" fmla="val 117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5799" tIns="42900" rIns="85799" bIns="42900" rtlCol="0" anchor="ctr"/>
          <a:lstStyle/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السّلام عليكم:</a:t>
            </a:r>
          </a:p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كيْف حالكم!</a:t>
            </a:r>
          </a:p>
          <a:p>
            <a:pPr algn="ctr" defTabSz="970714"/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ما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هو ال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ْ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ي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َ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وم؟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6635" b="84360" l="1563" r="32750">
                        <a14:foregroundMark x1="30438" y1="43602" x2="30438" y2="43602"/>
                        <a14:foregroundMark x1="28313" y1="49131" x2="28313" y2="49131"/>
                        <a14:foregroundMark x1="28313" y1="33649" x2="28313" y2="33649"/>
                        <a14:foregroundMark x1="26625" y1="36335" x2="26625" y2="36335"/>
                        <a14:foregroundMark x1="27063" y1="46919" x2="27063" y2="46919"/>
                        <a14:foregroundMark x1="24813" y1="39021" x2="24813" y2="39021"/>
                        <a14:foregroundMark x1="24813" y1="47235" x2="24813" y2="4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3" r="67173" b="15623"/>
          <a:stretch/>
        </p:blipFill>
        <p:spPr>
          <a:xfrm>
            <a:off x="619916" y="1174202"/>
            <a:ext cx="3033905" cy="332777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101825" y="5288551"/>
            <a:ext cx="1103991" cy="45458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0714"/>
            <a:endParaRPr lang="en-US" sz="18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165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7995"/>
            <a:ext cx="12192000" cy="70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Rana\Desktop\ساعة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37995" y="-280650"/>
            <a:ext cx="1111395" cy="11113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335832">
            <a:off x="3882" y="838824"/>
            <a:ext cx="159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/>
              <a:t>5 دقائق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0"/>
            <a:ext cx="11945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Rana\Desktop\ساعة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50522" y="458385"/>
            <a:ext cx="1599910" cy="11113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335832">
            <a:off x="21704" y="1615439"/>
            <a:ext cx="159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/>
              <a:t>5 دقائق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938359" y="609600"/>
            <a:ext cx="2074999" cy="2074999"/>
          </a:xfrm>
          <a:prstGeom prst="rect">
            <a:avLst/>
          </a:prstGeom>
        </p:spPr>
      </p:pic>
      <p:pic>
        <p:nvPicPr>
          <p:cNvPr id="35" name="Picture 2" descr="C:\Users\Rana\Desktop\ساعة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345789" y="609599"/>
            <a:ext cx="2075000" cy="2075000"/>
          </a:xfrm>
          <a:prstGeom prst="rect">
            <a:avLst/>
          </a:prstGeom>
          <a:noFill/>
        </p:spPr>
      </p:pic>
      <p:pic>
        <p:nvPicPr>
          <p:cNvPr id="37" name="Picture 3" descr="C:\Users\Rana\Desktop\تعلمت.jpeg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607848" y="2997644"/>
            <a:ext cx="4766895" cy="31308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03644" y="1087731"/>
            <a:ext cx="2750866" cy="85588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F3F3F">
                    <a:lumMod val="50000"/>
                  </a:srgbClr>
                </a:solidFill>
              </a:rPr>
              <a:t>3</a:t>
            </a:r>
            <a:r>
              <a:rPr lang="ar-EG" sz="2000" b="1" dirty="0">
                <a:solidFill>
                  <a:srgbClr val="3F3F3F">
                    <a:lumMod val="50000"/>
                  </a:srgbClr>
                </a:solidFill>
              </a:rPr>
              <a:t>دقائق </a:t>
            </a:r>
            <a:endParaRPr lang="ar-EG" sz="3600" b="1" dirty="0">
              <a:solidFill>
                <a:srgbClr val="3F3F3F">
                  <a:lumMod val="50000"/>
                </a:srgb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F3F3F">
                    <a:lumMod val="50000"/>
                  </a:srgbClr>
                </a:solidFill>
              </a:rPr>
              <a:t>3</a:t>
            </a:r>
            <a:r>
              <a:rPr lang="en-CA" sz="2000" b="1" dirty="0">
                <a:solidFill>
                  <a:srgbClr val="3F3F3F">
                    <a:lumMod val="50000"/>
                  </a:srgbClr>
                </a:solidFill>
              </a:rPr>
              <a:t> minutes</a:t>
            </a:r>
            <a:endParaRPr lang="en-US" sz="2000" b="1" dirty="0">
              <a:solidFill>
                <a:srgbClr val="3F3F3F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2108" y="4996669"/>
            <a:ext cx="2423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000" b="1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مـاذا</a:t>
            </a:r>
            <a:endParaRPr lang="en-US" sz="8000" b="1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35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1" y="47332"/>
            <a:ext cx="9212238" cy="672477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2598214"/>
              </p:ext>
            </p:extLst>
          </p:nvPr>
        </p:nvGraphicFramePr>
        <p:xfrm>
          <a:off x="1941286" y="158309"/>
          <a:ext cx="8768080" cy="4135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2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25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2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25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25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25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525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3577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السبت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الجمعة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الخميس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الأربعاء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الثلاثاء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الإثنين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الأحد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9932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22079" y="742864"/>
            <a:ext cx="911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FF0000"/>
              </a:solidFill>
              <a:latin typeface="Tw Cen MT" panose="020B060202010402060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7453" y="737613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7189" y="744218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883" y="737613"/>
            <a:ext cx="911100" cy="41345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8678" y="1350026"/>
            <a:ext cx="911100" cy="4572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2079" y="1379092"/>
            <a:ext cx="911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0173" y="1379092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1360" y="1387535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37549" y="1379092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1287" y="1987828"/>
            <a:ext cx="911100" cy="4572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rgbClr val="42BA97"/>
              </a:solidFill>
              <a:latin typeface="Tw Cen MT" panose="020B060202010402060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18710" y="2647830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2079" y="2008128"/>
            <a:ext cx="911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1338" y="2055806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77457" y="1997560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4517" y="1370881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5480" y="2662051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59994" y="2662051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8980" y="2008128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4517" y="2640462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70212" y="2019041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02833" y="1350026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14165" y="741845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37549" y="2662051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74390" y="1962490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57773" y="723163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02833" y="703099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FF0000"/>
              </a:solidFill>
              <a:latin typeface="Tw Cen MT" panose="020B0602020104020603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106181" y="48152"/>
            <a:ext cx="1414284" cy="73472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49305" y="1836292"/>
            <a:ext cx="1117720" cy="715852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 b="1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34" name="Picture 33" descr="49308144-empty-button-with-red-corner-ribb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13" y="4402796"/>
            <a:ext cx="2544484" cy="18865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615" y="4404150"/>
            <a:ext cx="2545228" cy="18838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91" y="4364976"/>
            <a:ext cx="2545228" cy="188382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437394" y="5053129"/>
            <a:ext cx="14580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24847" y="5086781"/>
            <a:ext cx="13483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يناير 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11397" y="5053129"/>
            <a:ext cx="17173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5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</a:t>
            </a:r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886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0ECC823-1DF3-4379-9BAA-47A3120AFC8E}"/>
              </a:ext>
            </a:extLst>
          </p:cNvPr>
          <p:cNvSpPr/>
          <p:nvPr/>
        </p:nvSpPr>
        <p:spPr>
          <a:xfrm>
            <a:off x="99391" y="1166191"/>
            <a:ext cx="11993218" cy="494306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4000" b="1" u="sng" dirty="0" smtClean="0">
                <a:solidFill>
                  <a:srgbClr val="FFFF00"/>
                </a:solidFill>
              </a:rPr>
              <a:t>أَهــداف الدرس </a:t>
            </a:r>
            <a:r>
              <a:rPr lang="ar-DZ" sz="4000" b="1" u="sng" dirty="0" smtClean="0">
                <a:solidFill>
                  <a:srgbClr val="FFFF00"/>
                </a:solidFill>
              </a:rPr>
              <a:t>: </a:t>
            </a:r>
            <a:endParaRPr lang="ar-DZ" sz="4000" b="1" u="sng" dirty="0">
              <a:solidFill>
                <a:srgbClr val="FFFF00"/>
              </a:solidFill>
            </a:endParaRPr>
          </a:p>
          <a:p>
            <a:pPr algn="r">
              <a:lnSpc>
                <a:spcPct val="200000"/>
              </a:lnSpc>
            </a:pPr>
            <a:r>
              <a:rPr lang="ar-DZ" sz="3600" b="1" dirty="0"/>
              <a:t>1- أن </a:t>
            </a:r>
            <a:r>
              <a:rPr lang="ar-SA" sz="3600" b="1" dirty="0" smtClean="0"/>
              <a:t>يستمع </a:t>
            </a:r>
            <a:r>
              <a:rPr lang="ar-AE" sz="3600" b="1" dirty="0" smtClean="0"/>
              <a:t>المتعلم  بأهتمام ل</a:t>
            </a:r>
            <a:r>
              <a:rPr lang="ar-SA" sz="3600" b="1" dirty="0" smtClean="0"/>
              <a:t>لنص </a:t>
            </a:r>
            <a:r>
              <a:rPr lang="ar-AE" sz="3600" b="1" dirty="0" smtClean="0"/>
              <a:t>المسموع .</a:t>
            </a:r>
          </a:p>
          <a:p>
            <a:pPr algn="r">
              <a:lnSpc>
                <a:spcPct val="200000"/>
              </a:lnSpc>
            </a:pPr>
            <a:r>
              <a:rPr lang="ar-AE" sz="3600" b="1" dirty="0" smtClean="0"/>
              <a:t>2/ أن </a:t>
            </a:r>
            <a:r>
              <a:rPr lang="ar-SA" sz="3600" b="1" dirty="0" smtClean="0"/>
              <a:t>يحوط </a:t>
            </a:r>
            <a:r>
              <a:rPr lang="ar-AE" sz="3600" b="1" dirty="0" smtClean="0"/>
              <a:t> رسومات المفردات </a:t>
            </a:r>
            <a:r>
              <a:rPr lang="ar-SA" sz="3600" b="1" dirty="0" smtClean="0"/>
              <a:t> المسموعة </a:t>
            </a:r>
            <a:r>
              <a:rPr lang="ar-DZ" sz="3600" b="1" dirty="0" smtClean="0"/>
              <a:t>.</a:t>
            </a:r>
            <a:endParaRPr lang="ar-DZ" sz="3600" b="1" dirty="0"/>
          </a:p>
          <a:p>
            <a:pPr algn="r">
              <a:lnSpc>
                <a:spcPct val="200000"/>
              </a:lnSpc>
            </a:pPr>
            <a:r>
              <a:rPr lang="ar-SA" sz="3600" b="1" dirty="0" smtClean="0"/>
              <a:t>2- أن </a:t>
            </a:r>
            <a:r>
              <a:rPr lang="ar-AE" sz="3600" b="1" dirty="0" smtClean="0"/>
              <a:t>يحدد المتعلم صوت حرف ( ع ) في الكلمة .</a:t>
            </a:r>
            <a:endParaRPr lang="ar-DZ" sz="3600" dirty="0"/>
          </a:p>
        </p:txBody>
      </p:sp>
    </p:spTree>
    <p:extLst>
      <p:ext uri="{BB962C8B-B14F-4D97-AF65-F5344CB8AC3E}">
        <p14:creationId xmlns="" xmlns:p14="http://schemas.microsoft.com/office/powerpoint/2010/main" val="22370779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784884">
            <a:off x="-1490664" y="1272724"/>
            <a:ext cx="10972800" cy="1143000"/>
          </a:xfrm>
        </p:spPr>
        <p:txBody>
          <a:bodyPr>
            <a:noAutofit/>
          </a:bodyPr>
          <a:lstStyle/>
          <a:p>
            <a:r>
              <a:rPr lang="ar-JO" sz="8000" dirty="0" smtClean="0"/>
              <a:t>مراجعة التعلم السابق </a:t>
            </a:r>
            <a:endParaRPr lang="en-U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8" y="2278305"/>
            <a:ext cx="6005512" cy="40013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14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11849100" cy="67830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59790" y="2188188"/>
            <a:ext cx="8491243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8000" b="1" dirty="0" smtClean="0">
                <a:solidFill>
                  <a:schemeClr val="bg1"/>
                </a:solidFill>
                <a:cs typeface="+mn-cs"/>
              </a:rPr>
              <a:t>التمهيد</a:t>
            </a:r>
            <a:endParaRPr lang="ar-AE" sz="8000" b="1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="" xmlns:a16="http://schemas.microsoft.com/office/drawing/2014/main" id="{E8A61FDA-158F-4216-899B-C79EDEC19D23}"/>
              </a:ext>
            </a:extLst>
          </p:cNvPr>
          <p:cNvGrpSpPr/>
          <p:nvPr/>
        </p:nvGrpSpPr>
        <p:grpSpPr>
          <a:xfrm>
            <a:off x="8555277" y="1305082"/>
            <a:ext cx="2922566" cy="1500748"/>
            <a:chOff x="-4648200" y="2819400"/>
            <a:chExt cx="1949355" cy="1066801"/>
          </a:xfrm>
        </p:grpSpPr>
        <p:pic>
          <p:nvPicPr>
            <p:cNvPr id="7" name="Picture 4" descr="2 clipart min, 2 min Transparent FREE for download on ...">
              <a:extLst>
                <a:ext uri="{FF2B5EF4-FFF2-40B4-BE49-F238E27FC236}">
                  <a16:creationId xmlns="" xmlns:a16="http://schemas.microsoft.com/office/drawing/2014/main" id="{74CE4DCC-B1CF-4C08-A69F-1F7CEC224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1797530-E7F9-4864-BC12-84C064885C66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ar-EG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دقائق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40403" y="2527739"/>
            <a:ext cx="5229118" cy="4330261"/>
          </a:xfrm>
          <a:prstGeom prst="rect">
            <a:avLst/>
          </a:prstGeom>
        </p:spPr>
      </p:pic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7647075" y="4177256"/>
          <a:ext cx="3284537" cy="481013"/>
        </p:xfrm>
        <a:graphic>
          <a:graphicData uri="http://schemas.openxmlformats.org/presentationml/2006/ole">
            <p:oleObj spid="_x0000_s6145" name="Packager Shell Object" showAsIcon="1" r:id="rId6" imgW="3285000" imgH="481320" progId="Package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993688" y="1277655"/>
            <a:ext cx="92692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600" dirty="0" smtClean="0"/>
              <a:t>5</a:t>
            </a:r>
            <a:endParaRPr lang="en-US" sz="9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84525" y="2855934"/>
            <a:ext cx="68820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ar-AE" sz="3200" b="1" dirty="0" smtClean="0"/>
              <a:t>هيا نمارس تمارين الساحة  المدرسية داخل الصف </a:t>
            </a:r>
            <a:endParaRPr lang="en-US" sz="3200" b="1" dirty="0"/>
          </a:p>
        </p:txBody>
      </p:sp>
      <p:sp>
        <p:nvSpPr>
          <p:cNvPr id="12" name="Down Arrow 11"/>
          <p:cNvSpPr/>
          <p:nvPr/>
        </p:nvSpPr>
        <p:spPr>
          <a:xfrm>
            <a:off x="8492647" y="3469710"/>
            <a:ext cx="1415441" cy="563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8946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71776BB-1A86-4CA8-8C5C-EDE7581F9452}"/>
              </a:ext>
            </a:extLst>
          </p:cNvPr>
          <p:cNvSpPr/>
          <p:nvPr/>
        </p:nvSpPr>
        <p:spPr>
          <a:xfrm>
            <a:off x="8704509" y="448415"/>
            <a:ext cx="3222661" cy="105485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</a:rPr>
              <a:t>استراتيجية التفكير 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4" name="Picture 13" descr="Related image">
            <a:extLst>
              <a:ext uri="{FF2B5EF4-FFF2-40B4-BE49-F238E27FC236}">
                <a16:creationId xmlns="" xmlns:a16="http://schemas.microsoft.com/office/drawing/2014/main" id="{E058EF47-F51A-4F5A-BE43-C8FDD745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52" y="0"/>
            <a:ext cx="1628384" cy="118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6F5534F-ECBC-4E11-A836-3576C43BBB59}"/>
              </a:ext>
            </a:extLst>
          </p:cNvPr>
          <p:cNvSpPr/>
          <p:nvPr/>
        </p:nvSpPr>
        <p:spPr>
          <a:xfrm>
            <a:off x="2598133" y="373253"/>
            <a:ext cx="5867736" cy="12051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chemeClr val="accent2"/>
                </a:solidFill>
              </a:rPr>
              <a:t>ماذا ترى في الص</a:t>
            </a:r>
            <a:r>
              <a:rPr lang="ar-AE" sz="3600" b="1" dirty="0" smtClean="0">
                <a:solidFill>
                  <a:schemeClr val="accent2"/>
                </a:solidFill>
              </a:rPr>
              <a:t>ُّ</a:t>
            </a:r>
            <a:r>
              <a:rPr lang="ar-SA" sz="3600" b="1" dirty="0" smtClean="0">
                <a:solidFill>
                  <a:schemeClr val="accent2"/>
                </a:solidFill>
              </a:rPr>
              <a:t>ور</a:t>
            </a:r>
            <a:r>
              <a:rPr lang="ar-AE" sz="3600" b="1" dirty="0" smtClean="0">
                <a:solidFill>
                  <a:schemeClr val="accent2"/>
                </a:solidFill>
              </a:rPr>
              <a:t>َة ؟ 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1080" y="2154725"/>
            <a:ext cx="3558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 smtClean="0"/>
              <a:t>1/  </a:t>
            </a:r>
            <a:r>
              <a:rPr lang="ar-AE" sz="3600" b="1" dirty="0" smtClean="0"/>
              <a:t>أَيْــنَ الأَطْــفَــال ؟ </a:t>
            </a:r>
            <a:r>
              <a:rPr lang="ar-AE" sz="3600" b="1" dirty="0" smtClean="0"/>
              <a:t>.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96258" y="2866174"/>
            <a:ext cx="446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 smtClean="0"/>
              <a:t>1/ في الــحَـدِيـــقَــة  </a:t>
            </a:r>
            <a:endParaRPr lang="en-US" sz="40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071" y="1716066"/>
            <a:ext cx="5748882" cy="475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473294" y="3732558"/>
            <a:ext cx="446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 smtClean="0"/>
              <a:t>2/  فِــــي الــبَـــيْــت  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34465" y="4534223"/>
            <a:ext cx="446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/>
              <a:t>3/  فِـــي الــسَّـــاحَــة        </a:t>
            </a:r>
            <a:endParaRPr lang="en-US" sz="3600" b="1" dirty="0"/>
          </a:p>
        </p:txBody>
      </p:sp>
      <p:grpSp>
        <p:nvGrpSpPr>
          <p:cNvPr id="13" name="Group 5">
            <a:extLst>
              <a:ext uri="{FF2B5EF4-FFF2-40B4-BE49-F238E27FC236}">
                <a16:creationId xmlns="" xmlns:a16="http://schemas.microsoft.com/office/drawing/2014/main" id="{E8A61FDA-158F-4216-899B-C79EDEC19D23}"/>
              </a:ext>
            </a:extLst>
          </p:cNvPr>
          <p:cNvGrpSpPr/>
          <p:nvPr/>
        </p:nvGrpSpPr>
        <p:grpSpPr>
          <a:xfrm>
            <a:off x="0" y="1217400"/>
            <a:ext cx="2922566" cy="1500748"/>
            <a:chOff x="-4648200" y="2819400"/>
            <a:chExt cx="1949355" cy="1066801"/>
          </a:xfrm>
        </p:grpSpPr>
        <p:pic>
          <p:nvPicPr>
            <p:cNvPr id="15" name="Picture 4" descr="2 clipart min, 2 min Transparent FREE for download on ...">
              <a:extLst>
                <a:ext uri="{FF2B5EF4-FFF2-40B4-BE49-F238E27FC236}">
                  <a16:creationId xmlns="" xmlns:a16="http://schemas.microsoft.com/office/drawing/2014/main" id="{74CE4DCC-B1CF-4C08-A69F-1F7CEC224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1797530-E7F9-4864-BC12-84C064885C66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ar-EG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دقائق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945157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8411" y="1177447"/>
            <a:ext cx="92692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600" dirty="0" smtClean="0"/>
              <a:t>5</a:t>
            </a:r>
            <a:endParaRPr lang="en-US" sz="9600" dirty="0"/>
          </a:p>
        </p:txBody>
      </p:sp>
      <p:sp>
        <p:nvSpPr>
          <p:cNvPr id="23" name="TextBox 22"/>
          <p:cNvSpPr txBox="1"/>
          <p:nvPr/>
        </p:nvSpPr>
        <p:spPr>
          <a:xfrm>
            <a:off x="260388" y="2870349"/>
            <a:ext cx="4460290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4400" b="1" dirty="0" smtClean="0"/>
              <a:t>مَـــا اسم هذا المكان ؟        </a:t>
            </a:r>
            <a:endParaRPr lang="en-US" sz="4400" b="1" dirty="0"/>
          </a:p>
        </p:txBody>
      </p:sp>
    </p:spTree>
    <p:extLst>
      <p:ext uri="{BB962C8B-B14F-4D97-AF65-F5344CB8AC3E}">
        <p14:creationId xmlns="" xmlns:p14="http://schemas.microsoft.com/office/powerpoint/2010/main" val="18485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/>
      <p:bldP spid="11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imated Emoji | Symbols &amp; Emotic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97" y="4645394"/>
            <a:ext cx="1498622" cy="1498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come to my world of emoticon faces | Funny emoji faces, Funny emoji, Emoticons  emoji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5925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159159">
            <a:off x="4373901" y="456142"/>
            <a:ext cx="72186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8000" b="1" u="sng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وَقْتُ الاسْتِماع </a:t>
            </a:r>
            <a:endParaRPr lang="en-US" sz="8000" b="1" u="sng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453" y="4632521"/>
            <a:ext cx="1969480" cy="168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52154" y="2029216"/>
            <a:ext cx="4520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5400" b="1" dirty="0" smtClean="0"/>
              <a:t>- ردد  الأغنية </a:t>
            </a:r>
            <a:endParaRPr 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75130" y="3334011"/>
            <a:ext cx="6497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000" b="1" dirty="0" smtClean="0"/>
              <a:t>2/  مَــاعــنوان الأغْــنِــيَـة ؟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14171" y="5052164"/>
            <a:ext cx="6891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200" b="1" dirty="0" smtClean="0"/>
              <a:t> 3/  اذكر  ماسمعته من الأغْــنِــيَـة ؟</a:t>
            </a:r>
            <a:endParaRPr lang="en-US" sz="32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447925" cy="73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5468" y="0"/>
            <a:ext cx="106631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5400" b="1" dirty="0" smtClean="0">
                <a:solidFill>
                  <a:schemeClr val="bg1"/>
                </a:solidFill>
              </a:rPr>
              <a:t>10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123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87313"/>
            <a:ext cx="11212512" cy="668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7951304" y="159026"/>
            <a:ext cx="3965714" cy="1441174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b="1" dirty="0" smtClean="0">
                <a:solidFill>
                  <a:schemeClr val="bg1"/>
                </a:solidFill>
              </a:rPr>
              <a:t>أثناء </a:t>
            </a:r>
            <a:r>
              <a:rPr lang="ar-SA" sz="3600" b="1" dirty="0" smtClean="0">
                <a:solidFill>
                  <a:schemeClr val="bg1"/>
                </a:solidFill>
              </a:rPr>
              <a:t>الإستماع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" y="159026"/>
            <a:ext cx="7866344" cy="9933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solidFill>
                  <a:schemeClr val="bg1"/>
                </a:solidFill>
              </a:rPr>
              <a:t>أحوط </a:t>
            </a:r>
            <a:r>
              <a:rPr lang="ar-AE" sz="3200" b="1" dirty="0" smtClean="0">
                <a:solidFill>
                  <a:schemeClr val="bg1"/>
                </a:solidFill>
              </a:rPr>
              <a:t>الرسومات </a:t>
            </a:r>
            <a:r>
              <a:rPr lang="ar-SA" sz="3200" b="1" dirty="0" smtClean="0">
                <a:solidFill>
                  <a:schemeClr val="bg1"/>
                </a:solidFill>
              </a:rPr>
              <a:t>التالية </a:t>
            </a:r>
            <a:r>
              <a:rPr lang="ar-SA" sz="3200" b="1" dirty="0" smtClean="0">
                <a:solidFill>
                  <a:schemeClr val="bg1"/>
                </a:solidFill>
              </a:rPr>
              <a:t>عند </a:t>
            </a:r>
            <a:r>
              <a:rPr lang="ar-SA" sz="3200" b="1" dirty="0" smtClean="0">
                <a:solidFill>
                  <a:schemeClr val="bg1"/>
                </a:solidFill>
              </a:rPr>
              <a:t>سماع</a:t>
            </a:r>
            <a:r>
              <a:rPr lang="ar-AE" sz="3200" b="1" dirty="0" smtClean="0">
                <a:solidFill>
                  <a:schemeClr val="bg1"/>
                </a:solidFill>
              </a:rPr>
              <a:t> المفردات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194137" y="2526821"/>
          <a:ext cx="2911475" cy="1493838"/>
        </p:xfrm>
        <a:graphic>
          <a:graphicData uri="http://schemas.openxmlformats.org/presentationml/2006/ole">
            <p:oleObj spid="_x0000_s4098" name="Packager Shell Object" showAsIcon="1" r:id="rId3" imgW="1280520" imgH="481320" progId="Package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014" y="1490597"/>
            <a:ext cx="10321446" cy="51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Rana\Desktop\ساعة.jp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203838" y="1297630"/>
            <a:ext cx="1111395" cy="11113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567836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 smtClean="0"/>
              <a:t>5 دقائق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27092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170</Words>
  <Application>Microsoft Office PowerPoint</Application>
  <PresentationFormat>Custom</PresentationFormat>
  <Paragraphs>71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5_Office Theme</vt:lpstr>
      <vt:lpstr>Mesh</vt:lpstr>
      <vt:lpstr>Package</vt:lpstr>
      <vt:lpstr>Slide 1</vt:lpstr>
      <vt:lpstr>Slide 2</vt:lpstr>
      <vt:lpstr>Slide 3</vt:lpstr>
      <vt:lpstr>مراجعة التعلم السابق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Haneen</dc:creator>
  <cp:lastModifiedBy>lenovo</cp:lastModifiedBy>
  <cp:revision>12</cp:revision>
  <dcterms:created xsi:type="dcterms:W3CDTF">2021-01-31T07:24:33Z</dcterms:created>
  <dcterms:modified xsi:type="dcterms:W3CDTF">2022-01-06T21:24:08Z</dcterms:modified>
</cp:coreProperties>
</file>