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79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80" r:id="rId15"/>
    <p:sldId id="271" r:id="rId16"/>
    <p:sldId id="278" r:id="rId17"/>
  </p:sldIdLst>
  <p:sldSz cx="12192000" cy="6858000"/>
  <p:notesSz cx="6858000" cy="9144000"/>
  <p:embeddedFontLst>
    <p:embeddedFont>
      <p:font typeface="Aldhabi" panose="01000000000000000000" pitchFamily="2" charset="-78"/>
      <p:regular r:id="rId19"/>
    </p:embeddedFont>
    <p:embeddedFont>
      <p:font typeface="Alex Brush" panose="020B0604020202020204" charset="0"/>
      <p:regular r:id="rId20"/>
    </p:embeddedFont>
    <p:embeddedFont>
      <p:font typeface="Barlow Condense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ng Soon" panose="020B0604020202020204" charset="0"/>
      <p:regular r:id="rId29"/>
    </p:embeddedFont>
    <p:embeddedFont>
      <p:font typeface="Dekko" panose="020B0604020202020204" charset="0"/>
      <p:regular r:id="rId30"/>
    </p:embeddedFont>
    <p:embeddedFont>
      <p:font typeface="Gochi Hand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465d8eb03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465d8eb03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89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9465d8eb03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9465d8eb03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9465d8eb03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9465d8eb03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9465d8eb03_0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9465d8eb03_0_1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9465d8eb03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9465d8eb03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465d8eb03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465d8eb03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9465d8eb03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9465d8eb03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9465d8eb03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9465d8eb03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9465d8eb03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9465d8eb03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9465d8eb03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9465d8eb03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9465d8eb03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9465d8eb03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9465d8eb03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9465d8eb03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9465d8eb03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9465d8eb03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 rot="-5400000">
            <a:off x="6512940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 rot="-274435">
            <a:off x="1771662" y="2268757"/>
            <a:ext cx="2874153" cy="10569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" name="Google Shape;42;p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3" name="Google Shape;43;p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4" name="Google Shape;44;p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6" name="Google Shape;46;p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65993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2"/>
          </p:nvPr>
        </p:nvSpPr>
        <p:spPr>
          <a:xfrm>
            <a:off x="65871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">
  <p:cSld name="CUSTOM_5_1_1_1_1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11"/>
          <p:cNvSpPr/>
          <p:nvPr/>
        </p:nvSpPr>
        <p:spPr>
          <a:xfrm rot="5400000" flipH="1">
            <a:off x="7618013" y="5918807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1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1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1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74" name="Google Shape;374;p11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11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1" name="Google Shape;391;p11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92" name="Google Shape;392;p11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3" name="Google Shape;393;p11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">
  <p:cSld name="CUSTOM_5_1_1_1_1_1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1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2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12" name="Google Shape;412;p1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2" name="Google Shape;422;p1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2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8" name="Google Shape;428;p12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0" name="Google Shape;430;p12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">
  <p:cSld name="CUSTOM_10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13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3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3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1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3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13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52" name="Google Shape;452;p13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3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5" name="Google Shape;465;p13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9" name="Google Shape;469;p13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body" idx="2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">
  <p:cSld name="CUSTOM_10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4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4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4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1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4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1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4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1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1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91" name="Google Shape;491;p1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14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3" name="Google Shape;503;p1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5" name="Google Shape;505;p1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06" name="Google Shape;506;p1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7" name="Google Shape;507;p1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8" name="Google Shape;508;p14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0" name="Google Shape;510;p14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midle">
  <p:cSld name="CUSTOM_10_1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14" name="Google Shape;514;p15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5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5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5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15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5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5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5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5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5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1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5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1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5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532" name="Google Shape;532;p15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15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3" name="Google Shape;543;p15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4" name="Google Shape;544;p15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46" name="Google Shape;546;p15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47" name="Google Shape;547;p15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">
  <p:cSld name="CUSTOM_10_1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6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6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6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16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6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6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6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1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6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1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16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569" name="Google Shape;569;p16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16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6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1" name="Google Shape;581;p16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2" name="Google Shape;582;p16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3" name="Google Shape;583;p16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584" name="Google Shape;584;p16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85" name="Google Shape;585;p16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86" name="Google Shape;586;p16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7" name="Google Shape;587;p16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8" name="Google Shape;588;p16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">
  <p:cSld name="CUSTOM_10_1_1_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7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7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7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7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17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7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7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7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7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7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7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7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p1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7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1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p17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608" name="Google Shape;608;p17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17"/>
          <p:cNvSpPr/>
          <p:nvPr/>
        </p:nvSpPr>
        <p:spPr>
          <a:xfrm rot="-5400000" flipH="1">
            <a:off x="464102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7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0" name="Google Shape;620;p17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1" name="Google Shape;621;p17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2" name="Google Shape;622;p17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623" name="Google Shape;623;p17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4" name="Google Shape;624;p17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5" name="Google Shape;625;p17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26" name="Google Shape;626;p17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7" name="Google Shape;627;p17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">
  <p:cSld name="CUSTOM_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4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4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4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4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9" name="Google Shape;869;p24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4"/>
          <p:cNvSpPr/>
          <p:nvPr/>
        </p:nvSpPr>
        <p:spPr>
          <a:xfrm rot="-5400000" flipH="1">
            <a:off x="464102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/>
          <p:nvPr/>
        </p:nvSpPr>
        <p:spPr>
          <a:xfrm rot="-5400000" flipH="1">
            <a:off x="464102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 rot="-5400000" flipH="1">
            <a:off x="464102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4"/>
          <p:cNvSpPr/>
          <p:nvPr/>
        </p:nvSpPr>
        <p:spPr>
          <a:xfrm>
            <a:off x="1150917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4"/>
          <p:cNvSpPr/>
          <p:nvPr/>
        </p:nvSpPr>
        <p:spPr>
          <a:xfrm>
            <a:off x="1187296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4"/>
          <p:cNvSpPr/>
          <p:nvPr/>
        </p:nvSpPr>
        <p:spPr>
          <a:xfrm>
            <a:off x="1194180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876;p2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 flipH="1">
            <a:off x="140262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2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78" name="Google Shape;878;p2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p24"/>
          <p:cNvSpPr txBox="1"/>
          <p:nvPr/>
        </p:nvSpPr>
        <p:spPr>
          <a:xfrm rot="-5400000">
            <a:off x="429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89" name="Google Shape;889;p24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0" name="Google Shape;890;p24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1" name="Google Shape;891;p2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2" name="Google Shape;892;p2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3" name="Google Shape;893;p2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4" name="Google Shape;894;p2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5" name="Google Shape;895;p24"/>
          <p:cNvSpPr txBox="1"/>
          <p:nvPr/>
        </p:nvSpPr>
        <p:spPr>
          <a:xfrm>
            <a:off x="6668388" y="4993700"/>
            <a:ext cx="4531200" cy="125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rPr>
              <a:t>Notebook Created by SlidesMania</a:t>
            </a:r>
            <a:endParaRPr sz="6000" b="1">
              <a:solidFill>
                <a:srgbClr val="606060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 descr="A wooden door on the side of a hard wood fl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 rot="948744">
            <a:off x="7586244" y="1950315"/>
            <a:ext cx="3463069" cy="3710852"/>
            <a:chOff x="1428074" y="1911392"/>
            <a:chExt cx="3462922" cy="3710694"/>
          </a:xfrm>
        </p:grpSpPr>
        <p:sp>
          <p:nvSpPr>
            <p:cNvPr id="61" name="Google Shape;61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3"/>
          <p:cNvGrpSpPr/>
          <p:nvPr/>
        </p:nvGrpSpPr>
        <p:grpSpPr>
          <a:xfrm rot="705228">
            <a:off x="7403021" y="1054071"/>
            <a:ext cx="3462809" cy="3710573"/>
            <a:chOff x="1428074" y="1911392"/>
            <a:chExt cx="3462922" cy="3710694"/>
          </a:xfrm>
        </p:grpSpPr>
        <p:sp>
          <p:nvSpPr>
            <p:cNvPr id="64" name="Google Shape;64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" name="Google Shape;65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3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8" name="Google Shape;68;p3"/>
          <p:cNvGrpSpPr/>
          <p:nvPr/>
        </p:nvGrpSpPr>
        <p:grpSpPr>
          <a:xfrm flipH="1">
            <a:off x="4413688" y="5440162"/>
            <a:ext cx="2647715" cy="1380558"/>
            <a:chOff x="6820732" y="5542304"/>
            <a:chExt cx="2647715" cy="1274400"/>
          </a:xfrm>
        </p:grpSpPr>
        <p:sp>
          <p:nvSpPr>
            <p:cNvPr id="69" name="Google Shape;69;p3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 rot="5400000">
            <a:off x="2044425" y="548800"/>
            <a:ext cx="6470700" cy="5447700"/>
          </a:xfrm>
          <a:prstGeom prst="round2SameRect">
            <a:avLst>
              <a:gd name="adj1" fmla="val 359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04800" dir="19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5400000">
            <a:off x="2242512" y="650499"/>
            <a:ext cx="6096000" cy="5214300"/>
          </a:xfrm>
          <a:prstGeom prst="round2SameRect">
            <a:avLst>
              <a:gd name="adj1" fmla="val 3599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ctrTitle"/>
          </p:nvPr>
        </p:nvSpPr>
        <p:spPr>
          <a:xfrm>
            <a:off x="3507150" y="5538075"/>
            <a:ext cx="4215300" cy="524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84" name="Google Shape;84;p4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7" name="Google Shape;97;p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" name="Google Shape;98;p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2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06" name="Google Shape;106;p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">
  <p:cSld name="CUSTOM_5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124" name="Google Shape;124;p5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36" name="Google Shape;136;p5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">
  <p:cSld name="CUSTOM_5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159" name="Google Shape;159;p6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75" name="Google Shape;175;p6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8" name="Google Shape;188;p6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9" name="Google Shape;189;p6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0" name="Google Shape;190;p6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">
  <p:cSld name="CUSTOM_5_1_1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200" name="Google Shape;200;p7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7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16" name="Google Shape;216;p7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6" name="Google Shape;226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8" name="Google Shape;228;p7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9" name="Google Shape;229;p7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0" name="Google Shape;230;p7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3" name="Google Shape;233;p7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">
  <p:cSld name="CUSTOM_5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8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40" name="Google Shape;240;p8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8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8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55" name="Google Shape;255;p8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8" name="Google Shape;268;p8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9" name="Google Shape;269;p8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0" name="Google Shape;270;p8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4" name="Google Shape;274;p8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" name="Google Shape;275;p8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">
  <p:cSld name="CUSTOM_5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81" name="Google Shape;281;p9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9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9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9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96" name="Google Shape;296;p9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6" name="Google Shape;306;p9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8" name="Google Shape;308;p9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9" name="Google Shape;309;p9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0" name="Google Shape;310;p9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5" name="Google Shape;315;p9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">
  <p:cSld name="CUSTOM_5_1_1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0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10"/>
          <p:cNvSpPr/>
          <p:nvPr/>
        </p:nvSpPr>
        <p:spPr>
          <a:xfrm rot="5400000" flipH="1">
            <a:off x="7618034" y="5918828"/>
            <a:ext cx="1380558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0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10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34" name="Google Shape;334;p10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10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0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2" name="Google Shape;352;p10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3" name="Google Shape;353;p10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4" name="Google Shape;354;p10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577600" y="5957850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Google Shape;7;p1" descr="A wooden door on the side of a hard wood floor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582617" y="61923"/>
            <a:ext cx="11074500" cy="64956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>
            <a:noFill/>
          </a:ln>
          <a:effectLst>
            <a:outerShdw blurRad="38100" dist="1270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681923" y="161229"/>
            <a:ext cx="10857300" cy="6298500"/>
          </a:xfrm>
          <a:prstGeom prst="roundRect">
            <a:avLst>
              <a:gd name="adj" fmla="val 2381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5586689" y="83051"/>
            <a:ext cx="1120800" cy="6471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19000" y="593375"/>
            <a:ext cx="1037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6143675" y="1536625"/>
            <a:ext cx="493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grpSp>
        <p:nvGrpSpPr>
          <p:cNvPr id="16" name="Google Shape;16;p1"/>
          <p:cNvGrpSpPr/>
          <p:nvPr/>
        </p:nvGrpSpPr>
        <p:grpSpPr>
          <a:xfrm>
            <a:off x="1699434" y="2135576"/>
            <a:ext cx="3462922" cy="3710694"/>
            <a:chOff x="1428074" y="1911392"/>
            <a:chExt cx="3462922" cy="3710694"/>
          </a:xfrm>
        </p:grpSpPr>
        <p:sp>
          <p:nvSpPr>
            <p:cNvPr id="17" name="Google Shape;17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" descr="A close up of a logo&#10;&#10;Description automatically generate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p1"/>
          <p:cNvGrpSpPr/>
          <p:nvPr/>
        </p:nvGrpSpPr>
        <p:grpSpPr>
          <a:xfrm rot="-243594">
            <a:off x="1473312" y="1325410"/>
            <a:ext cx="3462955" cy="3710729"/>
            <a:chOff x="1428074" y="1911392"/>
            <a:chExt cx="3462922" cy="3710694"/>
          </a:xfrm>
        </p:grpSpPr>
        <p:sp>
          <p:nvSpPr>
            <p:cNvPr id="20" name="Google Shape;20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1" descr="A close up of a logo&#10;&#10;Description automatically generate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"/>
          <p:cNvSpPr/>
          <p:nvPr/>
        </p:nvSpPr>
        <p:spPr>
          <a:xfrm rot="10800000">
            <a:off x="1132805" y="4170819"/>
            <a:ext cx="4300500" cy="20766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 rot="10800000">
            <a:off x="1217914" y="4288729"/>
            <a:ext cx="4132800" cy="1852500"/>
          </a:xfrm>
          <a:prstGeom prst="round2SameRect">
            <a:avLst>
              <a:gd name="adj1" fmla="val 9978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image" Target="../media/image22.emf"/><Relationship Id="rId4" Type="http://schemas.openxmlformats.org/officeDocument/2006/relationships/slide" Target="slide9.xml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1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JXlaYdQHq3M?feature=oembed" TargetMode="External"/><Relationship Id="rId6" Type="http://schemas.openxmlformats.org/officeDocument/2006/relationships/slide" Target="slide8.xml"/><Relationship Id="rId11" Type="http://schemas.openxmlformats.org/officeDocument/2006/relationships/image" Target="../media/image27.jpeg"/><Relationship Id="rId5" Type="http://schemas.openxmlformats.org/officeDocument/2006/relationships/slide" Target="slide9.xml"/><Relationship Id="rId10" Type="http://schemas.microsoft.com/office/2007/relationships/hdphoto" Target="../media/hdphoto1.wdp"/><Relationship Id="rId4" Type="http://schemas.openxmlformats.org/officeDocument/2006/relationships/slide" Target="slide3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8M8LVMEqHw?feature=oembed" TargetMode="External"/><Relationship Id="rId6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image" Target="../media/image8.jpeg"/><Relationship Id="rId4" Type="http://schemas.openxmlformats.org/officeDocument/2006/relationships/slide" Target="slide11.xml"/><Relationship Id="rId9" Type="http://schemas.openxmlformats.org/officeDocument/2006/relationships/hyperlink" Target="https://pixabay.com/en/parchment-paper-note-vintage-aged-2366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11" Type="http://schemas.openxmlformats.org/officeDocument/2006/relationships/image" Target="../media/image14.gif"/><Relationship Id="rId5" Type="http://schemas.openxmlformats.org/officeDocument/2006/relationships/slide" Target="slide9.xml"/><Relationship Id="rId10" Type="http://schemas.openxmlformats.org/officeDocument/2006/relationships/image" Target="../media/image13.png"/><Relationship Id="rId4" Type="http://schemas.openxmlformats.org/officeDocument/2006/relationships/slide" Target="slide1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6"/>
          <p:cNvSpPr txBox="1">
            <a:spLocks noGrp="1"/>
          </p:cNvSpPr>
          <p:nvPr>
            <p:ph type="ctrTitle"/>
          </p:nvPr>
        </p:nvSpPr>
        <p:spPr>
          <a:xfrm>
            <a:off x="2292467" y="3850267"/>
            <a:ext cx="5588850" cy="125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7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+mj-cs"/>
              </a:rPr>
              <a:t>التربية الأخلاقية</a:t>
            </a:r>
            <a:endParaRPr sz="7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5466F96-A422-4197-924F-57024D69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01697"/>
            <a:ext cx="4700083" cy="2798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454FF-130B-4CE1-B3B5-B5C503C78BC3}"/>
              </a:ext>
            </a:extLst>
          </p:cNvPr>
          <p:cNvSpPr txBox="1"/>
          <p:nvPr/>
        </p:nvSpPr>
        <p:spPr>
          <a:xfrm>
            <a:off x="3186339" y="692718"/>
            <a:ext cx="396590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KW" sz="6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026" name="Picture 2" descr="check box">
            <a:extLst>
              <a:ext uri="{FF2B5EF4-FFF2-40B4-BE49-F238E27FC236}">
                <a16:creationId xmlns:a16="http://schemas.microsoft.com/office/drawing/2014/main" id="{8186E388-E9C5-40E0-B7F9-E93EBA18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17" y="1130403"/>
            <a:ext cx="4310683" cy="43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2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5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>
            <a:hlinkClick r:id="rId5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>
            <a:hlinkClick r:id="rId6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>
            <a:hlinkClick r:id="rId7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82" name="Google Shape;1082;p35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83" name="Google Shape;1083;p35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A2773-0C20-44A6-B8BD-AB50276572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-20000" contrast="40000"/>
          </a:blip>
          <a:srcRect l="8385" t="18335" r="9255" b="3179"/>
          <a:stretch/>
        </p:blipFill>
        <p:spPr>
          <a:xfrm>
            <a:off x="6577490" y="512478"/>
            <a:ext cx="4464891" cy="5559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3E9DA-C729-4AD2-822F-2C578B1987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326" t="28202" r="6521" b="24197"/>
          <a:stretch/>
        </p:blipFill>
        <p:spPr>
          <a:xfrm>
            <a:off x="1230605" y="2004972"/>
            <a:ext cx="4440286" cy="2235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6"/>
          <p:cNvSpPr/>
          <p:nvPr/>
        </p:nvSpPr>
        <p:spPr>
          <a:xfrm rot="-8658596">
            <a:off x="1423612" y="53501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95" name="Google Shape;1095;p36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6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6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6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6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6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6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6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03" name="Google Shape;1103;p36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04" name="Google Shape;1104;p36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C15E07-8952-467A-BA04-B3DF077E8F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-20000" contrast="40000"/>
          </a:blip>
          <a:srcRect l="1695" t="46810" r="3878" b="4288"/>
          <a:stretch/>
        </p:blipFill>
        <p:spPr>
          <a:xfrm>
            <a:off x="6533322" y="2085687"/>
            <a:ext cx="4538478" cy="2796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2B510D-AD49-486E-B31A-18E75A7734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326" t="28202" r="6521" b="24197"/>
          <a:stretch/>
        </p:blipFill>
        <p:spPr>
          <a:xfrm>
            <a:off x="1230605" y="2004972"/>
            <a:ext cx="4440286" cy="2235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859F22-2698-4C71-9A97-C17B8A9E4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2134" y="2405438"/>
            <a:ext cx="3219261" cy="7392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5FBF0E-C3CA-4684-B2C6-5BACCBCA5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9921" y="3860570"/>
            <a:ext cx="3169448" cy="127359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8"/>
          <p:cNvSpPr/>
          <p:nvPr/>
        </p:nvSpPr>
        <p:spPr>
          <a:xfrm rot="-8658596">
            <a:off x="6514537" y="4497383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2" name="Google Shape;1132;p38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8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8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8">
            <a:hlinkClick r:id="rId7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8">
            <a:hlinkClick r:id="" action="ppaction://noaction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41" name="Google Shape;1141;p3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42" name="Google Shape;1142;p3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78A1F-7107-413E-B248-418771E9480E}"/>
              </a:ext>
            </a:extLst>
          </p:cNvPr>
          <p:cNvSpPr txBox="1"/>
          <p:nvPr/>
        </p:nvSpPr>
        <p:spPr>
          <a:xfrm>
            <a:off x="6610935" y="1051784"/>
            <a:ext cx="4260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chemeClr val="accent3">
                    <a:lumMod val="75000"/>
                  </a:schemeClr>
                </a:solidFill>
              </a:rPr>
              <a:t>انظر إلى قائمة البضائع التي تاجر فيها الرومان، ناقش مع مجموعتك السلعتين التي ستقوم باستيرادهم. </a:t>
            </a:r>
          </a:p>
          <a:p>
            <a:pPr marL="571500" indent="-571500" algn="r" rtl="1">
              <a:buFontTx/>
              <a:buChar char="-"/>
            </a:pPr>
            <a:r>
              <a:rPr lang="ar-AE" sz="3200" b="1" dirty="0">
                <a:solidFill>
                  <a:schemeClr val="accent5">
                    <a:lumMod val="75000"/>
                  </a:schemeClr>
                </a:solidFill>
              </a:rPr>
              <a:t>لمذا اخترت هذه السلعة؟</a:t>
            </a:r>
          </a:p>
          <a:p>
            <a:pPr marL="571500" indent="-571500" algn="r" rtl="1">
              <a:buFontTx/>
              <a:buChar char="-"/>
            </a:pPr>
            <a:r>
              <a:rPr lang="ar-AE" sz="3200" b="1" dirty="0">
                <a:solidFill>
                  <a:schemeClr val="accent5">
                    <a:lumMod val="75000"/>
                  </a:schemeClr>
                </a:solidFill>
              </a:rPr>
              <a:t>أليست متوفرة في بلدك؟</a:t>
            </a:r>
          </a:p>
          <a:p>
            <a:pPr marL="571500" indent="-571500" algn="r" rtl="1">
              <a:buFontTx/>
              <a:buChar char="-"/>
            </a:pPr>
            <a:r>
              <a:rPr lang="ar-AE" sz="3200" b="1" dirty="0">
                <a:solidFill>
                  <a:schemeClr val="accent5">
                    <a:lumMod val="75000"/>
                  </a:schemeClr>
                </a:solidFill>
              </a:rPr>
              <a:t>فيم ستسخدمها.</a:t>
            </a:r>
          </a:p>
          <a:p>
            <a:pPr marL="571500" indent="-571500" algn="r" rtl="1">
              <a:buFontTx/>
              <a:buChar char="-"/>
            </a:pPr>
            <a:r>
              <a:rPr lang="ar-AE" sz="3200" b="1" dirty="0">
                <a:solidFill>
                  <a:schemeClr val="accent5">
                    <a:lumMod val="75000"/>
                  </a:schemeClr>
                </a:solidFill>
              </a:rPr>
              <a:t>من أين تستوردهم؟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E01FAE-E7EE-4A0E-9B8D-4A9BD06D58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-20000" contrast="40000"/>
          </a:blip>
          <a:srcRect l="73570" t="24882" r="6489" b="6079"/>
          <a:stretch/>
        </p:blipFill>
        <p:spPr>
          <a:xfrm>
            <a:off x="2818400" y="1136720"/>
            <a:ext cx="2221025" cy="429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9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9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9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9">
            <a:hlinkClick r:id="rId7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9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9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9">
            <a:hlinkClick r:id="" action="ppaction://noaction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9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59" name="Google Shape;1159;p39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60" name="Google Shape;1160;p39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E5C89B-D717-4AB9-BAEC-D5E86EAFDE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47" r="6956" b="5313"/>
          <a:stretch/>
        </p:blipFill>
        <p:spPr>
          <a:xfrm>
            <a:off x="6635050" y="1905970"/>
            <a:ext cx="4413304" cy="2821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C459D2-E564-4354-8908-13F302EC13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274" t="7632" r="2609" b="3245"/>
          <a:stretch/>
        </p:blipFill>
        <p:spPr>
          <a:xfrm>
            <a:off x="1268573" y="2048026"/>
            <a:ext cx="4413304" cy="267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9A90B-E084-499E-B1DD-F18DC9674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https://wordwall.net/resource/1947652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A292F-3566-4C1E-9DD1-A61E20A2B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1841E-8852-4C9F-AA65-E540191305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>
            <a:hlinkClick r:id="rId4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1">
            <a:hlinkClick r:id="rId5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1">
            <a:hlinkClick r:id="rId6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1">
            <a:hlinkClick r:id="rId7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1">
            <a:hlinkClick r:id="rId8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41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41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1">
            <a:hlinkClick r:id="" action="ppaction://noaction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1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95" name="Google Shape;1195;p41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96" name="Google Shape;1196;p41">
            <a:hlinkClick r:id="" action="ppaction://noaction"/>
          </p:cNvPr>
          <p:cNvSpPr/>
          <p:nvPr/>
        </p:nvSpPr>
        <p:spPr>
          <a:xfrm>
            <a:off x="738500" y="16810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10" name="Picture 2" descr="You're the best">
            <a:extLst>
              <a:ext uri="{FF2B5EF4-FFF2-40B4-BE49-F238E27FC236}">
                <a16:creationId xmlns:a16="http://schemas.microsoft.com/office/drawing/2014/main" id="{C6490589-859A-4BCF-B1F3-CF7E6253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9" b="99749" l="9799" r="98492">
                        <a14:foregroundMark x1="76884" y1="55528" x2="71608" y2="59548"/>
                        <a14:foregroundMark x1="66332" y1="68342" x2="68090" y2="67588"/>
                        <a14:foregroundMark x1="62814" y1="57035" x2="84925" y2="41206"/>
                        <a14:foregroundMark x1="84925" y1="41206" x2="75377" y2="41709"/>
                        <a14:foregroundMark x1="65829" y1="43719" x2="78894" y2="40201"/>
                        <a14:foregroundMark x1="78894" y1="40201" x2="91206" y2="43719"/>
                        <a14:foregroundMark x1="91206" y1="43719" x2="93467" y2="30905"/>
                        <a14:foregroundMark x1="93467" y1="30905" x2="89447" y2="32915"/>
                        <a14:foregroundMark x1="95729" y1="40955" x2="85678" y2="50503"/>
                        <a14:foregroundMark x1="85678" y1="50503" x2="82915" y2="62814"/>
                        <a14:foregroundMark x1="82915" y1="62814" x2="70603" y2="69849"/>
                        <a14:foregroundMark x1="70603" y1="69849" x2="69849" y2="99749"/>
                        <a14:foregroundMark x1="75628" y1="87186" x2="75628" y2="87186"/>
                        <a14:foregroundMark x1="80905" y1="93719" x2="80905" y2="95226"/>
                        <a14:foregroundMark x1="72864" y1="98744" x2="72864" y2="98744"/>
                        <a14:foregroundMark x1="28894" y1="90704" x2="28894" y2="90704"/>
                        <a14:foregroundMark x1="93970" y1="51005" x2="93970" y2="51005"/>
                        <a14:foregroundMark x1="95980" y1="51005" x2="95980" y2="51005"/>
                        <a14:foregroundMark x1="81658" y1="65327" x2="81658" y2="65327"/>
                        <a14:foregroundMark x1="81658" y1="67085" x2="81658" y2="67085"/>
                        <a14:foregroundMark x1="63065" y1="42714" x2="63065" y2="42714"/>
                        <a14:foregroundMark x1="58543" y1="60302" x2="58543" y2="60302"/>
                        <a14:foregroundMark x1="80653" y1="67588" x2="80653" y2="67588"/>
                        <a14:foregroundMark x1="73869" y1="73116" x2="73869" y2="73116"/>
                        <a14:foregroundMark x1="59296" y1="61307" x2="59296" y2="61307"/>
                        <a14:foregroundMark x1="60302" y1="53518" x2="60302" y2="53518"/>
                        <a14:foregroundMark x1="59045" y1="59799" x2="59045" y2="59799"/>
                        <a14:foregroundMark x1="60302" y1="51005" x2="60302" y2="51005"/>
                        <a14:foregroundMark x1="56533" y1="92462" x2="56533" y2="92462"/>
                        <a14:foregroundMark x1="57538" y1="89196" x2="57538" y2="89196"/>
                        <a14:foregroundMark x1="77136" y1="77387" x2="77136" y2="77387"/>
                        <a14:foregroundMark x1="78643" y1="76633" x2="78643" y2="76633"/>
                        <a14:foregroundMark x1="80905" y1="76382" x2="80905" y2="76382"/>
                        <a14:foregroundMark x1="75126" y1="74874" x2="75126" y2="74874"/>
                        <a14:foregroundMark x1="61809" y1="45477" x2="61809" y2="45477"/>
                        <a14:foregroundMark x1="78643" y1="76382" x2="78643" y2="76382"/>
                        <a14:foregroundMark x1="68342" y1="75126" x2="68342" y2="75126"/>
                        <a14:foregroundMark x1="58543" y1="60553" x2="58543" y2="60553"/>
                        <a14:foregroundMark x1="59045" y1="60553" x2="59045" y2="60553"/>
                        <a14:foregroundMark x1="60302" y1="52513" x2="60302" y2="52513"/>
                        <a14:foregroundMark x1="60302" y1="50000" x2="60302" y2="50000"/>
                        <a14:foregroundMark x1="60804" y1="48995" x2="60804" y2="48995"/>
                        <a14:foregroundMark x1="60804" y1="48744" x2="60804" y2="48744"/>
                        <a14:foregroundMark x1="61809" y1="46231" x2="61809" y2="46231"/>
                        <a14:foregroundMark x1="61307" y1="46985" x2="61307" y2="46985"/>
                        <a14:foregroundMark x1="65578" y1="39447" x2="79146" y2="37688"/>
                        <a14:foregroundMark x1="79146" y1="37688" x2="84925" y2="63568"/>
                        <a14:foregroundMark x1="84925" y1="63568" x2="78141" y2="75628"/>
                        <a14:foregroundMark x1="78141" y1="75628" x2="65075" y2="74623"/>
                        <a14:foregroundMark x1="65075" y1="74623" x2="59296" y2="61809"/>
                        <a14:foregroundMark x1="59296" y1="61809" x2="60804" y2="27638"/>
                        <a14:foregroundMark x1="89698" y1="31407" x2="79146" y2="41206"/>
                        <a14:foregroundMark x1="79146" y1="41206" x2="88191" y2="31658"/>
                        <a14:foregroundMark x1="88191" y1="31658" x2="69849" y2="45729"/>
                        <a14:foregroundMark x1="69849" y1="45729" x2="87437" y2="33166"/>
                        <a14:foregroundMark x1="87437" y1="33166" x2="68844" y2="54774"/>
                        <a14:foregroundMark x1="68844" y1="54774" x2="90201" y2="31156"/>
                        <a14:foregroundMark x1="90201" y1="31156" x2="63065" y2="64322"/>
                        <a14:foregroundMark x1="63065" y1="64322" x2="76884" y2="39698"/>
                        <a14:foregroundMark x1="76884" y1="39698" x2="57286" y2="66834"/>
                        <a14:foregroundMark x1="57286" y1="66834" x2="71859" y2="41206"/>
                        <a14:foregroundMark x1="71859" y1="41206" x2="59296" y2="62814"/>
                        <a14:foregroundMark x1="59296" y1="62814" x2="68844" y2="47236"/>
                        <a14:foregroundMark x1="68844" y1="47236" x2="59296" y2="61055"/>
                        <a14:foregroundMark x1="59296" y1="61055" x2="80402" y2="28141"/>
                        <a14:foregroundMark x1="80402" y1="28141" x2="56281" y2="60553"/>
                        <a14:foregroundMark x1="56281" y1="60553" x2="70101" y2="41206"/>
                        <a14:foregroundMark x1="70101" y1="41206" x2="57035" y2="60050"/>
                        <a14:foregroundMark x1="57035" y1="60050" x2="61558" y2="45980"/>
                        <a14:foregroundMark x1="61558" y1="45980" x2="55276" y2="58040"/>
                        <a14:foregroundMark x1="55276" y1="58040" x2="73116" y2="30151"/>
                        <a14:foregroundMark x1="73116" y1="30151" x2="57538" y2="51759"/>
                        <a14:foregroundMark x1="57538" y1="51759" x2="76382" y2="29397"/>
                        <a14:foregroundMark x1="76382" y1="29397" x2="68844" y2="48241"/>
                        <a14:foregroundMark x1="68844" y1="48241" x2="79146" y2="33668"/>
                        <a14:foregroundMark x1="79146" y1="33668" x2="61809" y2="60050"/>
                        <a14:foregroundMark x1="61809" y1="60050" x2="70352" y2="44221"/>
                        <a14:foregroundMark x1="70352" y1="44221" x2="58291" y2="64824"/>
                        <a14:foregroundMark x1="58291" y1="64824" x2="62563" y2="52010"/>
                        <a14:foregroundMark x1="62563" y1="52010" x2="57035" y2="70101"/>
                        <a14:foregroundMark x1="57035" y1="70101" x2="58543" y2="57035"/>
                        <a14:foregroundMark x1="58543" y1="57035" x2="58794" y2="75377"/>
                        <a14:foregroundMark x1="58794" y1="75377" x2="61809" y2="60050"/>
                        <a14:foregroundMark x1="61809" y1="60050" x2="61307" y2="75126"/>
                        <a14:foregroundMark x1="61307" y1="75126" x2="70352" y2="33166"/>
                        <a14:foregroundMark x1="70352" y1="33166" x2="69347" y2="68342"/>
                        <a14:foregroundMark x1="69347" y1="68342" x2="81658" y2="22864"/>
                        <a14:foregroundMark x1="81658" y1="22864" x2="80653" y2="51508"/>
                        <a14:foregroundMark x1="80653" y1="51508" x2="76382" y2="65327"/>
                        <a14:foregroundMark x1="76382" y1="65327" x2="81910" y2="34673"/>
                        <a14:foregroundMark x1="81910" y1="34673" x2="79397" y2="56281"/>
                        <a14:foregroundMark x1="79397" y1="56281" x2="73869" y2="70352"/>
                        <a14:foregroundMark x1="73869" y1="70352" x2="86683" y2="21357"/>
                        <a14:foregroundMark x1="86683" y1="21357" x2="85176" y2="48241"/>
                        <a14:foregroundMark x1="85176" y1="48241" x2="79899" y2="62060"/>
                        <a14:foregroundMark x1="79899" y1="62060" x2="85930" y2="32161"/>
                        <a14:foregroundMark x1="85930" y1="32161" x2="84673" y2="54774"/>
                        <a14:foregroundMark x1="84673" y1="54774" x2="86935" y2="38442"/>
                        <a14:foregroundMark x1="86935" y1="38442" x2="77889" y2="60553"/>
                        <a14:foregroundMark x1="77889" y1="60553" x2="77638" y2="38191"/>
                        <a14:foregroundMark x1="77638" y1="38191" x2="67839" y2="62060"/>
                        <a14:foregroundMark x1="67839" y1="62060" x2="76382" y2="35176"/>
                        <a14:foregroundMark x1="76382" y1="35176" x2="76131" y2="53015"/>
                        <a14:foregroundMark x1="76131" y1="53015" x2="79397" y2="40452"/>
                        <a14:foregroundMark x1="79397" y1="40452" x2="77136" y2="61055"/>
                        <a14:foregroundMark x1="77136" y1="61055" x2="87437" y2="52764"/>
                        <a14:foregroundMark x1="87437" y1="52764" x2="85930" y2="66332"/>
                        <a14:foregroundMark x1="85930" y1="66332" x2="87437" y2="52261"/>
                        <a14:foregroundMark x1="87437" y1="52261" x2="73367" y2="81156"/>
                        <a14:foregroundMark x1="73367" y1="81156" x2="84925" y2="54271"/>
                        <a14:foregroundMark x1="84925" y1="54271" x2="73618" y2="78392"/>
                        <a14:foregroundMark x1="73618" y1="78392" x2="77889" y2="63568"/>
                        <a14:foregroundMark x1="77889" y1="63568" x2="69598" y2="74874"/>
                        <a14:foregroundMark x1="69598" y1="74874" x2="75628" y2="49749"/>
                        <a14:foregroundMark x1="75628" y1="49749" x2="72613" y2="71608"/>
                        <a14:foregroundMark x1="72613" y1="71608" x2="72864" y2="49749"/>
                        <a14:foregroundMark x1="72864" y1="49749" x2="73869" y2="66834"/>
                        <a14:foregroundMark x1="73869" y1="66834" x2="80151" y2="45729"/>
                        <a14:foregroundMark x1="80151" y1="45729" x2="72111" y2="59045"/>
                        <a14:foregroundMark x1="72111" y1="59045" x2="79397" y2="27638"/>
                        <a14:foregroundMark x1="79397" y1="27638" x2="68342" y2="38191"/>
                        <a14:foregroundMark x1="68342" y1="38191" x2="79146" y2="31407"/>
                        <a14:foregroundMark x1="79146" y1="31407" x2="71106" y2="41457"/>
                        <a14:foregroundMark x1="71106" y1="41457" x2="98492" y2="32915"/>
                        <a14:foregroundMark x1="98492" y1="32915" x2="88191" y2="47739"/>
                        <a14:foregroundMark x1="88191" y1="47739" x2="89447" y2="34422"/>
                        <a14:foregroundMark x1="89447" y1="34422" x2="81658" y2="54020"/>
                        <a14:foregroundMark x1="81658" y1="54020" x2="76382" y2="93970"/>
                        <a14:foregroundMark x1="76382" y1="93970" x2="81658" y2="82161"/>
                        <a14:foregroundMark x1="81658" y1="82161" x2="82915" y2="97990"/>
                        <a14:foregroundMark x1="82915" y1="97990" x2="78392" y2="85930"/>
                        <a14:foregroundMark x1="78392" y1="85930" x2="80905" y2="98241"/>
                        <a14:foregroundMark x1="80905" y1="98241" x2="80653" y2="79648"/>
                        <a14:foregroundMark x1="80653" y1="79648" x2="74874" y2="94975"/>
                        <a14:foregroundMark x1="74874" y1="94975" x2="77638" y2="81658"/>
                        <a14:foregroundMark x1="77638" y1="81658" x2="73618" y2="98744"/>
                        <a14:foregroundMark x1="73618" y1="98744" x2="77387" y2="74372"/>
                        <a14:foregroundMark x1="77387" y1="74372" x2="76884" y2="92714"/>
                        <a14:foregroundMark x1="76884" y1="92714" x2="72111" y2="75377"/>
                        <a14:foregroundMark x1="72111" y1="75377" x2="73116" y2="94472"/>
                        <a14:foregroundMark x1="73116" y1="94472" x2="67588" y2="82663"/>
                        <a14:foregroundMark x1="67588" y1="82663" x2="70854" y2="97739"/>
                        <a14:foregroundMark x1="70854" y1="97739" x2="66834" y2="75879"/>
                        <a14:foregroundMark x1="66834" y1="75879" x2="69347" y2="95980"/>
                        <a14:foregroundMark x1="69347" y1="95980" x2="66834" y2="79397"/>
                        <a14:foregroundMark x1="66834" y1="79397" x2="66834" y2="92714"/>
                        <a14:foregroundMark x1="66834" y1="92714" x2="64322" y2="80151"/>
                        <a14:foregroundMark x1="64322" y1="80151" x2="66332" y2="94975"/>
                        <a14:foregroundMark x1="66332" y1="94975" x2="63568" y2="82663"/>
                        <a14:foregroundMark x1="63568" y1="82663" x2="64070" y2="95226"/>
                        <a14:foregroundMark x1="64070" y1="95226" x2="57035" y2="75879"/>
                        <a14:foregroundMark x1="57035" y1="75879" x2="62060" y2="91457"/>
                        <a14:foregroundMark x1="62060" y1="91457" x2="65327" y2="58040"/>
                        <a14:foregroundMark x1="65327" y1="58040" x2="61055" y2="72111"/>
                        <a14:foregroundMark x1="61055" y1="72111" x2="65829" y2="58543"/>
                        <a14:foregroundMark x1="65829" y1="58543" x2="63317" y2="78643"/>
                        <a14:foregroundMark x1="63317" y1="78643" x2="66080" y2="63317"/>
                        <a14:foregroundMark x1="66080" y1="63317" x2="74121" y2="73618"/>
                        <a14:foregroundMark x1="74121" y1="73618" x2="80653" y2="57538"/>
                        <a14:foregroundMark x1="80653" y1="57538" x2="76131" y2="74121"/>
                        <a14:foregroundMark x1="76131" y1="74121" x2="78643" y2="55528"/>
                        <a14:foregroundMark x1="78643" y1="55528" x2="57789" y2="96482"/>
                        <a14:foregroundMark x1="57789" y1="96482" x2="72111" y2="72362"/>
                        <a14:foregroundMark x1="72111" y1="72362" x2="65075" y2="89698"/>
                        <a14:foregroundMark x1="65075" y1="89698" x2="70603" y2="77889"/>
                        <a14:foregroundMark x1="70603" y1="77889" x2="75879" y2="89698"/>
                        <a14:foregroundMark x1="75879" y1="89698" x2="65578" y2="99246"/>
                        <a14:foregroundMark x1="65578" y1="99246" x2="79146" y2="98995"/>
                        <a14:foregroundMark x1="79146" y1="98995" x2="80653" y2="79146"/>
                        <a14:foregroundMark x1="80653" y1="79146" x2="91206" y2="52764"/>
                        <a14:foregroundMark x1="91206" y1="52764" x2="84171" y2="74121"/>
                        <a14:foregroundMark x1="84171" y1="74121" x2="84171" y2="51759"/>
                        <a14:foregroundMark x1="84171" y1="51759" x2="83166" y2="67337"/>
                        <a14:foregroundMark x1="83166" y1="67337" x2="89447" y2="45729"/>
                        <a14:foregroundMark x1="89447" y1="45729" x2="83417" y2="66332"/>
                        <a14:foregroundMark x1="83417" y1="66332" x2="94221" y2="36935"/>
                        <a14:foregroundMark x1="94221" y1="36935" x2="89447" y2="50503"/>
                        <a14:foregroundMark x1="89447" y1="50503" x2="91960" y2="36432"/>
                        <a14:foregroundMark x1="91960" y1="36432" x2="91206" y2="33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75" y="124197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CAA0BD-2FAF-4D80-B3F3-6A354D20501A}"/>
              </a:ext>
            </a:extLst>
          </p:cNvPr>
          <p:cNvSpPr txBox="1"/>
          <p:nvPr/>
        </p:nvSpPr>
        <p:spPr>
          <a:xfrm>
            <a:off x="6539811" y="1348471"/>
            <a:ext cx="3965909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7200" b="1" dirty="0">
                <a:ln/>
                <a:solidFill>
                  <a:schemeClr val="accent4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الربط مع الواقع</a:t>
            </a:r>
            <a:endParaRPr lang="ar-KW" sz="7200" b="1" dirty="0">
              <a:ln/>
              <a:solidFill>
                <a:schemeClr val="accent4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6" name="Online Media 5" title="«عالمي الصغير» كتاب جديد للشيخ محمد بن راشد لأطفال العالم">
            <a:hlinkClick r:id="" action="ppaction://media"/>
            <a:extLst>
              <a:ext uri="{FF2B5EF4-FFF2-40B4-BE49-F238E27FC236}">
                <a16:creationId xmlns:a16="http://schemas.microsoft.com/office/drawing/2014/main" id="{BD130F79-2C4A-4FEC-AC00-54667DFCBE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294499" y="1821335"/>
            <a:ext cx="4357692" cy="2975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8"/>
          <p:cNvSpPr txBox="1">
            <a:spLocks noGrp="1"/>
          </p:cNvSpPr>
          <p:nvPr>
            <p:ph type="ctrTitle"/>
          </p:nvPr>
        </p:nvSpPr>
        <p:spPr>
          <a:xfrm>
            <a:off x="8107860" y="3315110"/>
            <a:ext cx="3019504" cy="81376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7200" b="1" dirty="0">
                <a:solidFill>
                  <a:schemeClr val="accent3">
                    <a:lumMod val="75000"/>
                  </a:schemeClr>
                </a:solidFill>
              </a:rPr>
              <a:t>إلى اللقاء</a:t>
            </a:r>
            <a:endParaRPr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96" name="Google Shape;1296;p48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8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8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8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8">
            <a:hlinkClick r:id="rId7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8">
            <a:hlinkClick r:id="" action="ppaction://noaction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8">
            <a:hlinkClick r:id="" action="ppaction://noaction"/>
          </p:cNvPr>
          <p:cNvSpPr/>
          <p:nvPr/>
        </p:nvSpPr>
        <p:spPr>
          <a:xfrm>
            <a:off x="693575" y="30146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8">
            <a:hlinkClick r:id="" action="ppaction://noaction"/>
          </p:cNvPr>
          <p:cNvSpPr/>
          <p:nvPr/>
        </p:nvSpPr>
        <p:spPr>
          <a:xfrm>
            <a:off x="693575" y="42925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305" name="Google Shape;1305;p48">
            <a:hlinkClick r:id="" action="ppaction://noaction"/>
          </p:cNvPr>
          <p:cNvSpPr/>
          <p:nvPr/>
        </p:nvSpPr>
        <p:spPr>
          <a:xfrm>
            <a:off x="738500" y="16810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CD8EC-669C-4721-ACC3-F1730DD685CE}"/>
              </a:ext>
            </a:extLst>
          </p:cNvPr>
          <p:cNvSpPr txBox="1"/>
          <p:nvPr/>
        </p:nvSpPr>
        <p:spPr>
          <a:xfrm>
            <a:off x="7049047" y="4292574"/>
            <a:ext cx="4215300" cy="1962451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KW" dirty="0"/>
          </a:p>
        </p:txBody>
      </p:sp>
      <p:pic>
        <p:nvPicPr>
          <p:cNvPr id="24578" name="Picture 2" descr="heart flowers">
            <a:extLst>
              <a:ext uri="{FF2B5EF4-FFF2-40B4-BE49-F238E27FC236}">
                <a16:creationId xmlns:a16="http://schemas.microsoft.com/office/drawing/2014/main" id="{413A0966-7A65-4405-AFD1-993681BC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50" y="20785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7"/>
          <p:cNvSpPr txBox="1">
            <a:spLocks noGrp="1"/>
          </p:cNvSpPr>
          <p:nvPr>
            <p:ph type="subTitle" idx="1"/>
          </p:nvPr>
        </p:nvSpPr>
        <p:spPr>
          <a:xfrm rot="-224787">
            <a:off x="1808004" y="2107931"/>
            <a:ext cx="2874142" cy="20305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8" name="Google Shape;918;p27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7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7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7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7">
            <a:hlinkClick r:id="rId3" action="ppaction://hlinksldjump"/>
          </p:cNvPr>
          <p:cNvSpPr/>
          <p:nvPr/>
        </p:nvSpPr>
        <p:spPr>
          <a:xfrm rot="-5400000">
            <a:off x="70272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7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7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7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7">
            <a:hlinkClick r:id="rId7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laptop wave">
            <a:extLst>
              <a:ext uri="{FF2B5EF4-FFF2-40B4-BE49-F238E27FC236}">
                <a16:creationId xmlns:a16="http://schemas.microsoft.com/office/drawing/2014/main" id="{75974357-73E3-48ED-8C70-38DD0355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02" y="2456541"/>
            <a:ext cx="3715217" cy="37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C9CF00-A451-4B00-B471-D4C901F59C04}"/>
              </a:ext>
            </a:extLst>
          </p:cNvPr>
          <p:cNvSpPr txBox="1"/>
          <p:nvPr/>
        </p:nvSpPr>
        <p:spPr>
          <a:xfrm rot="21302207">
            <a:off x="1512013" y="2487701"/>
            <a:ext cx="3310523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ar-AE" sz="3200" b="1" kern="0" dirty="0">
                <a:solidFill>
                  <a:srgbClr val="7030A0"/>
                </a:solidFill>
                <a:latin typeface="Calibri"/>
                <a:sym typeface="Arial"/>
              </a:rPr>
              <a:t>اليوم</a:t>
            </a:r>
            <a:r>
              <a:rPr lang="ar-SA" sz="3200" b="1" kern="0" dirty="0">
                <a:solidFill>
                  <a:srgbClr val="7030A0"/>
                </a:solidFill>
                <a:latin typeface="Calibri"/>
                <a:sym typeface="Arial"/>
              </a:rPr>
              <a:t> : </a:t>
            </a:r>
            <a:r>
              <a:rPr lang="ar-AE" sz="3200" b="1" kern="0" dirty="0">
                <a:solidFill>
                  <a:srgbClr val="7030A0"/>
                </a:solidFill>
                <a:latin typeface="Calibri"/>
                <a:sym typeface="Arial"/>
              </a:rPr>
              <a:t>الخميس الونيس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ar-SA" sz="3200" b="1" kern="0" dirty="0">
                <a:solidFill>
                  <a:srgbClr val="7030A0"/>
                </a:solidFill>
                <a:latin typeface="Calibri"/>
                <a:sym typeface="Arial"/>
              </a:rPr>
              <a:t> </a:t>
            </a:r>
            <a:endParaRPr lang="ar-AE" sz="3200" b="1" kern="0" dirty="0">
              <a:solidFill>
                <a:srgbClr val="7030A0"/>
              </a:solidFill>
              <a:latin typeface="Calibri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BD065-D1C6-4A53-945E-637C946243EA}"/>
              </a:ext>
            </a:extLst>
          </p:cNvPr>
          <p:cNvSpPr txBox="1"/>
          <p:nvPr/>
        </p:nvSpPr>
        <p:spPr>
          <a:xfrm rot="21413035">
            <a:off x="1635713" y="3240573"/>
            <a:ext cx="33281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ar-AE" sz="3200" b="1" kern="0" dirty="0">
                <a:solidFill>
                  <a:srgbClr val="7030A0"/>
                </a:solidFill>
                <a:latin typeface="Calibri"/>
                <a:sym typeface="Arial"/>
              </a:rPr>
              <a:t>التاريخ</a:t>
            </a:r>
            <a:r>
              <a:rPr lang="ar-SA" sz="3200" b="1" kern="0" dirty="0">
                <a:solidFill>
                  <a:srgbClr val="7030A0"/>
                </a:solidFill>
                <a:latin typeface="Calibri"/>
                <a:sym typeface="Arial"/>
              </a:rPr>
              <a:t> : </a:t>
            </a:r>
            <a:r>
              <a:rPr lang="ar-AE" sz="3200" b="1" kern="0" dirty="0">
                <a:solidFill>
                  <a:srgbClr val="7030A0"/>
                </a:solidFill>
                <a:latin typeface="Calibri"/>
                <a:sym typeface="Arial"/>
              </a:rPr>
              <a:t>14</a:t>
            </a:r>
            <a:r>
              <a:rPr lang="ar-SA" sz="3200" b="1" kern="0" dirty="0">
                <a:solidFill>
                  <a:srgbClr val="7030A0"/>
                </a:solidFill>
                <a:latin typeface="Calibri"/>
                <a:sym typeface="Arial"/>
              </a:rPr>
              <a:t>-1-2021</a:t>
            </a:r>
            <a:endParaRPr lang="ar-AE" sz="3200" b="1" kern="0" dirty="0">
              <a:solidFill>
                <a:srgbClr val="7030A0"/>
              </a:solidFill>
              <a:latin typeface="Calibri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8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8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8">
            <a:hlinkClick r:id="rId7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8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CDC293-2218-4B92-A78A-276BAE8E7788}"/>
              </a:ext>
            </a:extLst>
          </p:cNvPr>
          <p:cNvSpPr/>
          <p:nvPr/>
        </p:nvSpPr>
        <p:spPr>
          <a:xfrm>
            <a:off x="6537504" y="2960050"/>
            <a:ext cx="4518165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خلال الفيديو حاول التعرف ع</a:t>
            </a:r>
            <a:r>
              <a:rPr kumimoji="0" lang="ar-EG" sz="32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</a:t>
            </a:r>
            <a:r>
              <a:rPr kumimoji="0" lang="ar-AE" sz="32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ى</a:t>
            </a:r>
            <a:r>
              <a:rPr kumimoji="0" lang="ar-EG" sz="32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عنوان الدرس</a:t>
            </a:r>
            <a:endParaRPr kumimoji="0" lang="ar-AE" sz="3200" b="1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EE331-BDB3-46CA-BE5C-113EE0D6B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96528" y="1819477"/>
            <a:ext cx="4627532" cy="3123584"/>
          </a:xfrm>
          <a:prstGeom prst="rect">
            <a:avLst/>
          </a:prstGeom>
        </p:spPr>
      </p:pic>
      <p:pic>
        <p:nvPicPr>
          <p:cNvPr id="2" name="Online Media 1" title="العربية معرفة | القوافل التجارية .. شواهد تاريخية لعلاقة الإنسان قديما بالبيع والشراء">
            <a:hlinkClick r:id="" action="ppaction://media"/>
            <a:extLst>
              <a:ext uri="{FF2B5EF4-FFF2-40B4-BE49-F238E27FC236}">
                <a16:creationId xmlns:a16="http://schemas.microsoft.com/office/drawing/2014/main" id="{CCC9235C-0776-43FC-9A98-6A597D0CEC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459834" y="2423417"/>
            <a:ext cx="3859739" cy="218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9"/>
          <p:cNvSpPr/>
          <p:nvPr/>
        </p:nvSpPr>
        <p:spPr>
          <a:xfrm rot="-8658596">
            <a:off x="1423612" y="53501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56" name="Google Shape;956;p29">
            <a:hlinkClick r:id="rId4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9">
            <a:hlinkClick r:id="rId5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9">
            <a:hlinkClick r:id="rId6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">
            <a:hlinkClick r:id="rId7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9">
            <a:hlinkClick r:id="rId8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9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9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9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9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66" name="Google Shape;966;p29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E76F599A-37F0-4B3E-8638-9CAAF9DA267E}"/>
              </a:ext>
            </a:extLst>
          </p:cNvPr>
          <p:cNvSpPr txBox="1">
            <a:spLocks/>
          </p:cNvSpPr>
          <p:nvPr/>
        </p:nvSpPr>
        <p:spPr>
          <a:xfrm>
            <a:off x="6780261" y="3080511"/>
            <a:ext cx="1383080" cy="1432046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452A0C"/>
              </a:solidFill>
            </a:endParaRP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10C21BE5-8546-4752-AA58-40AB1F3D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04" y="2665367"/>
            <a:ext cx="18942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الطرق القديمة للتجارة: أين وكيف ولماذا؟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8B05B7A0-2E17-43FE-A196-3D185E4A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868" y="2724567"/>
            <a:ext cx="242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حظاً أوفر في المرات القادمة</a:t>
            </a:r>
            <a:endParaRPr lang="en-US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44">
            <a:extLst>
              <a:ext uri="{FF2B5EF4-FFF2-40B4-BE49-F238E27FC236}">
                <a16:creationId xmlns:a16="http://schemas.microsoft.com/office/drawing/2014/main" id="{730AD1CD-7E5F-4D85-BA92-DEA98A1A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205" y="4794322"/>
            <a:ext cx="17207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1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حظاً أوفر في المرات القادمة</a:t>
            </a:r>
            <a:endParaRPr lang="en-US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43F8318A-0FE5-44E6-BD87-DF38C75A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843" y="4486075"/>
            <a:ext cx="16871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حظاً اوفر في المرات القادمة</a:t>
            </a:r>
            <a:endParaRPr lang="en-US" altLang="en-US" sz="2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WordArt 7">
            <a:extLst>
              <a:ext uri="{FF2B5EF4-FFF2-40B4-BE49-F238E27FC236}">
                <a16:creationId xmlns:a16="http://schemas.microsoft.com/office/drawing/2014/main" id="{5574FA30-9B60-42B4-9402-B4F56D6F0A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7720" y="2516786"/>
            <a:ext cx="716068" cy="761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WordArt 13">
            <a:extLst>
              <a:ext uri="{FF2B5EF4-FFF2-40B4-BE49-F238E27FC236}">
                <a16:creationId xmlns:a16="http://schemas.microsoft.com/office/drawing/2014/main" id="{77FA7416-86AC-4463-97B2-61154A3703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57824" y="4538650"/>
            <a:ext cx="1028177" cy="1188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478B9A71-F635-469E-B400-C5A1E09B1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521" y="185421"/>
            <a:ext cx="41530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4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عنوان درسنا لليوم موجود في واحد من الصناديق ابحث عنه:</a:t>
            </a:r>
            <a:endParaRPr lang="en-US" altLang="en-US" sz="4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2" name="Action Button: Sound 31">
            <a:hlinkClick r:id="" action="ppaction://noaction" highlightClick="1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3278E9A0-A22E-4005-9DD7-F75638FFC919}"/>
              </a:ext>
            </a:extLst>
          </p:cNvPr>
          <p:cNvSpPr/>
          <p:nvPr/>
        </p:nvSpPr>
        <p:spPr>
          <a:xfrm>
            <a:off x="5689824" y="6181331"/>
            <a:ext cx="812455" cy="591665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WordArt 7">
            <a:extLst>
              <a:ext uri="{FF2B5EF4-FFF2-40B4-BE49-F238E27FC236}">
                <a16:creationId xmlns:a16="http://schemas.microsoft.com/office/drawing/2014/main" id="{9FEB1CCC-8F9B-4E6C-813C-86C9C76502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4542" y="2724567"/>
            <a:ext cx="644169" cy="725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WordArt 7">
            <a:extLst>
              <a:ext uri="{FF2B5EF4-FFF2-40B4-BE49-F238E27FC236}">
                <a16:creationId xmlns:a16="http://schemas.microsoft.com/office/drawing/2014/main" id="{203CA94D-1177-4EAA-A0A5-B8A1DD0C8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27721" y="4486075"/>
            <a:ext cx="688181" cy="761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WordArt 7">
            <a:extLst>
              <a:ext uri="{FF2B5EF4-FFF2-40B4-BE49-F238E27FC236}">
                <a16:creationId xmlns:a16="http://schemas.microsoft.com/office/drawing/2014/main" id="{14B3F2BB-8301-4FD7-91FF-B17D2A4C8D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4923" y="4571243"/>
            <a:ext cx="688181" cy="761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6" name="Picture 35" descr="A close up of a box&#10;&#10;Description automatically generated">
            <a:extLst>
              <a:ext uri="{FF2B5EF4-FFF2-40B4-BE49-F238E27FC236}">
                <a16:creationId xmlns:a16="http://schemas.microsoft.com/office/drawing/2014/main" id="{AF557CD3-D843-4EA9-9528-064AB0ED3F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2577580" y="2323896"/>
            <a:ext cx="2557006" cy="1541800"/>
          </a:xfrm>
          <a:prstGeom prst="rect">
            <a:avLst/>
          </a:prstGeom>
        </p:spPr>
      </p:pic>
      <p:pic>
        <p:nvPicPr>
          <p:cNvPr id="37" name="Picture 36" descr="A close up of a box&#10;&#10;Description automatically generated">
            <a:extLst>
              <a:ext uri="{FF2B5EF4-FFF2-40B4-BE49-F238E27FC236}">
                <a16:creationId xmlns:a16="http://schemas.microsoft.com/office/drawing/2014/main" id="{9607ABD3-EA98-4C52-82B3-A28550BC4A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7963924" y="2449750"/>
            <a:ext cx="2506441" cy="1589773"/>
          </a:xfrm>
          <a:prstGeom prst="rect">
            <a:avLst/>
          </a:prstGeom>
        </p:spPr>
      </p:pic>
      <p:pic>
        <p:nvPicPr>
          <p:cNvPr id="38" name="Picture 37" descr="A close up of a box&#10;&#10;Description automatically generated">
            <a:extLst>
              <a:ext uri="{FF2B5EF4-FFF2-40B4-BE49-F238E27FC236}">
                <a16:creationId xmlns:a16="http://schemas.microsoft.com/office/drawing/2014/main" id="{9DC64514-A1EA-4822-ACA6-C7469CD1B80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8013843" y="4364860"/>
            <a:ext cx="2576621" cy="1539745"/>
          </a:xfrm>
          <a:prstGeom prst="rect">
            <a:avLst/>
          </a:prstGeom>
        </p:spPr>
      </p:pic>
      <p:pic>
        <p:nvPicPr>
          <p:cNvPr id="39" name="Picture 38" descr="A close up of a box&#10;&#10;Description automatically generated">
            <a:extLst>
              <a:ext uri="{FF2B5EF4-FFF2-40B4-BE49-F238E27FC236}">
                <a16:creationId xmlns:a16="http://schemas.microsoft.com/office/drawing/2014/main" id="{F74BB24F-FA41-4EE8-BB02-1C291E68F2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2557129" y="4202126"/>
            <a:ext cx="2642213" cy="1569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0"/>
          <p:cNvSpPr/>
          <p:nvPr/>
        </p:nvSpPr>
        <p:spPr>
          <a:xfrm rot="405102">
            <a:off x="7015488" y="1935939"/>
            <a:ext cx="3460952" cy="3708583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0"/>
          <p:cNvSpPr/>
          <p:nvPr/>
        </p:nvSpPr>
        <p:spPr>
          <a:xfrm rot="-8658596">
            <a:off x="6591012" y="49125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76" name="Google Shape;976;p30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0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0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0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0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0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0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0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4" name="Google Shape;984;p30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5" name="Google Shape;985;p30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944F52B1-8864-4076-8D39-8BE22900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50" y="204416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93A66B-CC10-43B5-8E3A-EC6C59B0E4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401004">
            <a:off x="6494329" y="2574221"/>
            <a:ext cx="4665342" cy="31131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5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الطرق القديمة للتجارة: أين وكيف ولماذا؟</a:t>
            </a:r>
            <a:endParaRPr lang="en-US" alt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1E1B7-8D31-4DB7-947B-F92BE168211C}"/>
              </a:ext>
            </a:extLst>
          </p:cNvPr>
          <p:cNvSpPr txBox="1"/>
          <p:nvPr/>
        </p:nvSpPr>
        <p:spPr>
          <a:xfrm>
            <a:off x="7232750" y="758677"/>
            <a:ext cx="3448806" cy="646331"/>
          </a:xfrm>
          <a:prstGeom prst="rect">
            <a:avLst/>
          </a:prstGeom>
          <a:noFill/>
        </p:spPr>
        <p:txBody>
          <a:bodyPr wrap="square">
            <a:prstTxWarp prst="textChevron">
              <a:avLst>
                <a:gd name="adj" fmla="val 1884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sng" strike="noStrike" kern="1200" cap="none" spc="0" normalizeH="0" baseline="0" noProof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عنوان الدرس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1"/>
          <p:cNvSpPr/>
          <p:nvPr/>
        </p:nvSpPr>
        <p:spPr>
          <a:xfrm rot="405102">
            <a:off x="7015488" y="1935939"/>
            <a:ext cx="3460952" cy="3708583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1"/>
          <p:cNvSpPr/>
          <p:nvPr/>
        </p:nvSpPr>
        <p:spPr>
          <a:xfrm rot="-8658596">
            <a:off x="6591012" y="49125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95" name="Google Shape;995;p31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1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1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1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1">
            <a:hlinkClick r:id="rId7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1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1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1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1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4" name="Google Shape;1004;p31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5" name="Google Shape;1005;p31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20FF8-7D27-4EAC-A730-447975D628AE}"/>
              </a:ext>
            </a:extLst>
          </p:cNvPr>
          <p:cNvSpPr/>
          <p:nvPr/>
        </p:nvSpPr>
        <p:spPr>
          <a:xfrm rot="272870">
            <a:off x="7258693" y="3344960"/>
            <a:ext cx="3221502" cy="782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1">
              <a:spcBef>
                <a:spcPct val="0"/>
              </a:spcBef>
              <a:spcAft>
                <a:spcPts val="600"/>
              </a:spcAft>
              <a:defRPr/>
            </a:pPr>
            <a:r>
              <a:rPr lang="ar-BH" sz="5400" b="1" dirty="0">
                <a:solidFill>
                  <a:schemeClr val="accent3">
                    <a:lumMod val="75000"/>
                  </a:schemeClr>
                </a:solidFill>
                <a:cs typeface="(AH) Manal Black" pitchFamily="2" charset="-78"/>
              </a:rPr>
              <a:t>نواتج التعلّم</a:t>
            </a:r>
            <a:r>
              <a:rPr lang="ar-AE" sz="5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108D1F-E2F1-4F44-BA9C-A29AD60D4441}"/>
              </a:ext>
            </a:extLst>
          </p:cNvPr>
          <p:cNvSpPr/>
          <p:nvPr/>
        </p:nvSpPr>
        <p:spPr>
          <a:xfrm>
            <a:off x="1272206" y="2343678"/>
            <a:ext cx="4487905" cy="3389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dirty="0">
                <a:solidFill>
                  <a:srgbClr val="0070C0"/>
                </a:solidFill>
              </a:rPr>
              <a:t>ان تعرف المفاهيم التالية: استيراد  – تجارة  – شريك تجاري.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dirty="0">
                <a:solidFill>
                  <a:srgbClr val="0070C0"/>
                </a:solidFill>
              </a:rPr>
              <a:t>ان يدرك الطالب أهمية الطرق التجارية البرية والبحرية والجوية للوصول لكل الشركاء التجاريين. </a:t>
            </a:r>
            <a:endParaRPr lang="en-US" sz="3600" b="1" dirty="0">
              <a:solidFill>
                <a:srgbClr val="0070C0"/>
              </a:solidFill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F776-7AA6-4553-B271-AD7ABB890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3"/>
          <p:cNvSpPr/>
          <p:nvPr/>
        </p:nvSpPr>
        <p:spPr>
          <a:xfrm rot="-8658596">
            <a:off x="1423612" y="53501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36" name="Google Shape;1036;p33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3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3">
            <a:hlinkClick r:id="rId5" action="ppaction://hlinksldjump"/>
          </p:cNvPr>
          <p:cNvSpPr/>
          <p:nvPr/>
        </p:nvSpPr>
        <p:spPr>
          <a:xfrm rot="-5400000">
            <a:off x="218247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3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3">
            <a:hlinkClick r:id="rId7" action="ppaction://hlinksldjump"/>
          </p:cNvPr>
          <p:cNvSpPr/>
          <p:nvPr/>
        </p:nvSpPr>
        <p:spPr>
          <a:xfrm rot="-5400000">
            <a:off x="14930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3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3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3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3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45" name="Google Shape;1045;p33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46" name="Google Shape;1046;p33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3388B-4862-46A4-AB32-DD015833E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DF36D2-30A2-4FF1-BEF7-78208FD513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-20000" contrast="40000"/>
          </a:blip>
          <a:srcRect l="15913" t="2880" r="13242" b="5452"/>
          <a:stretch/>
        </p:blipFill>
        <p:spPr>
          <a:xfrm>
            <a:off x="6765988" y="1715199"/>
            <a:ext cx="4028244" cy="3226698"/>
          </a:xfrm>
          <a:prstGeom prst="rect">
            <a:avLst/>
          </a:prstGeom>
        </p:spPr>
      </p:pic>
      <p:grpSp>
        <p:nvGrpSpPr>
          <p:cNvPr id="20" name="Group 16">
            <a:extLst>
              <a:ext uri="{FF2B5EF4-FFF2-40B4-BE49-F238E27FC236}">
                <a16:creationId xmlns:a16="http://schemas.microsoft.com/office/drawing/2014/main" id="{3842ACA2-25B2-48EA-9C1B-83D9FC6F489F}"/>
              </a:ext>
            </a:extLst>
          </p:cNvPr>
          <p:cNvGrpSpPr/>
          <p:nvPr/>
        </p:nvGrpSpPr>
        <p:grpSpPr>
          <a:xfrm>
            <a:off x="2003600" y="152401"/>
            <a:ext cx="3011100" cy="6066736"/>
            <a:chOff x="72281" y="1018514"/>
            <a:chExt cx="2155371" cy="5368834"/>
          </a:xfrm>
        </p:grpSpPr>
        <p:pic>
          <p:nvPicPr>
            <p:cNvPr id="21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06D84E-97E5-4CEB-90C0-C746A2E7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9"/>
            <a:stretch>
              <a:fillRect/>
            </a:stretch>
          </p:blipFill>
          <p:spPr bwMode="auto">
            <a:xfrm>
              <a:off x="72281" y="1018514"/>
              <a:ext cx="2155371" cy="536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7245047B-0FB0-4784-B3E4-30EFAC2A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704">
              <a:off x="392688" y="4679685"/>
              <a:ext cx="1829990" cy="78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 descr="A picture containing red, sitting&#10;&#10;Description automatically generated">
              <a:extLst>
                <a:ext uri="{FF2B5EF4-FFF2-40B4-BE49-F238E27FC236}">
                  <a16:creationId xmlns:a16="http://schemas.microsoft.com/office/drawing/2014/main" id="{F08484F0-56FD-4659-8A2B-D7FE368F3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28" y="4587852"/>
              <a:ext cx="270272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880DAAFE-168F-4D43-819D-110E095C6C0C}"/>
              </a:ext>
            </a:extLst>
          </p:cNvPr>
          <p:cNvSpPr txBox="1"/>
          <p:nvPr/>
        </p:nvSpPr>
        <p:spPr>
          <a:xfrm>
            <a:off x="1797858" y="2080517"/>
            <a:ext cx="35196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2400" b="1" dirty="0"/>
              <a:t>ابحث في محرك البحث </a:t>
            </a:r>
            <a:r>
              <a:rPr lang="en-US" sz="2400" b="1" dirty="0"/>
              <a:t> www.alarms.org/kidrex</a:t>
            </a:r>
            <a:r>
              <a:rPr lang="ar-AE" sz="2400" b="1" dirty="0"/>
              <a:t> عن معنى كلمة </a:t>
            </a:r>
            <a:r>
              <a:rPr lang="ar-AE" sz="2400" b="1" dirty="0">
                <a:solidFill>
                  <a:schemeClr val="accent3">
                    <a:lumMod val="75000"/>
                  </a:schemeClr>
                </a:solidFill>
              </a:rPr>
              <a:t>الاستيراد</a:t>
            </a:r>
            <a:r>
              <a:rPr lang="ar-AE" sz="2400" b="1" dirty="0"/>
              <a:t> في دردشة التيمز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2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2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>
            <a:hlinkClick r:id="rId6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2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2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3" name="Google Shape;1023;p32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4" name="Google Shape;1024;p32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صورة 30">
            <a:hlinkClick r:id="" action="ppaction://noaction"/>
            <a:extLst>
              <a:ext uri="{FF2B5EF4-FFF2-40B4-BE49-F238E27FC236}">
                <a16:creationId xmlns:a16="http://schemas.microsoft.com/office/drawing/2014/main" id="{6C1CDB20-5D8C-4A80-A2A1-AB79FE100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49" y="1826332"/>
            <a:ext cx="3105111" cy="3065708"/>
          </a:xfrm>
          <a:prstGeom prst="rect">
            <a:avLst/>
          </a:prstGeom>
        </p:spPr>
      </p:pic>
      <p:pic>
        <p:nvPicPr>
          <p:cNvPr id="22" name="صورة 32">
            <a:hlinkClick r:id="" action="ppaction://noaction"/>
            <a:extLst>
              <a:ext uri="{FF2B5EF4-FFF2-40B4-BE49-F238E27FC236}">
                <a16:creationId xmlns:a16="http://schemas.microsoft.com/office/drawing/2014/main" id="{615BCE66-7722-4523-BFD9-CA96C2B90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67" y="1826332"/>
            <a:ext cx="3246533" cy="32053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9D57E4-1DB1-45DE-93CD-2A026E1D047A}"/>
              </a:ext>
            </a:extLst>
          </p:cNvPr>
          <p:cNvSpPr/>
          <p:nvPr/>
        </p:nvSpPr>
        <p:spPr>
          <a:xfrm>
            <a:off x="7272505" y="169605"/>
            <a:ext cx="340017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مفردات الدرس الجديدة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صورة 57" descr="خرافة">
            <a:hlinkClick r:id="" action="ppaction://noaction"/>
            <a:extLst>
              <a:ext uri="{FF2B5EF4-FFF2-40B4-BE49-F238E27FC236}">
                <a16:creationId xmlns:a16="http://schemas.microsoft.com/office/drawing/2014/main" id="{2EC9A248-957B-488E-9ADE-F896FE7A16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6" t="29796" r="28674" b="35731"/>
          <a:stretch/>
        </p:blipFill>
        <p:spPr>
          <a:xfrm rot="10800000">
            <a:off x="7802220" y="2487227"/>
            <a:ext cx="2286000" cy="176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صورة 57">
            <a:hlinkClick r:id="" action="ppaction://noaction"/>
            <a:extLst>
              <a:ext uri="{FF2B5EF4-FFF2-40B4-BE49-F238E27FC236}">
                <a16:creationId xmlns:a16="http://schemas.microsoft.com/office/drawing/2014/main" id="{B56E8AFF-77A1-45E9-84CD-46505AC739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6" t="29796" r="28674" b="35731"/>
          <a:stretch/>
        </p:blipFill>
        <p:spPr>
          <a:xfrm rot="10800000">
            <a:off x="2239619" y="2507745"/>
            <a:ext cx="2301239" cy="18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43FFA6C-8D07-40AB-B2A3-E0659C83901D}"/>
              </a:ext>
            </a:extLst>
          </p:cNvPr>
          <p:cNvSpPr/>
          <p:nvPr/>
        </p:nvSpPr>
        <p:spPr>
          <a:xfrm>
            <a:off x="8015580" y="2839381"/>
            <a:ext cx="1905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التجارة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559518-7B75-4DC9-BBC2-5FA5F130BADE}"/>
              </a:ext>
            </a:extLst>
          </p:cNvPr>
          <p:cNvSpPr/>
          <p:nvPr/>
        </p:nvSpPr>
        <p:spPr>
          <a:xfrm>
            <a:off x="2323774" y="2639987"/>
            <a:ext cx="21329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الشريك التجاري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17D7D-E2AA-49CB-9B45-882FA2EDC29E}"/>
              </a:ext>
            </a:extLst>
          </p:cNvPr>
          <p:cNvSpPr/>
          <p:nvPr/>
        </p:nvSpPr>
        <p:spPr>
          <a:xfrm>
            <a:off x="6916976" y="5031667"/>
            <a:ext cx="382004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/>
              <a:t>بيع البضائع أو الخدمات أو شرائها أو مقايضتها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CEAD2-B608-476F-A556-1EA7270B46AD}"/>
              </a:ext>
            </a:extLst>
          </p:cNvPr>
          <p:cNvSpPr/>
          <p:nvPr/>
        </p:nvSpPr>
        <p:spPr>
          <a:xfrm>
            <a:off x="1180821" y="5031667"/>
            <a:ext cx="485640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/>
              <a:t>منطقة أو دولة تشتري البضائع من منطقة أو دولة اخرى أو تبيعيها إياها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4"/>
          <p:cNvSpPr/>
          <p:nvPr/>
        </p:nvSpPr>
        <p:spPr>
          <a:xfrm rot="-8658596">
            <a:off x="6591012" y="440995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6" name="Google Shape;1056;p34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4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4">
            <a:hlinkClick r:id="rId5" action="ppaction://hlinksldjump"/>
          </p:cNvPr>
          <p:cNvSpPr/>
          <p:nvPr/>
        </p:nvSpPr>
        <p:spPr>
          <a:xfrm rot="-5400000">
            <a:off x="2186175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4">
            <a:hlinkClick r:id="rId6" action="ppaction://hlinksldjump"/>
          </p:cNvPr>
          <p:cNvSpPr/>
          <p:nvPr/>
        </p:nvSpPr>
        <p:spPr>
          <a:xfrm rot="-5400000">
            <a:off x="1471825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4">
            <a:hlinkClick r:id="" action="ppaction://noaction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4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4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4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64" name="Google Shape;1064;p34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65" name="Google Shape;1065;p34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734F0-ED29-4F73-987D-13BDDB9FFA9D}"/>
              </a:ext>
            </a:extLst>
          </p:cNvPr>
          <p:cNvSpPr/>
          <p:nvPr/>
        </p:nvSpPr>
        <p:spPr>
          <a:xfrm>
            <a:off x="6658585" y="1840897"/>
            <a:ext cx="441321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6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الطرق القديمة للتجارة: أين وكيف ولماذا؟</a:t>
            </a:r>
            <a:endParaRPr lang="en-US" altLang="en-US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4D1AE1-3C2E-4EDD-A5A6-36E5A63852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26" t="28202" r="6521" b="24197"/>
          <a:stretch/>
        </p:blipFill>
        <p:spPr>
          <a:xfrm>
            <a:off x="1236149" y="2197028"/>
            <a:ext cx="4440286" cy="2235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E2909AD-5287-40E9-B5A7-16AE7B347E60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198</Words>
  <Application>Microsoft Office PowerPoint</Application>
  <PresentationFormat>Widescreen</PresentationFormat>
  <Paragraphs>34</Paragraphs>
  <Slides>16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Dekko</vt:lpstr>
      <vt:lpstr>Times New Roman</vt:lpstr>
      <vt:lpstr>Coming Soon</vt:lpstr>
      <vt:lpstr>Alex Brush</vt:lpstr>
      <vt:lpstr>Barlow Condensed</vt:lpstr>
      <vt:lpstr>Gochi Hand</vt:lpstr>
      <vt:lpstr>Calibri</vt:lpstr>
      <vt:lpstr>Aldhabi</vt:lpstr>
      <vt:lpstr>SlidesMania</vt:lpstr>
      <vt:lpstr>التربية الأخلاقية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إلى اللقاء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Books</dc:title>
  <dc:creator>fc</dc:creator>
  <cp:lastModifiedBy>آمنه آل على</cp:lastModifiedBy>
  <cp:revision>45</cp:revision>
  <dcterms:modified xsi:type="dcterms:W3CDTF">2021-01-13T19:50:50Z</dcterms:modified>
</cp:coreProperties>
</file>