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90" r:id="rId2"/>
    <p:sldId id="291" r:id="rId3"/>
    <p:sldId id="349" r:id="rId4"/>
    <p:sldId id="432" r:id="rId5"/>
    <p:sldId id="437" r:id="rId6"/>
    <p:sldId id="433" r:id="rId7"/>
    <p:sldId id="435" r:id="rId8"/>
    <p:sldId id="436" r:id="rId9"/>
    <p:sldId id="439" r:id="rId10"/>
    <p:sldId id="444" r:id="rId11"/>
    <p:sldId id="465" r:id="rId12"/>
    <p:sldId id="466" r:id="rId13"/>
    <p:sldId id="467" r:id="rId14"/>
    <p:sldId id="472" r:id="rId15"/>
    <p:sldId id="468" r:id="rId16"/>
    <p:sldId id="473" r:id="rId17"/>
    <p:sldId id="470" r:id="rId18"/>
    <p:sldId id="474" r:id="rId19"/>
    <p:sldId id="471" r:id="rId20"/>
    <p:sldId id="475" r:id="rId21"/>
    <p:sldId id="476" r:id="rId22"/>
    <p:sldId id="441" r:id="rId23"/>
    <p:sldId id="480" r:id="rId24"/>
    <p:sldId id="478" r:id="rId25"/>
    <p:sldId id="482" r:id="rId26"/>
    <p:sldId id="479" r:id="rId27"/>
    <p:sldId id="483" r:id="rId28"/>
    <p:sldId id="481" r:id="rId29"/>
    <p:sldId id="477" r:id="rId30"/>
    <p:sldId id="429" r:id="rId31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C03"/>
    <a:srgbClr val="EC46A5"/>
    <a:srgbClr val="FFCCCC"/>
    <a:srgbClr val="ED3832"/>
    <a:srgbClr val="55C5BB"/>
    <a:srgbClr val="F2883B"/>
    <a:srgbClr val="EA3949"/>
    <a:srgbClr val="70B72F"/>
    <a:srgbClr val="54C09D"/>
    <a:srgbClr val="55B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4714"/>
  </p:normalViewPr>
  <p:slideViewPr>
    <p:cSldViewPr snapToGrid="0" snapToObjects="1">
      <p:cViewPr varScale="1">
        <p:scale>
          <a:sx n="108" d="100"/>
          <a:sy n="108" d="100"/>
        </p:scale>
        <p:origin x="8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12/26/2021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jp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g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g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g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jpg"/><Relationship Id="rId7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416161" y="1097230"/>
            <a:ext cx="6339236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الدراسات الاجتماعية و الأخلاقية 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91147FB-BB85-4DE3-8AE5-5AB2E17ECCC7}"/>
              </a:ext>
            </a:extLst>
          </p:cNvPr>
          <p:cNvSpPr txBox="1"/>
          <p:nvPr/>
        </p:nvSpPr>
        <p:spPr>
          <a:xfrm>
            <a:off x="4046689" y="4224426"/>
            <a:ext cx="2861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أتحدث و أتعـلم </a:t>
            </a:r>
            <a:endParaRPr lang="en-US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E94CEECC-8E7D-4DA2-94C7-E1A4AB549CB9}"/>
              </a:ext>
            </a:extLst>
          </p:cNvPr>
          <p:cNvSpPr txBox="1"/>
          <p:nvPr/>
        </p:nvSpPr>
        <p:spPr>
          <a:xfrm>
            <a:off x="4545458" y="2098571"/>
            <a:ext cx="2836135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الأخلاقية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2547932" y="3189058"/>
            <a:ext cx="5646198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الاهتمام سعادة1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087871A-6243-4E7E-9240-D82D41668C0A}"/>
              </a:ext>
            </a:extLst>
          </p:cNvPr>
          <p:cNvSpPr txBox="1"/>
          <p:nvPr/>
        </p:nvSpPr>
        <p:spPr>
          <a:xfrm>
            <a:off x="10282315" y="5158842"/>
            <a:ext cx="110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المجلد 4</a:t>
            </a:r>
            <a:endParaRPr lang="en-US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065E88A-6181-4C73-82E0-4D6DB6955D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37" t="27203" r="28578" b="23303"/>
          <a:stretch/>
        </p:blipFill>
        <p:spPr>
          <a:xfrm>
            <a:off x="9128679" y="2203236"/>
            <a:ext cx="2128226" cy="278865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58293BB-854A-4614-90F0-619F7406CC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388" t="27443" r="62718" b="33016"/>
          <a:stretch/>
        </p:blipFill>
        <p:spPr>
          <a:xfrm>
            <a:off x="8291534" y="3429000"/>
            <a:ext cx="1893378" cy="2326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6455421" y="1867960"/>
            <a:ext cx="4918691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صف ما تشاهده في الصورة؟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9101002-DC62-4A35-B6D4-FEE3AAD19C8D}"/>
              </a:ext>
            </a:extLst>
          </p:cNvPr>
          <p:cNvSpPr/>
          <p:nvPr/>
        </p:nvSpPr>
        <p:spPr>
          <a:xfrm>
            <a:off x="5903420" y="2996777"/>
            <a:ext cx="5885379" cy="1329591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تحفظ حديث يدل على الرحمة و الرفق بالحيوان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F140BCE-EC4B-472B-A490-106D49F53F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33" t="24595" r="50000" b="51327"/>
          <a:stretch/>
        </p:blipFill>
        <p:spPr>
          <a:xfrm>
            <a:off x="1561685" y="1550670"/>
            <a:ext cx="4249527" cy="3581928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3D324E8-032B-4C06-8BD2-CFF6D90361BC}"/>
              </a:ext>
            </a:extLst>
          </p:cNvPr>
          <p:cNvSpPr/>
          <p:nvPr/>
        </p:nvSpPr>
        <p:spPr>
          <a:xfrm>
            <a:off x="2872509" y="519516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 و تحدث مع معلمك و زملائك عنها </a:t>
            </a:r>
            <a:endParaRPr lang="en-US" sz="40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319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6455421" y="1867960"/>
            <a:ext cx="4918691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صف ما تشاهده في الصورة؟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9101002-DC62-4A35-B6D4-FEE3AAD19C8D}"/>
              </a:ext>
            </a:extLst>
          </p:cNvPr>
          <p:cNvSpPr/>
          <p:nvPr/>
        </p:nvSpPr>
        <p:spPr>
          <a:xfrm>
            <a:off x="7084381" y="2861630"/>
            <a:ext cx="4109615" cy="63692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علام تدل هذه الصورة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3D324E8-032B-4C06-8BD2-CFF6D90361BC}"/>
              </a:ext>
            </a:extLst>
          </p:cNvPr>
          <p:cNvSpPr/>
          <p:nvPr/>
        </p:nvSpPr>
        <p:spPr>
          <a:xfrm>
            <a:off x="2872509" y="519516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 و تحدث مع معلمك و زملائك عنها </a:t>
            </a:r>
            <a:endParaRPr lang="en-US" sz="40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298A333-4D13-4CF3-9360-F7E60AB6FF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48802" r="33956" b="30356"/>
          <a:stretch/>
        </p:blipFill>
        <p:spPr>
          <a:xfrm>
            <a:off x="1679635" y="1488176"/>
            <a:ext cx="4416365" cy="34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03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6455421" y="1867960"/>
            <a:ext cx="4918691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صف ما تشاهده في الصورة؟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9101002-DC62-4A35-B6D4-FEE3AAD19C8D}"/>
              </a:ext>
            </a:extLst>
          </p:cNvPr>
          <p:cNvSpPr/>
          <p:nvPr/>
        </p:nvSpPr>
        <p:spPr>
          <a:xfrm>
            <a:off x="7084381" y="2861630"/>
            <a:ext cx="4109615" cy="63692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علام تدل هذه الصورة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3D324E8-032B-4C06-8BD2-CFF6D90361BC}"/>
              </a:ext>
            </a:extLst>
          </p:cNvPr>
          <p:cNvSpPr/>
          <p:nvPr/>
        </p:nvSpPr>
        <p:spPr>
          <a:xfrm>
            <a:off x="2872509" y="519516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 و تحدث مع معلمك و زملائك عنها </a:t>
            </a:r>
            <a:endParaRPr lang="en-US" sz="40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CEC14B8A-4573-4972-888E-59D950A033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33" t="48376" r="49951" b="30356"/>
          <a:stretch/>
        </p:blipFill>
        <p:spPr>
          <a:xfrm>
            <a:off x="1846475" y="1660101"/>
            <a:ext cx="4345818" cy="3537798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92BF039-9C5F-4956-AC81-7649FD7C4EF0}"/>
              </a:ext>
            </a:extLst>
          </p:cNvPr>
          <p:cNvSpPr/>
          <p:nvPr/>
        </p:nvSpPr>
        <p:spPr>
          <a:xfrm>
            <a:off x="6493651" y="3910675"/>
            <a:ext cx="5001703" cy="13981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مررت بمثل هذا الموقف ؟ تحدث عن تجربتك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5407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1933713" y="3166714"/>
            <a:ext cx="4935996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كيف تعبر عن حبك للآخرين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4C47AED-8077-4A07-91D3-2D392D050F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94" t="33428" r="40851" b="53541"/>
          <a:stretch/>
        </p:blipFill>
        <p:spPr>
          <a:xfrm>
            <a:off x="7036547" y="3510651"/>
            <a:ext cx="4581768" cy="301642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C33E57B1-509D-4FC8-868A-E8ECEDD639DA}"/>
              </a:ext>
            </a:extLst>
          </p:cNvPr>
          <p:cNvSpPr/>
          <p:nvPr/>
        </p:nvSpPr>
        <p:spPr>
          <a:xfrm>
            <a:off x="9819720" y="330926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أتعـلم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02489F5-0B96-4B91-AB39-B3CD08F7EA80}"/>
              </a:ext>
            </a:extLst>
          </p:cNvPr>
          <p:cNvSpPr/>
          <p:nvPr/>
        </p:nvSpPr>
        <p:spPr>
          <a:xfrm>
            <a:off x="7004484" y="1188904"/>
            <a:ext cx="4667099" cy="23602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الاهْتِمامُ </a:t>
            </a:r>
          </a:p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هو شُعورٌ بِالحبِّ يَجْعَلُنا نَرْعـى الأشْخاصَ مِنْ حَوْلِنا وَ نُعَبَّرُ لَهْمْ عَنْ هذا الحُبِّ بِأَشْكالٍ مُخْتَلِفَةٍ</a:t>
            </a:r>
          </a:p>
          <a:p>
            <a:pPr algn="ctr"/>
            <a:r>
              <a:rPr lang="ar-AE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الاهتمام دليل على الحب</a:t>
            </a:r>
            <a:endParaRPr lang="en-US" sz="28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9131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الشيخة فاطمة: الأسرة نواة المجتمع المتسامح - صحيفة الاتحاد">
            <a:extLst>
              <a:ext uri="{FF2B5EF4-FFF2-40B4-BE49-F238E27FC236}">
                <a16:creationId xmlns:a16="http://schemas.microsoft.com/office/drawing/2014/main" id="{40DE633C-7830-4704-BFE0-4C414CAB4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72" y="2219245"/>
            <a:ext cx="3152683" cy="230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E486BB5-0DA2-4C4B-B2F4-91829C162F52}"/>
              </a:ext>
            </a:extLst>
          </p:cNvPr>
          <p:cNvSpPr/>
          <p:nvPr/>
        </p:nvSpPr>
        <p:spPr>
          <a:xfrm>
            <a:off x="3173722" y="1003787"/>
            <a:ext cx="753122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الصورة التي تدل على الاهتمام </a:t>
            </a:r>
            <a:endParaRPr lang="en-US" sz="5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8" name="Picture 4" descr="نصائح مهمة لأبنائنا تمنحهم الثقة بالنفس والتركيز في فترة الامتحانات">
            <a:extLst>
              <a:ext uri="{FF2B5EF4-FFF2-40B4-BE49-F238E27FC236}">
                <a16:creationId xmlns:a16="http://schemas.microsoft.com/office/drawing/2014/main" id="{69C608F6-2A64-4620-8E00-EC695FC1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484" y="1977276"/>
            <a:ext cx="3266242" cy="27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الأطفال والطعام .. مجموعة نصائح للآباء لطعام صحي ونظام غذائي متوازن  لأولادهم - صحة وجمال -">
            <a:extLst>
              <a:ext uri="{FF2B5EF4-FFF2-40B4-BE49-F238E27FC236}">
                <a16:creationId xmlns:a16="http://schemas.microsoft.com/office/drawing/2014/main" id="{20C72043-F567-4D59-8CAE-8688C015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43" y="2195260"/>
            <a:ext cx="3037945" cy="23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7D1CC34-F543-4EFB-8974-0CFE7BAC5F53}"/>
              </a:ext>
            </a:extLst>
          </p:cNvPr>
          <p:cNvSpPr/>
          <p:nvPr/>
        </p:nvSpPr>
        <p:spPr>
          <a:xfrm>
            <a:off x="4981112" y="2068675"/>
            <a:ext cx="3362533" cy="2607412"/>
          </a:xfrm>
          <a:prstGeom prst="rect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1933713" y="3166714"/>
            <a:ext cx="4935996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متى تشعر بالثقة بنفســك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4C47AED-8077-4A07-91D3-2D392D050F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94" t="33428" r="40851" b="53541"/>
          <a:stretch/>
        </p:blipFill>
        <p:spPr>
          <a:xfrm>
            <a:off x="7036547" y="3510651"/>
            <a:ext cx="4581768" cy="301642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C33E57B1-509D-4FC8-868A-E8ECEDD639DA}"/>
              </a:ext>
            </a:extLst>
          </p:cNvPr>
          <p:cNvSpPr/>
          <p:nvPr/>
        </p:nvSpPr>
        <p:spPr>
          <a:xfrm>
            <a:off x="9819720" y="330926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أتعـلم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02489F5-0B96-4B91-AB39-B3CD08F7EA80}"/>
              </a:ext>
            </a:extLst>
          </p:cNvPr>
          <p:cNvSpPr/>
          <p:nvPr/>
        </p:nvSpPr>
        <p:spPr>
          <a:xfrm>
            <a:off x="7004484" y="1188904"/>
            <a:ext cx="4667099" cy="23602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الثَّقَةُ </a:t>
            </a:r>
          </a:p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هِيَ امْتِلاكُ بِأنَّكَ تَقْدِرُ على فِعْلِ شيءٍ ما </a:t>
            </a:r>
          </a:p>
          <a:p>
            <a:pPr algn="ctr"/>
            <a:r>
              <a:rPr lang="ar-AE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أشْعُرُ بالثقة عندما أجيب على أسئلة الاختبار </a:t>
            </a:r>
            <a:endParaRPr lang="en-US" sz="28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973D1C9-F96D-4C7F-8CF4-0D38B0C62A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795" t="33544" r="53233" b="53518"/>
          <a:stretch/>
        </p:blipFill>
        <p:spPr>
          <a:xfrm>
            <a:off x="7036547" y="3635690"/>
            <a:ext cx="4581768" cy="289138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66393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E486BB5-0DA2-4C4B-B2F4-91829C162F52}"/>
              </a:ext>
            </a:extLst>
          </p:cNvPr>
          <p:cNvSpPr/>
          <p:nvPr/>
        </p:nvSpPr>
        <p:spPr>
          <a:xfrm>
            <a:off x="3173722" y="1003787"/>
            <a:ext cx="753122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الصورة التي تدل على الثـقة : </a:t>
            </a:r>
            <a:endParaRPr lang="en-US" sz="5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8" name="Picture 4" descr="نصائح مهمة لأبنائنا تمنحهم الثقة بالنفس والتركيز في فترة الامتحانات">
            <a:extLst>
              <a:ext uri="{FF2B5EF4-FFF2-40B4-BE49-F238E27FC236}">
                <a16:creationId xmlns:a16="http://schemas.microsoft.com/office/drawing/2014/main" id="{69C608F6-2A64-4620-8E00-EC695FC1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484" y="1977276"/>
            <a:ext cx="3266242" cy="27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الأطفال والطعام .. مجموعة نصائح للآباء لطعام صحي ونظام غذائي متوازن  لأولادهم - صحة وجمال -">
            <a:extLst>
              <a:ext uri="{FF2B5EF4-FFF2-40B4-BE49-F238E27FC236}">
                <a16:creationId xmlns:a16="http://schemas.microsoft.com/office/drawing/2014/main" id="{20C72043-F567-4D59-8CAE-8688C015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43" y="2195260"/>
            <a:ext cx="3037945" cy="23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7D1CC34-F543-4EFB-8974-0CFE7BAC5F53}"/>
              </a:ext>
            </a:extLst>
          </p:cNvPr>
          <p:cNvSpPr/>
          <p:nvPr/>
        </p:nvSpPr>
        <p:spPr>
          <a:xfrm>
            <a:off x="8462338" y="2060054"/>
            <a:ext cx="3362533" cy="2607412"/>
          </a:xfrm>
          <a:prstGeom prst="rect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التعلم التعاوني» وسيلة تعليمية لزيادة مهارات الطلبة الاجتماعية">
            <a:extLst>
              <a:ext uri="{FF2B5EF4-FFF2-40B4-BE49-F238E27FC236}">
                <a16:creationId xmlns:a16="http://schemas.microsoft.com/office/drawing/2014/main" id="{19E2B5FB-44C1-4903-B7ED-7E1ACDE3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26" y="2231352"/>
            <a:ext cx="3188729" cy="243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3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1651247" y="3166714"/>
            <a:ext cx="5218462" cy="136089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اذكر المواقف التي قدمت فيها الـمساعدة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4C47AED-8077-4A07-91D3-2D392D050F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94" t="33428" r="40851" b="53541"/>
          <a:stretch/>
        </p:blipFill>
        <p:spPr>
          <a:xfrm>
            <a:off x="7036547" y="3510651"/>
            <a:ext cx="4581768" cy="301642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C33E57B1-509D-4FC8-868A-E8ECEDD639DA}"/>
              </a:ext>
            </a:extLst>
          </p:cNvPr>
          <p:cNvSpPr/>
          <p:nvPr/>
        </p:nvSpPr>
        <p:spPr>
          <a:xfrm>
            <a:off x="9819720" y="330926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أتعـلم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02489F5-0B96-4B91-AB39-B3CD08F7EA80}"/>
              </a:ext>
            </a:extLst>
          </p:cNvPr>
          <p:cNvSpPr/>
          <p:nvPr/>
        </p:nvSpPr>
        <p:spPr>
          <a:xfrm>
            <a:off x="7004484" y="1188904"/>
            <a:ext cx="4667099" cy="23602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العَوْنُ</a:t>
            </a:r>
          </a:p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الـمُساعدةُ</a:t>
            </a:r>
          </a:p>
          <a:p>
            <a:pPr algn="ctr"/>
            <a:r>
              <a:rPr lang="ar-AE" sz="44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أُقدِّمُ الْعـون لَأبي في الزراعة </a:t>
            </a:r>
            <a:endParaRPr lang="en-US" sz="44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973D1C9-F96D-4C7F-8CF4-0D38B0C62A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795" t="33544" r="53233" b="53518"/>
          <a:stretch/>
        </p:blipFill>
        <p:spPr>
          <a:xfrm>
            <a:off x="7036547" y="3635690"/>
            <a:ext cx="4581768" cy="289138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6F637D8-ABE9-4BF4-ABCD-C4C7604971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95" t="57590" r="40837" b="28891"/>
          <a:stretch/>
        </p:blipFill>
        <p:spPr>
          <a:xfrm>
            <a:off x="7036548" y="3623181"/>
            <a:ext cx="4581768" cy="289138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5049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E486BB5-0DA2-4C4B-B2F4-91829C162F52}"/>
              </a:ext>
            </a:extLst>
          </p:cNvPr>
          <p:cNvSpPr/>
          <p:nvPr/>
        </p:nvSpPr>
        <p:spPr>
          <a:xfrm>
            <a:off x="3173722" y="1003787"/>
            <a:ext cx="753122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الصورة التي تدل على العــون  : </a:t>
            </a:r>
            <a:endParaRPr lang="en-US" sz="5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8" name="Picture 4" descr="نصائح مهمة لأبنائنا تمنحهم الثقة بالنفس والتركيز في فترة الامتحانات">
            <a:extLst>
              <a:ext uri="{FF2B5EF4-FFF2-40B4-BE49-F238E27FC236}">
                <a16:creationId xmlns:a16="http://schemas.microsoft.com/office/drawing/2014/main" id="{69C608F6-2A64-4620-8E00-EC695FC1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484" y="1977276"/>
            <a:ext cx="3266242" cy="27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الأطفال والطعام .. مجموعة نصائح للآباء لطعام صحي ونظام غذائي متوازن  لأولادهم - صحة وجمال -">
            <a:extLst>
              <a:ext uri="{FF2B5EF4-FFF2-40B4-BE49-F238E27FC236}">
                <a16:creationId xmlns:a16="http://schemas.microsoft.com/office/drawing/2014/main" id="{20C72043-F567-4D59-8CAE-8688C015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43" y="2195260"/>
            <a:ext cx="3037945" cy="23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7D1CC34-F543-4EFB-8974-0CFE7BAC5F53}"/>
              </a:ext>
            </a:extLst>
          </p:cNvPr>
          <p:cNvSpPr/>
          <p:nvPr/>
        </p:nvSpPr>
        <p:spPr>
          <a:xfrm>
            <a:off x="1636236" y="2071802"/>
            <a:ext cx="3362533" cy="2607412"/>
          </a:xfrm>
          <a:prstGeom prst="rect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التعلم التعاوني» وسيلة تعليمية لزيادة مهارات الطلبة الاجتماعية">
            <a:extLst>
              <a:ext uri="{FF2B5EF4-FFF2-40B4-BE49-F238E27FC236}">
                <a16:creationId xmlns:a16="http://schemas.microsoft.com/office/drawing/2014/main" id="{19E2B5FB-44C1-4903-B7ED-7E1ACDE3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26" y="2231352"/>
            <a:ext cx="3188729" cy="243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7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1651247" y="3166714"/>
            <a:ext cx="5218462" cy="1360898"/>
          </a:xfrm>
          <a:prstGeom prst="roundRect">
            <a:avLst>
              <a:gd name="adj" fmla="val 16667"/>
            </a:avLst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لماذا ننصت و نسكت عندما يتحدث معنا الآخرين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C33E57B1-509D-4FC8-868A-E8ECEDD639DA}"/>
              </a:ext>
            </a:extLst>
          </p:cNvPr>
          <p:cNvSpPr/>
          <p:nvPr/>
        </p:nvSpPr>
        <p:spPr>
          <a:xfrm>
            <a:off x="9819720" y="330926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أتعـلم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02489F5-0B96-4B91-AB39-B3CD08F7EA80}"/>
              </a:ext>
            </a:extLst>
          </p:cNvPr>
          <p:cNvSpPr/>
          <p:nvPr/>
        </p:nvSpPr>
        <p:spPr>
          <a:xfrm>
            <a:off x="7004484" y="1188904"/>
            <a:ext cx="4667099" cy="23602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الإنْصافُ</a:t>
            </a:r>
          </a:p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الصَّمْتُ و السَّكوتُ أثناء الاستماع للآخرين</a:t>
            </a:r>
          </a:p>
          <a:p>
            <a:pPr algn="ctr"/>
            <a:r>
              <a:rPr lang="ar-AE" sz="32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تطلب إلينا المعلمة الإنصات حين تقرأ لنا قِصة </a:t>
            </a:r>
            <a:endParaRPr lang="en-US" sz="32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3E7D618-7962-427B-B7E3-F0B2044592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593" t="57632" r="53130" b="28574"/>
          <a:stretch/>
        </p:blipFill>
        <p:spPr>
          <a:xfrm>
            <a:off x="7033901" y="3623182"/>
            <a:ext cx="4637682" cy="296179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75468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E486BB5-0DA2-4C4B-B2F4-91829C162F52}"/>
              </a:ext>
            </a:extLst>
          </p:cNvPr>
          <p:cNvSpPr/>
          <p:nvPr/>
        </p:nvSpPr>
        <p:spPr>
          <a:xfrm>
            <a:off x="3173722" y="1003787"/>
            <a:ext cx="753122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الصورة التي تدل على الإنصات  : </a:t>
            </a:r>
            <a:endParaRPr lang="en-US" sz="5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8" name="Picture 4" descr="نصائح مهمة لأبنائنا تمنحهم الثقة بالنفس والتركيز في فترة الامتحانات">
            <a:extLst>
              <a:ext uri="{FF2B5EF4-FFF2-40B4-BE49-F238E27FC236}">
                <a16:creationId xmlns:a16="http://schemas.microsoft.com/office/drawing/2014/main" id="{69C608F6-2A64-4620-8E00-EC695FC1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484" y="1977276"/>
            <a:ext cx="3266242" cy="27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الأطفال والطعام .. مجموعة نصائح للآباء لطعام صحي ونظام غذائي متوازن  لأولادهم - صحة وجمال -">
            <a:extLst>
              <a:ext uri="{FF2B5EF4-FFF2-40B4-BE49-F238E27FC236}">
                <a16:creationId xmlns:a16="http://schemas.microsoft.com/office/drawing/2014/main" id="{20C72043-F567-4D59-8CAE-8688C015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43" y="2195260"/>
            <a:ext cx="3037945" cy="23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7D1CC34-F543-4EFB-8974-0CFE7BAC5F53}"/>
              </a:ext>
            </a:extLst>
          </p:cNvPr>
          <p:cNvSpPr/>
          <p:nvPr/>
        </p:nvSpPr>
        <p:spPr>
          <a:xfrm>
            <a:off x="4998769" y="2145702"/>
            <a:ext cx="3362533" cy="2607412"/>
          </a:xfrm>
          <a:prstGeom prst="rect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التعلم التعاوني» وسيلة تعليمية لزيادة مهارات الطلبة الاجتماعية">
            <a:extLst>
              <a:ext uri="{FF2B5EF4-FFF2-40B4-BE49-F238E27FC236}">
                <a16:creationId xmlns:a16="http://schemas.microsoft.com/office/drawing/2014/main" id="{19E2B5FB-44C1-4903-B7ED-7E1ACDE3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26" y="2231352"/>
            <a:ext cx="3188729" cy="243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9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E486BB5-0DA2-4C4B-B2F4-91829C162F52}"/>
              </a:ext>
            </a:extLst>
          </p:cNvPr>
          <p:cNvSpPr/>
          <p:nvPr/>
        </p:nvSpPr>
        <p:spPr>
          <a:xfrm>
            <a:off x="3051111" y="530632"/>
            <a:ext cx="8670872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اختر كلمة ، و ضعها في جملة من إنشائك</a:t>
            </a:r>
            <a:endParaRPr lang="en-US" sz="5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B5537900-BB62-426F-A594-D5F6FCD32682}"/>
              </a:ext>
            </a:extLst>
          </p:cNvPr>
          <p:cNvSpPr/>
          <p:nvPr/>
        </p:nvSpPr>
        <p:spPr>
          <a:xfrm>
            <a:off x="8340164" y="1784290"/>
            <a:ext cx="245612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6600" dirty="0"/>
              <a:t>الاهِتْمامُ </a:t>
            </a:r>
            <a:endParaRPr lang="ar-SA" sz="6600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257219E7-EF12-43C8-9816-C1E13FD82B98}"/>
              </a:ext>
            </a:extLst>
          </p:cNvPr>
          <p:cNvSpPr/>
          <p:nvPr/>
        </p:nvSpPr>
        <p:spPr>
          <a:xfrm>
            <a:off x="3365572" y="1784290"/>
            <a:ext cx="25410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6600" dirty="0"/>
              <a:t>الإنْصاتُ</a:t>
            </a:r>
            <a:endParaRPr lang="ar-SA" sz="6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0D2BDF-460F-48BB-BA7B-8F9ED88A70C2}"/>
              </a:ext>
            </a:extLst>
          </p:cNvPr>
          <p:cNvSpPr/>
          <p:nvPr/>
        </p:nvSpPr>
        <p:spPr>
          <a:xfrm>
            <a:off x="4352281" y="4259483"/>
            <a:ext cx="12811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6600" dirty="0"/>
              <a:t>الثِّقَةُ</a:t>
            </a:r>
            <a:endParaRPr lang="ar-SA" sz="6600" dirty="0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47E6A24B-6CD2-4214-AEC4-3BF507C29135}"/>
              </a:ext>
            </a:extLst>
          </p:cNvPr>
          <p:cNvSpPr/>
          <p:nvPr/>
        </p:nvSpPr>
        <p:spPr>
          <a:xfrm>
            <a:off x="8578597" y="4173473"/>
            <a:ext cx="16786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6600" dirty="0"/>
              <a:t>الْعَوْنُ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446750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</a:t>
            </a:r>
            <a:r>
              <a:rPr lang="ar-AE" sz="48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اضغط</a:t>
            </a:r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4505946" y="184739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الاهتمام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4545010" y="3429000"/>
            <a:ext cx="2352300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الثقة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4539295" y="343120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الثقة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14" y="4802109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177C0CA-B658-48FD-9358-18385011D339}"/>
              </a:ext>
            </a:extLst>
          </p:cNvPr>
          <p:cNvSpPr/>
          <p:nvPr/>
        </p:nvSpPr>
        <p:spPr>
          <a:xfrm>
            <a:off x="1698171" y="1847393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العـون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C533397-1BF0-4194-A579-88743C2E90B5}"/>
              </a:ext>
            </a:extLst>
          </p:cNvPr>
          <p:cNvSpPr/>
          <p:nvPr/>
        </p:nvSpPr>
        <p:spPr>
          <a:xfrm>
            <a:off x="1698171" y="343120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الإنصات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قرار باعتماد نمط التعليم عن بعد في مجموعة من المؤسسات التعليمية بجهة  الرباط-سلا-القنيطرة | الحدث جريدة ا خبارية">
            <a:extLst>
              <a:ext uri="{FF2B5EF4-FFF2-40B4-BE49-F238E27FC236}">
                <a16:creationId xmlns:a16="http://schemas.microsoft.com/office/drawing/2014/main" id="{1AB00995-7F72-44FA-8CE9-F328E33A8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084" y="1847393"/>
            <a:ext cx="4777273" cy="2775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97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</a:t>
            </a:r>
            <a:r>
              <a:rPr lang="ar-AE" sz="48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اضغط</a:t>
            </a:r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4505945" y="3482543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الثقة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4505945" y="2004649"/>
            <a:ext cx="2352300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الاهتمام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4505945" y="2004296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الاهتمام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06" y="1741353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177C0CA-B658-48FD-9358-18385011D339}"/>
              </a:ext>
            </a:extLst>
          </p:cNvPr>
          <p:cNvSpPr/>
          <p:nvPr/>
        </p:nvSpPr>
        <p:spPr>
          <a:xfrm>
            <a:off x="1698171" y="1847393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العـون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C533397-1BF0-4194-A579-88743C2E90B5}"/>
              </a:ext>
            </a:extLst>
          </p:cNvPr>
          <p:cNvSpPr/>
          <p:nvPr/>
        </p:nvSpPr>
        <p:spPr>
          <a:xfrm>
            <a:off x="1698171" y="343120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الإنصات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5233536-1A08-41AC-9831-54D58A57E3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521" y="1398249"/>
            <a:ext cx="4267200" cy="41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</a:t>
            </a:r>
            <a:r>
              <a:rPr lang="ar-AE" sz="48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اضغط</a:t>
            </a:r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4505946" y="184739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الاهتمام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1698171" y="3531230"/>
            <a:ext cx="2352300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الانصات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1698171" y="3531230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الانصات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65" y="5091209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177C0CA-B658-48FD-9358-18385011D339}"/>
              </a:ext>
            </a:extLst>
          </p:cNvPr>
          <p:cNvSpPr/>
          <p:nvPr/>
        </p:nvSpPr>
        <p:spPr>
          <a:xfrm>
            <a:off x="1698171" y="1847393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العـون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C533397-1BF0-4194-A579-88743C2E90B5}"/>
              </a:ext>
            </a:extLst>
          </p:cNvPr>
          <p:cNvSpPr/>
          <p:nvPr/>
        </p:nvSpPr>
        <p:spPr>
          <a:xfrm>
            <a:off x="4505946" y="3498550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الثـقة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22EE60-36E1-4164-AF8D-29EF0B7B9F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8627" y="1517968"/>
            <a:ext cx="4579312" cy="3396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6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</a:t>
            </a:r>
            <a:r>
              <a:rPr lang="ar-AE" sz="48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اضغط</a:t>
            </a:r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4505946" y="184739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الاهتمام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1698171" y="1847393"/>
            <a:ext cx="2352300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العون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1698171" y="1816460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العون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4" y="1691150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177C0CA-B658-48FD-9358-18385011D339}"/>
              </a:ext>
            </a:extLst>
          </p:cNvPr>
          <p:cNvSpPr/>
          <p:nvPr/>
        </p:nvSpPr>
        <p:spPr>
          <a:xfrm>
            <a:off x="1698171" y="3523820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الانصات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C533397-1BF0-4194-A579-88743C2E90B5}"/>
              </a:ext>
            </a:extLst>
          </p:cNvPr>
          <p:cNvSpPr/>
          <p:nvPr/>
        </p:nvSpPr>
        <p:spPr>
          <a:xfrm>
            <a:off x="4505946" y="3498550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الثـقة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المساعدة في الأعمال المنزلية متعة الطفل... وحليف الأهل الدائم | نواعم">
            <a:extLst>
              <a:ext uri="{FF2B5EF4-FFF2-40B4-BE49-F238E27FC236}">
                <a16:creationId xmlns:a16="http://schemas.microsoft.com/office/drawing/2014/main" id="{84249415-A59D-497C-BDF4-DDB077741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39" y="1565078"/>
            <a:ext cx="4491718" cy="35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64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</a:t>
            </a:r>
            <a:r>
              <a:rPr lang="ar-AE" sz="48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اضغط</a:t>
            </a:r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4505946" y="184739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الاهتمام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1698171" y="3531230"/>
            <a:ext cx="2352300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الانصات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1698171" y="3531230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الانصات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65" y="5091209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177C0CA-B658-48FD-9358-18385011D339}"/>
              </a:ext>
            </a:extLst>
          </p:cNvPr>
          <p:cNvSpPr/>
          <p:nvPr/>
        </p:nvSpPr>
        <p:spPr>
          <a:xfrm>
            <a:off x="1698171" y="1847393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العـون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C533397-1BF0-4194-A579-88743C2E90B5}"/>
              </a:ext>
            </a:extLst>
          </p:cNvPr>
          <p:cNvSpPr/>
          <p:nvPr/>
        </p:nvSpPr>
        <p:spPr>
          <a:xfrm>
            <a:off x="4505946" y="3498550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الثـقة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5A315EA-71BB-4A1E-A1FA-B258F124E9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5084" y="1582693"/>
            <a:ext cx="4708153" cy="3692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8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</a:t>
            </a:r>
            <a:r>
              <a:rPr lang="ar-AE" sz="48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اضغط</a:t>
            </a:r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4505946" y="184739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الاهتمام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1698171" y="1847393"/>
            <a:ext cx="2352300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العون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1698171" y="1816460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العون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4" y="1691150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177C0CA-B658-48FD-9358-18385011D339}"/>
              </a:ext>
            </a:extLst>
          </p:cNvPr>
          <p:cNvSpPr/>
          <p:nvPr/>
        </p:nvSpPr>
        <p:spPr>
          <a:xfrm>
            <a:off x="1698171" y="3523820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الانصات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C533397-1BF0-4194-A579-88743C2E90B5}"/>
              </a:ext>
            </a:extLst>
          </p:cNvPr>
          <p:cNvSpPr/>
          <p:nvPr/>
        </p:nvSpPr>
        <p:spPr>
          <a:xfrm>
            <a:off x="4505946" y="3498550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الثـقة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148" name="Picture 4" descr="Farm, garden, agriculture, child, gardening, boy, toddler, father, dad,  farmer, farming, farm-life, uncle stock photo  de0c58db-3854-420c-811a-48b6e7553f28">
            <a:extLst>
              <a:ext uri="{FF2B5EF4-FFF2-40B4-BE49-F238E27FC236}">
                <a16:creationId xmlns:a16="http://schemas.microsoft.com/office/drawing/2014/main" id="{D58A14C0-80C5-46DA-9313-3BF12C0D2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084" y="1589594"/>
            <a:ext cx="4861696" cy="32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</a:t>
            </a:r>
            <a:r>
              <a:rPr lang="ar-AE" sz="48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اضغط</a:t>
            </a:r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4505945" y="3482543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الثقة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4505945" y="2004649"/>
            <a:ext cx="2352300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الاهتمام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4505945" y="2004296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الاهتمام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06" y="1741353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177C0CA-B658-48FD-9358-18385011D339}"/>
              </a:ext>
            </a:extLst>
          </p:cNvPr>
          <p:cNvSpPr/>
          <p:nvPr/>
        </p:nvSpPr>
        <p:spPr>
          <a:xfrm>
            <a:off x="1698171" y="1847393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العـون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C533397-1BF0-4194-A579-88743C2E90B5}"/>
              </a:ext>
            </a:extLst>
          </p:cNvPr>
          <p:cNvSpPr/>
          <p:nvPr/>
        </p:nvSpPr>
        <p:spPr>
          <a:xfrm>
            <a:off x="1698171" y="343120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الإنصات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EADA213-CDEC-414D-AC13-D05038AF5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7613" y="1468684"/>
            <a:ext cx="4122717" cy="40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4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</a:t>
            </a:r>
            <a:r>
              <a:rPr lang="ar-AE" sz="48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اضغط</a:t>
            </a:r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4505946" y="184739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الاهتمام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4545010" y="3429000"/>
            <a:ext cx="2352300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الثقة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4539295" y="343120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الثقة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14" y="4802109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177C0CA-B658-48FD-9358-18385011D339}"/>
              </a:ext>
            </a:extLst>
          </p:cNvPr>
          <p:cNvSpPr/>
          <p:nvPr/>
        </p:nvSpPr>
        <p:spPr>
          <a:xfrm>
            <a:off x="1698171" y="1847393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العـون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C533397-1BF0-4194-A579-88743C2E90B5}"/>
              </a:ext>
            </a:extLst>
          </p:cNvPr>
          <p:cNvSpPr/>
          <p:nvPr/>
        </p:nvSpPr>
        <p:spPr>
          <a:xfrm>
            <a:off x="1698171" y="3431202"/>
            <a:ext cx="2352300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الإنصات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نشاطات تعزيز ثقة الطفل بنفسه ... أنشطة سهلة التنفيذ ولكن لها أكبر الأثر لثقة  طفلك بنفسه">
            <a:extLst>
              <a:ext uri="{FF2B5EF4-FFF2-40B4-BE49-F238E27FC236}">
                <a16:creationId xmlns:a16="http://schemas.microsoft.com/office/drawing/2014/main" id="{340D345D-4B99-4DC1-9535-33DFEBA50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62" y="1642532"/>
            <a:ext cx="4628407" cy="3302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91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7728796" y="512939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غلق الحصـة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4000500" y="1268960"/>
            <a:ext cx="6593629" cy="82502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هيا ندّون الكلمات التي تعلمناها اليوم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7170" name="Picture 2" descr="تعرف على شخصيات expo 2020 دبي المميزة ونبذة عن كل منها | ماي بيوت">
            <a:extLst>
              <a:ext uri="{FF2B5EF4-FFF2-40B4-BE49-F238E27FC236}">
                <a16:creationId xmlns:a16="http://schemas.microsoft.com/office/drawing/2014/main" id="{8459A5F3-72AF-4A3D-A77D-D89951B16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3" t="-3750" r="29245" b="6078"/>
          <a:stretch/>
        </p:blipFill>
        <p:spPr bwMode="auto">
          <a:xfrm>
            <a:off x="2831519" y="2370704"/>
            <a:ext cx="4161452" cy="3515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rder Design for projects on paper 💖 تزيين الدفاتر المدرسية من الداخل 💖  تسطير الكرا… | Colorful borders design, Bullet journal ideas pages, Page  borders design">
            <a:extLst>
              <a:ext uri="{FF2B5EF4-FFF2-40B4-BE49-F238E27FC236}">
                <a16:creationId xmlns:a16="http://schemas.microsoft.com/office/drawing/2014/main" id="{E825809A-2F0F-4807-A642-7648216F6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4" t="15219" r="5601" b="3876"/>
          <a:stretch/>
        </p:blipFill>
        <p:spPr bwMode="auto">
          <a:xfrm>
            <a:off x="6992971" y="2285682"/>
            <a:ext cx="4190844" cy="3600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Tamaan project(مشروع تمعن) - A thousand language and a language ألف لغة و  لغة">
            <a:extLst>
              <a:ext uri="{FF2B5EF4-FFF2-40B4-BE49-F238E27FC236}">
                <a16:creationId xmlns:a16="http://schemas.microsoft.com/office/drawing/2014/main" id="{2AC78994-8C71-460F-8D3A-DE6C1C3B58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687" y="3872668"/>
            <a:ext cx="1143994" cy="18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0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5279150" y="1063004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بسم الله الرحمن الرحيم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DD5879A-8E60-4BA4-9E6F-AB45CD444BBC}"/>
              </a:ext>
            </a:extLst>
          </p:cNvPr>
          <p:cNvSpPr/>
          <p:nvPr/>
        </p:nvSpPr>
        <p:spPr>
          <a:xfrm>
            <a:off x="8820001" y="1955556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اليـوم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0A318FF-A5BC-49C4-8DCF-DF960CA42AA7}"/>
              </a:ext>
            </a:extLst>
          </p:cNvPr>
          <p:cNvSpPr/>
          <p:nvPr/>
        </p:nvSpPr>
        <p:spPr>
          <a:xfrm>
            <a:off x="8727027" y="2666743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التاريخ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F0B6D78-8684-4A03-A169-C80161440BB3}"/>
              </a:ext>
            </a:extLst>
          </p:cNvPr>
          <p:cNvSpPr/>
          <p:nvPr/>
        </p:nvSpPr>
        <p:spPr>
          <a:xfrm>
            <a:off x="8128008" y="3449665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الحضور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4AB93BF-FF8D-4AFF-916D-A5C8A619C762}"/>
              </a:ext>
            </a:extLst>
          </p:cNvPr>
          <p:cNvSpPr/>
          <p:nvPr/>
        </p:nvSpPr>
        <p:spPr>
          <a:xfrm>
            <a:off x="8153656" y="4246101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الغياب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C8AFF-D9AA-43E5-A123-63CF0656DBD3}"/>
              </a:ext>
            </a:extLst>
          </p:cNvPr>
          <p:cNvSpPr/>
          <p:nvPr/>
        </p:nvSpPr>
        <p:spPr>
          <a:xfrm>
            <a:off x="8092742" y="5013191"/>
            <a:ext cx="349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المادة : ........................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937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أغنية الفنان فايز السعيد مع افتح ياسمسم - كم يسعدنا الاهتمام">
            <a:hlinkClick r:id="" action="ppaction://media"/>
            <a:extLst>
              <a:ext uri="{FF2B5EF4-FFF2-40B4-BE49-F238E27FC236}">
                <a16:creationId xmlns:a16="http://schemas.microsoft.com/office/drawing/2014/main" id="{679866F0-06BB-4FF9-92D4-F087EF6698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055" y="273028"/>
            <a:ext cx="10682503" cy="60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998173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998173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265382" y="273028"/>
            <a:ext cx="10752939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462A2886-C7BA-4668-9FE3-289D233AC698}"/>
              </a:ext>
            </a:extLst>
          </p:cNvPr>
          <p:cNvSpPr/>
          <p:nvPr/>
        </p:nvSpPr>
        <p:spPr>
          <a:xfrm>
            <a:off x="9169030" y="1228700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عنوان الدرس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1B0F0DF5-BE5F-44D8-BB66-A74EC6F142FA}"/>
              </a:ext>
            </a:extLst>
          </p:cNvPr>
          <p:cNvSpPr/>
          <p:nvPr/>
        </p:nvSpPr>
        <p:spPr>
          <a:xfrm>
            <a:off x="3128234" y="2157463"/>
            <a:ext cx="72603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9600" dirty="0">
                <a:cs typeface="PT Bold Heading" panose="02010400000000000000" pitchFamily="2" charset="-78"/>
              </a:rPr>
              <a:t>الاهتمام سعادة</a:t>
            </a:r>
            <a:endParaRPr lang="ar-SA" sz="96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1810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998173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998173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265382" y="273028"/>
            <a:ext cx="10752939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FD98E08-0939-458A-B157-BF802994CB41}"/>
              </a:ext>
            </a:extLst>
          </p:cNvPr>
          <p:cNvSpPr txBox="1"/>
          <p:nvPr/>
        </p:nvSpPr>
        <p:spPr>
          <a:xfrm>
            <a:off x="2023749" y="1112242"/>
            <a:ext cx="987367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أنْ يَتَعَرَّفَ مَعْنى الاهْتِمامِ وَيُدْرِكَ أَنَّهُ قَدْ يَتَّخِذُ أَشْكالًا مُخْتَلِفَةً وَمُتَعَدِّدَةً. </a:t>
            </a:r>
          </a:p>
          <a:p>
            <a:pPr algn="r" rtl="1"/>
            <a:endParaRPr lang="ar-AE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rtl="1"/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أَنْ يَتَعَرَّفَ كَيْفِيَّةَ اهْتِمامِهِ بِنَفْسِهِ.</a:t>
            </a:r>
          </a:p>
          <a:p>
            <a:pPr algn="r" rtl="1"/>
            <a:endParaRPr lang="ar-AE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rtl="1"/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أَنْ يُعَدِّدَ طُرُقَ اهْتِمامِهِ بِالآخَرينَ مَعَ التَّرْكيزِ عَلى الأَهْلِ وَالأَصْدِقاءِ.</a:t>
            </a:r>
          </a:p>
          <a:p>
            <a:pPr algn="r" rtl="1"/>
            <a:endParaRPr lang="ar-AE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rtl="1"/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أَنْ يَسْتَخْدِمَ مَجْموعَةً كَبيرَةً مِنَ المُفْرَداتِ لِلتَّعْبيرِ عَنْ مَشاعِرِهِ بِشَكْلٍ مَوْضوعِيٍّ مِنْ دونِ إِلْقاءِ اللَّوْمِ عَلى الآخَرينَ وَإيذاءِ مَشاعِرِ شَخْصٍ آخَرَ.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FA2B74C2-0495-46C6-93F8-BC0AA94C022D}"/>
              </a:ext>
            </a:extLst>
          </p:cNvPr>
          <p:cNvSpPr/>
          <p:nvPr/>
        </p:nvSpPr>
        <p:spPr>
          <a:xfrm>
            <a:off x="8720947" y="340199"/>
            <a:ext cx="2972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نواتج التعلم 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7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28639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50356C51-84BA-4DE7-A5FA-5A30D48B97F7}"/>
              </a:ext>
            </a:extLst>
          </p:cNvPr>
          <p:cNvSpPr/>
          <p:nvPr/>
        </p:nvSpPr>
        <p:spPr>
          <a:xfrm>
            <a:off x="4126007" y="262428"/>
            <a:ext cx="525336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6600" dirty="0">
                <a:solidFill>
                  <a:srgbClr val="FF0000"/>
                </a:solidFill>
                <a:cs typeface="PT Bold Heading" panose="02010400000000000000" pitchFamily="2" charset="-78"/>
              </a:rPr>
              <a:t>كلمات مفتاحيـة</a:t>
            </a:r>
            <a:endParaRPr lang="ar-SA" sz="66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B7405FF7-9F0C-429F-9B1E-A7FD5700E91A}"/>
              </a:ext>
            </a:extLst>
          </p:cNvPr>
          <p:cNvSpPr/>
          <p:nvPr/>
        </p:nvSpPr>
        <p:spPr>
          <a:xfrm>
            <a:off x="6786853" y="1784290"/>
            <a:ext cx="400943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8800" dirty="0">
                <a:cs typeface="PT Bold Heading" panose="02010400000000000000" pitchFamily="2" charset="-78"/>
              </a:rPr>
              <a:t>الاهِتْمامُ </a:t>
            </a:r>
            <a:endParaRPr lang="ar-SA" sz="88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732B9698-B69F-4739-9F5B-685F676F93A2}"/>
              </a:ext>
            </a:extLst>
          </p:cNvPr>
          <p:cNvSpPr/>
          <p:nvPr/>
        </p:nvSpPr>
        <p:spPr>
          <a:xfrm>
            <a:off x="2559261" y="1784290"/>
            <a:ext cx="33473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8800" dirty="0">
                <a:cs typeface="PT Bold Heading" panose="02010400000000000000" pitchFamily="2" charset="-78"/>
              </a:rPr>
              <a:t>الإنْصاتُ</a:t>
            </a:r>
            <a:endParaRPr lang="ar-SA" sz="88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D7CE6700-542E-462C-B2EF-C2A6A18CF0D4}"/>
              </a:ext>
            </a:extLst>
          </p:cNvPr>
          <p:cNvSpPr/>
          <p:nvPr/>
        </p:nvSpPr>
        <p:spPr>
          <a:xfrm>
            <a:off x="3414524" y="4259483"/>
            <a:ext cx="22188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8800" dirty="0">
                <a:cs typeface="PT Bold Heading" panose="02010400000000000000" pitchFamily="2" charset="-78"/>
              </a:rPr>
              <a:t>الثِّقَةُ</a:t>
            </a:r>
            <a:endParaRPr lang="ar-SA" sz="8800" dirty="0">
              <a:cs typeface="PT Bold Heading" panose="02010400000000000000" pitchFamily="2" charset="-78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D25BA901-4630-46FE-BAE6-64B10ADA6769}"/>
              </a:ext>
            </a:extLst>
          </p:cNvPr>
          <p:cNvSpPr/>
          <p:nvPr/>
        </p:nvSpPr>
        <p:spPr>
          <a:xfrm>
            <a:off x="7671297" y="4173473"/>
            <a:ext cx="25859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8800" dirty="0">
                <a:cs typeface="PT Bold Heading" panose="02010400000000000000" pitchFamily="2" charset="-78"/>
              </a:rPr>
              <a:t>الْعَوْنُ</a:t>
            </a:r>
            <a:endParaRPr lang="ar-SA" sz="8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7452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2391866" y="1423135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 و تحدث مع معلمك و زملائك عنها </a:t>
            </a:r>
            <a:endParaRPr lang="en-US" sz="40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7051612" y="2469590"/>
            <a:ext cx="4322500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9101002-DC62-4A35-B6D4-FEE3AAD19C8D}"/>
              </a:ext>
            </a:extLst>
          </p:cNvPr>
          <p:cNvSpPr/>
          <p:nvPr/>
        </p:nvSpPr>
        <p:spPr>
          <a:xfrm>
            <a:off x="7341085" y="3598408"/>
            <a:ext cx="4136995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علام تدل هذه الصورة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5D8B87D-CBCC-4663-A775-04004DE2352F}"/>
              </a:ext>
            </a:extLst>
          </p:cNvPr>
          <p:cNvSpPr/>
          <p:nvPr/>
        </p:nvSpPr>
        <p:spPr>
          <a:xfrm>
            <a:off x="6326396" y="4797947"/>
            <a:ext cx="5222515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كيف تظهر اهتمامك بوالديك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64EF75F-0293-4310-B251-3C2762786B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77" t="24595" r="33956" b="51198"/>
          <a:stretch/>
        </p:blipFill>
        <p:spPr>
          <a:xfrm>
            <a:off x="1719991" y="2214396"/>
            <a:ext cx="4136995" cy="3505913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7E98345-D595-44B6-B0B6-31D39E06039C}"/>
              </a:ext>
            </a:extLst>
          </p:cNvPr>
          <p:cNvSpPr/>
          <p:nvPr/>
        </p:nvSpPr>
        <p:spPr>
          <a:xfrm>
            <a:off x="9707245" y="570566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أتحدث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" name="Picture 2" descr="Wireless Microphone Download Karaoke Sound - Karaoke Mic Clip Art - Png  Download (#133790) - PinClipart">
            <a:extLst>
              <a:ext uri="{FF2B5EF4-FFF2-40B4-BE49-F238E27FC236}">
                <a16:creationId xmlns:a16="http://schemas.microsoft.com/office/drawing/2014/main" id="{F3AC9D06-5859-4896-81B0-90E76F81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18" b="89973" l="5682" r="95114">
                        <a14:foregroundMark x1="39432" y1="48626" x2="43750" y2="59890"/>
                        <a14:foregroundMark x1="21477" y1="44643" x2="34091" y2="48214"/>
                        <a14:foregroundMark x1="36023" y1="22115" x2="15455" y2="39560"/>
                        <a14:foregroundMark x1="26023" y1="16758" x2="11477" y2="29396"/>
                        <a14:foregroundMark x1="23523" y1="13187" x2="6591" y2="28022"/>
                        <a14:foregroundMark x1="17614" y1="12500" x2="5795" y2="23489"/>
                        <a14:foregroundMark x1="21818" y1="7555" x2="24659" y2="7418"/>
                        <a14:foregroundMark x1="27386" y1="13049" x2="31591" y2="17995"/>
                        <a14:foregroundMark x1="31591" y1="17995" x2="26705" y2="22665"/>
                        <a14:foregroundMark x1="26705" y1="22665" x2="25341" y2="23077"/>
                        <a14:foregroundMark x1="23864" y1="24313" x2="14886" y2="33516"/>
                        <a14:foregroundMark x1="12841" y1="33379" x2="11023" y2="37912"/>
                        <a14:foregroundMark x1="63750" y1="88736" x2="69659" y2="89973"/>
                        <a14:foregroundMark x1="69659" y1="89973" x2="73295" y2="84341"/>
                        <a14:foregroundMark x1="73295" y1="84341" x2="74659" y2="77198"/>
                        <a14:foregroundMark x1="74659" y1="77198" x2="80341" y2="73901"/>
                        <a14:foregroundMark x1="80341" y1="73901" x2="91477" y2="79945"/>
                        <a14:foregroundMark x1="91477" y1="79945" x2="95114" y2="7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9851">
            <a:off x="9184023" y="470661"/>
            <a:ext cx="985731" cy="81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539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3089</TotalTime>
  <Words>558</Words>
  <Application>Microsoft Office PowerPoint</Application>
  <PresentationFormat>شاشة عريضة</PresentationFormat>
  <Paragraphs>151</Paragraphs>
  <Slides>30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7" baseType="lpstr">
      <vt:lpstr>Arabic Typesetting</vt:lpstr>
      <vt:lpstr>Arial</vt:lpstr>
      <vt:lpstr>Calibri</vt:lpstr>
      <vt:lpstr>Calibri Light</vt:lpstr>
      <vt:lpstr>Sakkal Majalla</vt:lpstr>
      <vt:lpstr>Segoe UI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195</cp:revision>
  <dcterms:created xsi:type="dcterms:W3CDTF">2020-08-22T21:07:06Z</dcterms:created>
  <dcterms:modified xsi:type="dcterms:W3CDTF">2021-12-27T03:22:20Z</dcterms:modified>
</cp:coreProperties>
</file>