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4"/>
  </p:notesMasterIdLst>
  <p:sldIdLst>
    <p:sldId id="290" r:id="rId2"/>
    <p:sldId id="291" r:id="rId3"/>
    <p:sldId id="349" r:id="rId4"/>
    <p:sldId id="432" r:id="rId5"/>
    <p:sldId id="437" r:id="rId6"/>
    <p:sldId id="433" r:id="rId7"/>
    <p:sldId id="435" r:id="rId8"/>
    <p:sldId id="436" r:id="rId9"/>
    <p:sldId id="439" r:id="rId10"/>
    <p:sldId id="444" r:id="rId11"/>
    <p:sldId id="445" r:id="rId12"/>
    <p:sldId id="446" r:id="rId13"/>
    <p:sldId id="447" r:id="rId14"/>
    <p:sldId id="448" r:id="rId15"/>
    <p:sldId id="450" r:id="rId16"/>
    <p:sldId id="449" r:id="rId17"/>
    <p:sldId id="451" r:id="rId18"/>
    <p:sldId id="441" r:id="rId19"/>
    <p:sldId id="460" r:id="rId20"/>
    <p:sldId id="456" r:id="rId21"/>
    <p:sldId id="461" r:id="rId22"/>
    <p:sldId id="457" r:id="rId23"/>
    <p:sldId id="462" r:id="rId24"/>
    <p:sldId id="455" r:id="rId25"/>
    <p:sldId id="458" r:id="rId26"/>
    <p:sldId id="463" r:id="rId27"/>
    <p:sldId id="459" r:id="rId28"/>
    <p:sldId id="452" r:id="rId29"/>
    <p:sldId id="440" r:id="rId30"/>
    <p:sldId id="464" r:id="rId31"/>
    <p:sldId id="429" r:id="rId32"/>
    <p:sldId id="430" r:id="rId33"/>
  </p:sldIdLst>
  <p:sldSz cx="12192000" cy="6858000"/>
  <p:notesSz cx="6858000" cy="9144000"/>
  <p:defaultTextStyle>
    <a:defPPr>
      <a:defRPr lang="en-S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فاطمة عبد الله الشحي" initials="فاطمة" lastIdx="1" clrIdx="0">
    <p:extLst>
      <p:ext uri="{19B8F6BF-5375-455C-9EA6-DF929625EA0E}">
        <p15:presenceInfo xmlns:p15="http://schemas.microsoft.com/office/powerpoint/2012/main" userId="S::Fatima502154@moe.ae::f6bab52a-cca0-48c4-85f1-05ba6dea6e8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9C03"/>
    <a:srgbClr val="EC46A5"/>
    <a:srgbClr val="FFCCCC"/>
    <a:srgbClr val="ED3832"/>
    <a:srgbClr val="55C5BB"/>
    <a:srgbClr val="F2883B"/>
    <a:srgbClr val="EA3949"/>
    <a:srgbClr val="70B72F"/>
    <a:srgbClr val="54C09D"/>
    <a:srgbClr val="55BC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226" autoAdjust="0"/>
    <p:restoredTop sz="94714"/>
  </p:normalViewPr>
  <p:slideViewPr>
    <p:cSldViewPr snapToGrid="0" snapToObjects="1">
      <p:cViewPr varScale="1">
        <p:scale>
          <a:sx n="108" d="100"/>
          <a:sy n="108" d="100"/>
        </p:scale>
        <p:origin x="87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72803A-6A3F-4A98-8261-A5540E5D02F3}" type="datetimeFigureOut">
              <a:rPr lang="en-US" smtClean="0"/>
              <a:t>1/1/2022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5E5973-99B1-40DA-83E1-B62E03515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2417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1FFC67-1557-D54C-ACE9-33037EE917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774963-3911-004E-A48E-6AC78A3CE2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8A94D2-3C7D-E242-BE0A-64D4CBA49D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01/01/2022</a:t>
            </a:fld>
            <a:endParaRPr lang="en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7249E5-7987-D545-8C1F-59E3B262B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6C77E1-A162-B744-B53E-F2DCC6239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402701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6FC527-3AAF-C049-8205-9D0208089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D90773-BE35-EA47-AA3B-39E071C192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525158-E51C-1B49-A98C-7F6FC332B5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01/01/2022</a:t>
            </a:fld>
            <a:endParaRPr lang="en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A4267E-3D69-A747-ADF5-125ABB9DB9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CAB36E-CBCE-4C43-ACC0-C646FF724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2372539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1B3825B-B6BD-0647-9944-AF7F01EC450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2F666D-29AF-FD44-A0C7-FE100CE87F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67D95B-3639-D945-BB4A-E7477F5D61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01/01/2022</a:t>
            </a:fld>
            <a:endParaRPr lang="en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0A417B-2A8D-F44D-9533-D0E8D552B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2CA58C-DA36-0042-95B7-C36685E779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36557261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78E67A-D23F-094B-8559-67498BD87C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AE3A2D-DBB4-DA43-9C42-AE4D88F9D5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00EB4D-D2CE-9742-AA92-B152B87E8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01/01/2022</a:t>
            </a:fld>
            <a:endParaRPr lang="en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FF7AE1-5130-D647-A0D6-B641C9B618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A07064-464D-FF40-AB9C-2ED17BD6C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27049681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C1F38-9104-2546-98AD-6F08709CC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E12BFD-2CD7-9040-A73F-94E73EABBE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E231DA-5C10-8B49-85A1-15ABF605AD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01/01/2022</a:t>
            </a:fld>
            <a:endParaRPr lang="en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EA33D4-E4E4-7546-838B-587BCC4CB0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EF3005-5A91-E541-8254-820229BCC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7116429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CD520-4E5E-F547-BDAC-CFEED93F16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6843A5-BC63-054E-AA01-A35BFFC81D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627D6E-9AD6-FE41-8DAE-FE0BF85EB0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1DD495-5193-4E4F-A8F4-D48DFC857E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01/01/2022</a:t>
            </a:fld>
            <a:endParaRPr lang="en-S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53426A-5BE3-A342-92E5-21F9C5B1C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E3E2D2-D7AA-1848-A237-BF8337BCB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11557460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994D68-C013-7149-A519-7C9C74378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4BD275-C94B-0345-B39F-87F9E0CC27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E1BDF7-50C7-DF4D-ABA7-7939E8C390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61977E-3232-2044-95E2-C3D651CCF3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4047F2-684D-3B43-BDB3-D92FC0C85D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345F48-BDB7-C84B-AFEE-31D5C5AE12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01/01/2022</a:t>
            </a:fld>
            <a:endParaRPr lang="en-S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02B6EC-794C-424D-B9D2-A7A09376C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F9B9AB-C1D5-2941-8EE3-213A34B77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26345722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763C50-8E73-2C47-923C-DC625D51DB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41241E-9194-1C43-BE30-52995BA32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01/01/2022</a:t>
            </a:fld>
            <a:endParaRPr lang="en-S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C84230-0175-064E-A3C1-59B716300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7B998C-3AAB-6C46-ABF0-1FE0E6B3A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3084330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27FA6C1-2ADD-3B45-AD8A-1AF5CA01E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01/01/2022</a:t>
            </a:fld>
            <a:endParaRPr lang="en-S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8F87C0-45DE-BB4F-84A8-9F5C1E896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5B822A-4D9F-7345-9427-3414D4084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15120714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8287C-4F35-A647-869E-0F5769C5D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8E7F46-4297-7445-836F-DDD4A442D6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6C7F0E-9D60-7C40-9A80-287B1C3897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F846EB-52AB-9146-BB7C-6415082E2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01/01/2022</a:t>
            </a:fld>
            <a:endParaRPr lang="en-S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5A982E-9932-A941-B1C3-48401EF9A1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7DC8C2-0E7F-984F-ADC7-9ADED04AF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22780194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77075-FF1A-9343-8C12-1D1FF3DFF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76E71E3-9CAB-DD45-BC0E-BB3ECAE3C8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A928CD-2CD6-8140-A89C-D2F230D14C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62EDE0-89AA-8D4F-B8D7-79B50CCFCB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01/01/2022</a:t>
            </a:fld>
            <a:endParaRPr lang="en-S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C685E1-905F-8948-A202-C007BEC10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3CD195-1123-A44F-95B2-E9302BF54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138380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g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6AC68B2-44D7-BB49-AB9A-B5D8D43E49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60C799-A4D9-F346-BF47-465B63C7FA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D47EE9-2A71-304D-9F71-CD8D7F4380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3B614-13FF-A34C-966B-F3C89E73D37A}" type="datetimeFigureOut">
              <a:rPr lang="en-SA" smtClean="0"/>
              <a:t>01/01/2022</a:t>
            </a:fld>
            <a:endParaRPr lang="en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9B4A71-2862-A84C-B7CA-3973356EB3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FB938D-A741-F245-AE61-194909FEB0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2949168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S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gif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1.jpeg"/><Relationship Id="rId4" Type="http://schemas.openxmlformats.org/officeDocument/2006/relationships/image" Target="../media/image5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3.jpg"/><Relationship Id="rId7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5.gif"/><Relationship Id="rId4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1.jpeg"/><Relationship Id="rId4" Type="http://schemas.openxmlformats.org/officeDocument/2006/relationships/image" Target="../media/image5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1.jpeg"/><Relationship Id="rId4" Type="http://schemas.openxmlformats.org/officeDocument/2006/relationships/image" Target="../media/image5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19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1.jpeg"/><Relationship Id="rId4" Type="http://schemas.openxmlformats.org/officeDocument/2006/relationships/image" Target="../media/image5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1.jpeg"/><Relationship Id="rId4" Type="http://schemas.openxmlformats.org/officeDocument/2006/relationships/image" Target="../media/image5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1.jpeg"/><Relationship Id="rId4" Type="http://schemas.openxmlformats.org/officeDocument/2006/relationships/image" Target="../media/image5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20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1.jpeg"/><Relationship Id="rId4" Type="http://schemas.openxmlformats.org/officeDocument/2006/relationships/image" Target="../media/image5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audio" Target="../media/audio3.wav"/><Relationship Id="rId7" Type="http://schemas.openxmlformats.org/officeDocument/2006/relationships/image" Target="../media/image11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4" Type="http://schemas.openxmlformats.org/officeDocument/2006/relationships/image" Target="../media/image3.jpg"/><Relationship Id="rId9" Type="http://schemas.openxmlformats.org/officeDocument/2006/relationships/image" Target="../media/image22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audio" Target="../media/audio3.wav"/><Relationship Id="rId7" Type="http://schemas.openxmlformats.org/officeDocument/2006/relationships/image" Target="../media/image11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4" Type="http://schemas.openxmlformats.org/officeDocument/2006/relationships/image" Target="../media/image3.jpg"/><Relationship Id="rId9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gi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jpeg"/><Relationship Id="rId5" Type="http://schemas.openxmlformats.org/officeDocument/2006/relationships/image" Target="../media/image3.jpg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audio" Target="../media/audio3.wav"/><Relationship Id="rId7" Type="http://schemas.openxmlformats.org/officeDocument/2006/relationships/image" Target="../media/image11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4" Type="http://schemas.openxmlformats.org/officeDocument/2006/relationships/image" Target="../media/image3.jpg"/><Relationship Id="rId9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audio" Target="../media/audio3.wav"/><Relationship Id="rId7" Type="http://schemas.openxmlformats.org/officeDocument/2006/relationships/image" Target="../media/image11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4" Type="http://schemas.openxmlformats.org/officeDocument/2006/relationships/image" Target="../media/image3.jpg"/><Relationship Id="rId9" Type="http://schemas.openxmlformats.org/officeDocument/2006/relationships/image" Target="../media/image25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audio" Target="../media/audio3.wav"/><Relationship Id="rId7" Type="http://schemas.openxmlformats.org/officeDocument/2006/relationships/image" Target="../media/image11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4" Type="http://schemas.openxmlformats.org/officeDocument/2006/relationships/image" Target="../media/image3.jpg"/><Relationship Id="rId9" Type="http://schemas.openxmlformats.org/officeDocument/2006/relationships/image" Target="../media/image26.e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audio" Target="../media/audio3.wav"/><Relationship Id="rId7" Type="http://schemas.openxmlformats.org/officeDocument/2006/relationships/image" Target="../media/image11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4" Type="http://schemas.openxmlformats.org/officeDocument/2006/relationships/image" Target="../media/image3.jpg"/><Relationship Id="rId9" Type="http://schemas.openxmlformats.org/officeDocument/2006/relationships/image" Target="../media/image27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audio" Target="../media/audio3.wav"/><Relationship Id="rId7" Type="http://schemas.openxmlformats.org/officeDocument/2006/relationships/image" Target="../media/image11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4" Type="http://schemas.openxmlformats.org/officeDocument/2006/relationships/image" Target="../media/image3.jpg"/><Relationship Id="rId9" Type="http://schemas.openxmlformats.org/officeDocument/2006/relationships/image" Target="../media/image28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audio" Target="../media/audio3.wav"/><Relationship Id="rId7" Type="http://schemas.openxmlformats.org/officeDocument/2006/relationships/image" Target="../media/image11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4" Type="http://schemas.openxmlformats.org/officeDocument/2006/relationships/image" Target="../media/image3.jpg"/><Relationship Id="rId9" Type="http://schemas.openxmlformats.org/officeDocument/2006/relationships/image" Target="../media/image29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audio" Target="../media/audio3.wav"/><Relationship Id="rId7" Type="http://schemas.openxmlformats.org/officeDocument/2006/relationships/image" Target="../media/image11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4" Type="http://schemas.openxmlformats.org/officeDocument/2006/relationships/image" Target="../media/image3.jpg"/><Relationship Id="rId9" Type="http://schemas.openxmlformats.org/officeDocument/2006/relationships/image" Target="../media/image30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audio" Target="../media/audio3.wav"/><Relationship Id="rId7" Type="http://schemas.openxmlformats.org/officeDocument/2006/relationships/image" Target="../media/image11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4" Type="http://schemas.openxmlformats.org/officeDocument/2006/relationships/image" Target="../media/image3.jpg"/><Relationship Id="rId9" Type="http://schemas.openxmlformats.org/officeDocument/2006/relationships/image" Target="../media/image31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5.gif"/><Relationship Id="rId4" Type="http://schemas.openxmlformats.org/officeDocument/2006/relationships/image" Target="../media/image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5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gif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.jpeg"/><Relationship Id="rId5" Type="http://schemas.openxmlformats.org/officeDocument/2006/relationships/image" Target="../media/image3.jpg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4.jpeg"/><Relationship Id="rId7" Type="http://schemas.microsoft.com/office/2007/relationships/hdphoto" Target="../media/hdphoto2.wdp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microsoft.com/office/2007/relationships/hdphoto" Target="../media/hdphoto3.wdp"/><Relationship Id="rId5" Type="http://schemas.openxmlformats.org/officeDocument/2006/relationships/image" Target="../media/image11.jpeg"/><Relationship Id="rId10" Type="http://schemas.openxmlformats.org/officeDocument/2006/relationships/image" Target="../media/image36.png"/><Relationship Id="rId4" Type="http://schemas.openxmlformats.org/officeDocument/2006/relationships/image" Target="../media/image5.gif"/><Relationship Id="rId9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.jpg"/><Relationship Id="rId7" Type="http://schemas.openxmlformats.org/officeDocument/2006/relationships/image" Target="../media/image38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gif"/><Relationship Id="rId5" Type="http://schemas.openxmlformats.org/officeDocument/2006/relationships/image" Target="../media/image5.gif"/><Relationship Id="rId4" Type="http://schemas.openxmlformats.org/officeDocument/2006/relationships/image" Target="../media/image4.jpeg"/><Relationship Id="rId9" Type="http://schemas.openxmlformats.org/officeDocument/2006/relationships/image" Target="../media/image40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gif"/><Relationship Id="rId5" Type="http://schemas.openxmlformats.org/officeDocument/2006/relationships/image" Target="../media/image5.gif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gif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gif"/><Relationship Id="rId2" Type="http://schemas.microsoft.com/office/2007/relationships/media" Target="../media/media3.MOV"/><Relationship Id="rId1" Type="http://schemas.openxmlformats.org/officeDocument/2006/relationships/video" Target="NULL" TargetMode="External"/><Relationship Id="rId6" Type="http://schemas.openxmlformats.org/officeDocument/2006/relationships/image" Target="../media/image4.jpeg"/><Relationship Id="rId5" Type="http://schemas.openxmlformats.org/officeDocument/2006/relationships/image" Target="../media/image3.jpg"/><Relationship Id="rId4" Type="http://schemas.openxmlformats.org/officeDocument/2006/relationships/audio" Target="../media/audio1.wav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4.jpeg"/><Relationship Id="rId7" Type="http://schemas.microsoft.com/office/2007/relationships/hdphoto" Target="../media/hdphoto1.wdp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1.jpeg"/><Relationship Id="rId4" Type="http://schemas.openxmlformats.org/officeDocument/2006/relationships/image" Target="../media/image5.gif"/><Relationship Id="rId9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1.jpeg"/><Relationship Id="rId4" Type="http://schemas.openxmlformats.org/officeDocument/2006/relationships/image" Target="../media/image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FA955078-4F74-4F30-A9BE-6D945A05EF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1484" y="745478"/>
            <a:ext cx="9429750" cy="5400675"/>
          </a:xfrm>
          <a:prstGeom prst="rect">
            <a:avLst/>
          </a:prstGeom>
        </p:spPr>
      </p:pic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026" y="1358743"/>
            <a:ext cx="1881285" cy="1206005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167045" y="816648"/>
            <a:ext cx="1909632" cy="3385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16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392" y="2621711"/>
            <a:ext cx="1881285" cy="133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7131" y="38080"/>
            <a:ext cx="849228" cy="84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ACF25B5-6BAD-4143-B181-8063488A9020}"/>
              </a:ext>
            </a:extLst>
          </p:cNvPr>
          <p:cNvSpPr txBox="1"/>
          <p:nvPr/>
        </p:nvSpPr>
        <p:spPr>
          <a:xfrm>
            <a:off x="4416161" y="1097230"/>
            <a:ext cx="6339236" cy="707886"/>
          </a:xfrm>
          <a:prstGeom prst="rect">
            <a:avLst/>
          </a:prstGeom>
          <a:solidFill>
            <a:schemeClr val="bg2"/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 rtlCol="0">
            <a:spAutoFit/>
          </a:bodyPr>
          <a:lstStyle/>
          <a:p>
            <a:pPr algn="ctr"/>
            <a:r>
              <a:rPr lang="ar-AE" sz="4000" dirty="0">
                <a:cs typeface="PT Bold Heading" panose="02010400000000000000" pitchFamily="2" charset="-78"/>
              </a:rPr>
              <a:t>الدراسات الاجتماعية و الأخلاقية  </a:t>
            </a:r>
            <a:endParaRPr lang="ar-SA" sz="4000" dirty="0">
              <a:cs typeface="PT Bold Heading" panose="02010400000000000000" pitchFamily="2" charset="-78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3087467-E798-4B47-B7B1-B30D83BAEBCC}"/>
              </a:ext>
            </a:extLst>
          </p:cNvPr>
          <p:cNvSpPr txBox="1"/>
          <p:nvPr/>
        </p:nvSpPr>
        <p:spPr>
          <a:xfrm>
            <a:off x="2547932" y="5464165"/>
            <a:ext cx="36197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14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إعداد المعلمة :فاطمة رباع                           روضة و مدرسة الرمس ح1</a:t>
            </a:r>
            <a:endParaRPr lang="en-US" sz="36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C91147FB-BB85-4DE3-8AE5-5AB2E17ECCC7}"/>
              </a:ext>
            </a:extLst>
          </p:cNvPr>
          <p:cNvSpPr txBox="1"/>
          <p:nvPr/>
        </p:nvSpPr>
        <p:spPr>
          <a:xfrm>
            <a:off x="4046689" y="4224426"/>
            <a:ext cx="28612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2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أتحدث و أتعـلم </a:t>
            </a:r>
            <a:endParaRPr lang="en-US" sz="32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13" name="TextBox 14">
            <a:extLst>
              <a:ext uri="{FF2B5EF4-FFF2-40B4-BE49-F238E27FC236}">
                <a16:creationId xmlns:a16="http://schemas.microsoft.com/office/drawing/2014/main" id="{E94CEECC-8E7D-4DA2-94C7-E1A4AB549CB9}"/>
              </a:ext>
            </a:extLst>
          </p:cNvPr>
          <p:cNvSpPr txBox="1"/>
          <p:nvPr/>
        </p:nvSpPr>
        <p:spPr>
          <a:xfrm>
            <a:off x="4545458" y="2098571"/>
            <a:ext cx="2836135" cy="707886"/>
          </a:xfrm>
          <a:prstGeom prst="rect">
            <a:avLst/>
          </a:prstGeom>
          <a:solidFill>
            <a:schemeClr val="bg2"/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 rtlCol="0">
            <a:spAutoFit/>
          </a:bodyPr>
          <a:lstStyle/>
          <a:p>
            <a:pPr algn="ctr"/>
            <a:r>
              <a:rPr lang="ar-AE" sz="4000" dirty="0">
                <a:cs typeface="PT Bold Heading" panose="02010400000000000000" pitchFamily="2" charset="-78"/>
              </a:rPr>
              <a:t>جغرافيـا</a:t>
            </a:r>
            <a:endParaRPr lang="ar-SA" sz="4000" dirty="0">
              <a:cs typeface="PT Bold Heading" panose="02010400000000000000" pitchFamily="2" charset="-78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9CDCD86-E8CB-4E22-BDDD-AE30E84E3F30}"/>
              </a:ext>
            </a:extLst>
          </p:cNvPr>
          <p:cNvSpPr txBox="1"/>
          <p:nvPr/>
        </p:nvSpPr>
        <p:spPr>
          <a:xfrm>
            <a:off x="2547932" y="3189058"/>
            <a:ext cx="5646198" cy="707886"/>
          </a:xfrm>
          <a:prstGeom prst="rect">
            <a:avLst/>
          </a:prstGeom>
          <a:solidFill>
            <a:schemeClr val="bg2"/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 rtlCol="0">
            <a:spAutoFit/>
          </a:bodyPr>
          <a:lstStyle/>
          <a:p>
            <a:pPr algn="ctr"/>
            <a:r>
              <a:rPr lang="ar-AE" sz="4000" dirty="0">
                <a:cs typeface="PT Bold Heading" panose="02010400000000000000" pitchFamily="2" charset="-78"/>
              </a:rPr>
              <a:t>المعالم الطبيعية و البشرية 1 </a:t>
            </a:r>
            <a:endParaRPr lang="ar-SA" sz="4000" dirty="0">
              <a:cs typeface="PT Bold Heading" panose="02010400000000000000" pitchFamily="2" charset="-78"/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9087871A-6243-4E7E-9240-D82D41668C0A}"/>
              </a:ext>
            </a:extLst>
          </p:cNvPr>
          <p:cNvSpPr txBox="1"/>
          <p:nvPr/>
        </p:nvSpPr>
        <p:spPr>
          <a:xfrm>
            <a:off x="10282315" y="5158842"/>
            <a:ext cx="11094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dirty="0"/>
              <a:t>المجلد 4</a:t>
            </a:r>
            <a:endParaRPr lang="en-US" dirty="0"/>
          </a:p>
        </p:txBody>
      </p:sp>
      <p:pic>
        <p:nvPicPr>
          <p:cNvPr id="18" name="صورة 17">
            <a:extLst>
              <a:ext uri="{FF2B5EF4-FFF2-40B4-BE49-F238E27FC236}">
                <a16:creationId xmlns:a16="http://schemas.microsoft.com/office/drawing/2014/main" id="{E065E88A-6181-4C73-82E0-4D6DB6955DF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1537" t="27203" r="28578" b="23303"/>
          <a:stretch/>
        </p:blipFill>
        <p:spPr>
          <a:xfrm>
            <a:off x="9128679" y="2203236"/>
            <a:ext cx="2128226" cy="2788651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950F683A-7A44-484C-A553-879AC7D29DC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8005" t="16844" r="21865" b="25781"/>
          <a:stretch/>
        </p:blipFill>
        <p:spPr>
          <a:xfrm>
            <a:off x="8255935" y="3334556"/>
            <a:ext cx="1838207" cy="228349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537749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34" y="1322247"/>
            <a:ext cx="1212682" cy="737807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25313" y="982682"/>
            <a:ext cx="1294903" cy="2539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105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34" y="2231353"/>
            <a:ext cx="1212682" cy="81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33" y="273028"/>
            <a:ext cx="576064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A2D7FE00-0A78-4186-851C-44CD33E67F37}"/>
              </a:ext>
            </a:extLst>
          </p:cNvPr>
          <p:cNvSpPr/>
          <p:nvPr/>
        </p:nvSpPr>
        <p:spPr>
          <a:xfrm>
            <a:off x="1487055" y="273028"/>
            <a:ext cx="10531266" cy="645104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4" descr="ما هي خصائص كوكب الارض | المرسال">
            <a:extLst>
              <a:ext uri="{FF2B5EF4-FFF2-40B4-BE49-F238E27FC236}">
                <a16:creationId xmlns:a16="http://schemas.microsoft.com/office/drawing/2014/main" id="{4961C31A-639B-450F-8D75-B57066B8E8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35" y="3216339"/>
            <a:ext cx="1212682" cy="81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9E342782-2603-41E3-B2B6-429ADA3753C5}"/>
              </a:ext>
            </a:extLst>
          </p:cNvPr>
          <p:cNvSpPr/>
          <p:nvPr/>
        </p:nvSpPr>
        <p:spPr>
          <a:xfrm>
            <a:off x="2309091" y="494711"/>
            <a:ext cx="9319491" cy="63691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28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الصور الآتية كلها من دولتنا الحبيبة ، انظر إليها و تحدث مع معلمك و زملائك عنها ، موضحا الفرق بين الصور التي على جهة اليمين و الصور التي على جهة اليسار </a:t>
            </a:r>
            <a:endParaRPr lang="en-US" sz="28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16E8FCF8-34C3-4FDE-A6CE-E516C4C09B03}"/>
              </a:ext>
            </a:extLst>
          </p:cNvPr>
          <p:cNvSpPr/>
          <p:nvPr/>
        </p:nvSpPr>
        <p:spPr>
          <a:xfrm>
            <a:off x="7051612" y="1867960"/>
            <a:ext cx="4322500" cy="663672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AE" sz="4400" b="1" dirty="0">
                <a:solidFill>
                  <a:schemeClr val="tx1"/>
                </a:solidFill>
                <a:latin typeface="Sakkal Majalla" panose="02000000000000000000" pitchFamily="2" charset="-78"/>
                <a:ea typeface="Microsoft JhengHei UI" panose="020B0604030504040204" pitchFamily="34" charset="-120"/>
                <a:cs typeface="Sakkal Majalla" panose="02000000000000000000" pitchFamily="2" charset="-78"/>
              </a:rPr>
              <a:t>ماذا تشاهد في الصورة  ؟</a:t>
            </a:r>
            <a:endParaRPr lang="en-US" sz="4400" b="1" dirty="0">
              <a:solidFill>
                <a:srgbClr val="FF0000"/>
              </a:solidFill>
              <a:latin typeface="Sakkal Majalla" panose="02000000000000000000" pitchFamily="2" charset="-78"/>
              <a:ea typeface="Microsoft JhengHei UI" panose="020B0604030504040204" pitchFamily="34" charset="-120"/>
              <a:cs typeface="Sakkal Majalla" panose="02000000000000000000" pitchFamily="2" charset="-78"/>
            </a:endParaRPr>
          </a:p>
        </p:txBody>
      </p:sp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79101002-DC62-4A35-B6D4-FEE3AAD19C8D}"/>
              </a:ext>
            </a:extLst>
          </p:cNvPr>
          <p:cNvSpPr/>
          <p:nvPr/>
        </p:nvSpPr>
        <p:spPr>
          <a:xfrm>
            <a:off x="6259930" y="2996778"/>
            <a:ext cx="5528869" cy="663672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AE" sz="4400" b="1" dirty="0">
                <a:solidFill>
                  <a:schemeClr val="tx1"/>
                </a:solidFill>
                <a:latin typeface="Sakkal Majalla" panose="02000000000000000000" pitchFamily="2" charset="-78"/>
                <a:ea typeface="Microsoft JhengHei UI" panose="020B0604030504040204" pitchFamily="34" charset="-120"/>
                <a:cs typeface="Sakkal Majalla" panose="02000000000000000000" pitchFamily="2" charset="-78"/>
              </a:rPr>
              <a:t>في أي إمارة توجد هذه الصورة ؟</a:t>
            </a:r>
            <a:endParaRPr lang="en-US" sz="4400" b="1" dirty="0">
              <a:solidFill>
                <a:srgbClr val="FF0000"/>
              </a:solidFill>
              <a:latin typeface="Sakkal Majalla" panose="02000000000000000000" pitchFamily="2" charset="-78"/>
              <a:ea typeface="Microsoft JhengHei UI" panose="020B0604030504040204" pitchFamily="34" charset="-120"/>
              <a:cs typeface="Sakkal Majalla" panose="02000000000000000000" pitchFamily="2" charset="-78"/>
            </a:endParaRPr>
          </a:p>
        </p:txBody>
      </p:sp>
      <p:sp>
        <p:nvSpPr>
          <p:cNvPr id="15" name="مستطيل: زوايا مستديرة 14">
            <a:extLst>
              <a:ext uri="{FF2B5EF4-FFF2-40B4-BE49-F238E27FC236}">
                <a16:creationId xmlns:a16="http://schemas.microsoft.com/office/drawing/2014/main" id="{55D8B87D-CBCC-4663-A775-04004DE2352F}"/>
              </a:ext>
            </a:extLst>
          </p:cNvPr>
          <p:cNvSpPr/>
          <p:nvPr/>
        </p:nvSpPr>
        <p:spPr>
          <a:xfrm>
            <a:off x="5875075" y="4023091"/>
            <a:ext cx="5955347" cy="663672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AE" sz="4400" b="1" dirty="0">
                <a:solidFill>
                  <a:schemeClr val="tx1"/>
                </a:solidFill>
                <a:latin typeface="Sakkal Majalla" panose="02000000000000000000" pitchFamily="2" charset="-78"/>
                <a:ea typeface="Microsoft JhengHei UI" panose="020B0604030504040204" pitchFamily="34" charset="-120"/>
                <a:cs typeface="Sakkal Majalla" panose="02000000000000000000" pitchFamily="2" charset="-78"/>
              </a:rPr>
              <a:t>من خلق النخيـل ؟ من بنى المسجد ؟</a:t>
            </a:r>
            <a:endParaRPr lang="en-US" sz="4400" b="1" dirty="0">
              <a:solidFill>
                <a:srgbClr val="FF0000"/>
              </a:solidFill>
              <a:latin typeface="Sakkal Majalla" panose="02000000000000000000" pitchFamily="2" charset="-78"/>
              <a:ea typeface="Microsoft JhengHei UI" panose="020B0604030504040204" pitchFamily="34" charset="-120"/>
              <a:cs typeface="Sakkal Majalla" panose="02000000000000000000" pitchFamily="2" charset="-78"/>
            </a:endParaRPr>
          </a:p>
        </p:txBody>
      </p:sp>
      <p:sp>
        <p:nvSpPr>
          <p:cNvPr id="16" name="مستطيل: زوايا مستديرة 15">
            <a:extLst>
              <a:ext uri="{FF2B5EF4-FFF2-40B4-BE49-F238E27FC236}">
                <a16:creationId xmlns:a16="http://schemas.microsoft.com/office/drawing/2014/main" id="{DE9696F4-7F97-4497-BBDD-4F296B0285FF}"/>
              </a:ext>
            </a:extLst>
          </p:cNvPr>
          <p:cNvSpPr/>
          <p:nvPr/>
        </p:nvSpPr>
        <p:spPr>
          <a:xfrm>
            <a:off x="5745019" y="5060988"/>
            <a:ext cx="5955348" cy="663672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AE" sz="4400" b="1" dirty="0">
                <a:solidFill>
                  <a:schemeClr val="tx1"/>
                </a:solidFill>
                <a:latin typeface="Sakkal Majalla" panose="02000000000000000000" pitchFamily="2" charset="-78"/>
                <a:ea typeface="Microsoft JhengHei UI" panose="020B0604030504040204" pitchFamily="34" charset="-120"/>
                <a:cs typeface="Sakkal Majalla" panose="02000000000000000000" pitchFamily="2" charset="-78"/>
              </a:rPr>
              <a:t>هل هو معلم طبيعي أم معلم بشري ؟</a:t>
            </a:r>
            <a:endParaRPr lang="en-US" sz="4400" b="1" dirty="0">
              <a:solidFill>
                <a:srgbClr val="FF0000"/>
              </a:solidFill>
              <a:latin typeface="Sakkal Majalla" panose="02000000000000000000" pitchFamily="2" charset="-78"/>
              <a:ea typeface="Microsoft JhengHei UI" panose="020B0604030504040204" pitchFamily="34" charset="-120"/>
              <a:cs typeface="Sakkal Majalla" panose="02000000000000000000" pitchFamily="2" charset="-78"/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D8D23530-4684-4BE8-9B48-52631D036D0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080" t="19733" r="13851" b="50765"/>
          <a:stretch/>
        </p:blipFill>
        <p:spPr>
          <a:xfrm>
            <a:off x="1599802" y="1624714"/>
            <a:ext cx="4162526" cy="3407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1994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34" y="1322247"/>
            <a:ext cx="1212682" cy="737807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25313" y="982682"/>
            <a:ext cx="1294903" cy="2539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105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34" y="2231353"/>
            <a:ext cx="1212682" cy="81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33" y="273028"/>
            <a:ext cx="576064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A2D7FE00-0A78-4186-851C-44CD33E67F37}"/>
              </a:ext>
            </a:extLst>
          </p:cNvPr>
          <p:cNvSpPr/>
          <p:nvPr/>
        </p:nvSpPr>
        <p:spPr>
          <a:xfrm>
            <a:off x="1487055" y="273028"/>
            <a:ext cx="10531266" cy="645104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4" descr="ما هي خصائص كوكب الارض | المرسال">
            <a:extLst>
              <a:ext uri="{FF2B5EF4-FFF2-40B4-BE49-F238E27FC236}">
                <a16:creationId xmlns:a16="http://schemas.microsoft.com/office/drawing/2014/main" id="{4961C31A-639B-450F-8D75-B57066B8E8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35" y="3216339"/>
            <a:ext cx="1212682" cy="81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9E342782-2603-41E3-B2B6-429ADA3753C5}"/>
              </a:ext>
            </a:extLst>
          </p:cNvPr>
          <p:cNvSpPr/>
          <p:nvPr/>
        </p:nvSpPr>
        <p:spPr>
          <a:xfrm>
            <a:off x="2309091" y="494711"/>
            <a:ext cx="9319491" cy="63691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28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الصور الآتية كلها من دولتنا الحبيبة ، انظر إليها و تحدث مع معلمك و زملائك عنها ، موضحا الفرق بين الصور التي على جهة اليمين و الصور التي على جهة اليسار </a:t>
            </a:r>
            <a:endParaRPr lang="en-US" sz="28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D8D23530-4684-4BE8-9B48-52631D036D0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2080" t="19733" r="13851" b="50765"/>
          <a:stretch/>
        </p:blipFill>
        <p:spPr>
          <a:xfrm>
            <a:off x="2043148" y="1624714"/>
            <a:ext cx="4162526" cy="3407799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8AA365BF-8EDB-4DBF-ABE3-D51BFB14B0E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3830" t="30038" r="13247" b="41237"/>
          <a:stretch/>
        </p:blipFill>
        <p:spPr>
          <a:xfrm>
            <a:off x="6968836" y="1411703"/>
            <a:ext cx="4100945" cy="3498669"/>
          </a:xfrm>
          <a:prstGeom prst="rect">
            <a:avLst/>
          </a:prstGeom>
        </p:spPr>
      </p:pic>
      <p:sp>
        <p:nvSpPr>
          <p:cNvPr id="17" name="مستطيل: زوايا مستديرة 16">
            <a:extLst>
              <a:ext uri="{FF2B5EF4-FFF2-40B4-BE49-F238E27FC236}">
                <a16:creationId xmlns:a16="http://schemas.microsoft.com/office/drawing/2014/main" id="{E00BF6D7-086A-414C-BB96-3B30A8A158E9}"/>
              </a:ext>
            </a:extLst>
          </p:cNvPr>
          <p:cNvSpPr/>
          <p:nvPr/>
        </p:nvSpPr>
        <p:spPr>
          <a:xfrm>
            <a:off x="4890362" y="5190445"/>
            <a:ext cx="4322500" cy="663672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AE" sz="4400" b="1" dirty="0">
                <a:solidFill>
                  <a:schemeClr val="tx1"/>
                </a:solidFill>
                <a:latin typeface="Sakkal Majalla" panose="02000000000000000000" pitchFamily="2" charset="-78"/>
                <a:ea typeface="Microsoft JhengHei UI" panose="020B0604030504040204" pitchFamily="34" charset="-120"/>
                <a:cs typeface="Sakkal Majalla" panose="02000000000000000000" pitchFamily="2" charset="-78"/>
              </a:rPr>
              <a:t>ما الفـرق بين الصـورتين ؟</a:t>
            </a:r>
            <a:endParaRPr lang="en-US" sz="4400" b="1" dirty="0">
              <a:solidFill>
                <a:srgbClr val="FF0000"/>
              </a:solidFill>
              <a:latin typeface="Sakkal Majalla" panose="02000000000000000000" pitchFamily="2" charset="-78"/>
              <a:ea typeface="Microsoft JhengHei UI" panose="020B0604030504040204" pitchFamily="34" charset="-120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544597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34" y="1322247"/>
            <a:ext cx="1212682" cy="737807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25313" y="982682"/>
            <a:ext cx="1294903" cy="2539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105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34" y="2231353"/>
            <a:ext cx="1212682" cy="81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33" y="273028"/>
            <a:ext cx="576064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A2D7FE00-0A78-4186-851C-44CD33E67F37}"/>
              </a:ext>
            </a:extLst>
          </p:cNvPr>
          <p:cNvSpPr/>
          <p:nvPr/>
        </p:nvSpPr>
        <p:spPr>
          <a:xfrm>
            <a:off x="1487055" y="273028"/>
            <a:ext cx="10531266" cy="645104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4" descr="ما هي خصائص كوكب الارض | المرسال">
            <a:extLst>
              <a:ext uri="{FF2B5EF4-FFF2-40B4-BE49-F238E27FC236}">
                <a16:creationId xmlns:a16="http://schemas.microsoft.com/office/drawing/2014/main" id="{4961C31A-639B-450F-8D75-B57066B8E8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35" y="3216339"/>
            <a:ext cx="1212682" cy="81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9E342782-2603-41E3-B2B6-429ADA3753C5}"/>
              </a:ext>
            </a:extLst>
          </p:cNvPr>
          <p:cNvSpPr/>
          <p:nvPr/>
        </p:nvSpPr>
        <p:spPr>
          <a:xfrm>
            <a:off x="2309091" y="494711"/>
            <a:ext cx="9319491" cy="63691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28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الصور الآتية كلها من دولتنا الحبيبة ، انظر إليها و تحدث مع معلمك و زملائك عنها ، موضحا الفرق بين الصور التي على جهة اليمين و الصور التي على جهة اليسار </a:t>
            </a:r>
            <a:endParaRPr lang="en-US" sz="28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16E8FCF8-34C3-4FDE-A6CE-E516C4C09B03}"/>
              </a:ext>
            </a:extLst>
          </p:cNvPr>
          <p:cNvSpPr/>
          <p:nvPr/>
        </p:nvSpPr>
        <p:spPr>
          <a:xfrm>
            <a:off x="7051612" y="1867960"/>
            <a:ext cx="4322500" cy="663672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AE" sz="4400" b="1" dirty="0">
                <a:solidFill>
                  <a:schemeClr val="tx1"/>
                </a:solidFill>
                <a:latin typeface="Sakkal Majalla" panose="02000000000000000000" pitchFamily="2" charset="-78"/>
                <a:ea typeface="Microsoft JhengHei UI" panose="020B0604030504040204" pitchFamily="34" charset="-120"/>
                <a:cs typeface="Sakkal Majalla" panose="02000000000000000000" pitchFamily="2" charset="-78"/>
              </a:rPr>
              <a:t>ماذا تشاهد في الصورة  ؟</a:t>
            </a:r>
            <a:endParaRPr lang="en-US" sz="4400" b="1" dirty="0">
              <a:solidFill>
                <a:srgbClr val="FF0000"/>
              </a:solidFill>
              <a:latin typeface="Sakkal Majalla" panose="02000000000000000000" pitchFamily="2" charset="-78"/>
              <a:ea typeface="Microsoft JhengHei UI" panose="020B0604030504040204" pitchFamily="34" charset="-120"/>
              <a:cs typeface="Sakkal Majalla" panose="02000000000000000000" pitchFamily="2" charset="-78"/>
            </a:endParaRPr>
          </a:p>
        </p:txBody>
      </p:sp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79101002-DC62-4A35-B6D4-FEE3AAD19C8D}"/>
              </a:ext>
            </a:extLst>
          </p:cNvPr>
          <p:cNvSpPr/>
          <p:nvPr/>
        </p:nvSpPr>
        <p:spPr>
          <a:xfrm>
            <a:off x="6259930" y="2996778"/>
            <a:ext cx="5528869" cy="663672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AE" sz="4400" b="1" dirty="0">
                <a:solidFill>
                  <a:schemeClr val="tx1"/>
                </a:solidFill>
                <a:latin typeface="Sakkal Majalla" panose="02000000000000000000" pitchFamily="2" charset="-78"/>
                <a:ea typeface="Microsoft JhengHei UI" panose="020B0604030504040204" pitchFamily="34" charset="-120"/>
                <a:cs typeface="Sakkal Majalla" panose="02000000000000000000" pitchFamily="2" charset="-78"/>
              </a:rPr>
              <a:t>في أي إمارة توجد هذه الصورة ؟</a:t>
            </a:r>
            <a:endParaRPr lang="en-US" sz="4400" b="1" dirty="0">
              <a:solidFill>
                <a:srgbClr val="FF0000"/>
              </a:solidFill>
              <a:latin typeface="Sakkal Majalla" panose="02000000000000000000" pitchFamily="2" charset="-78"/>
              <a:ea typeface="Microsoft JhengHei UI" panose="020B0604030504040204" pitchFamily="34" charset="-120"/>
              <a:cs typeface="Sakkal Majalla" panose="02000000000000000000" pitchFamily="2" charset="-78"/>
            </a:endParaRPr>
          </a:p>
        </p:txBody>
      </p:sp>
      <p:sp>
        <p:nvSpPr>
          <p:cNvPr id="15" name="مستطيل: زوايا مستديرة 14">
            <a:extLst>
              <a:ext uri="{FF2B5EF4-FFF2-40B4-BE49-F238E27FC236}">
                <a16:creationId xmlns:a16="http://schemas.microsoft.com/office/drawing/2014/main" id="{55D8B87D-CBCC-4663-A775-04004DE2352F}"/>
              </a:ext>
            </a:extLst>
          </p:cNvPr>
          <p:cNvSpPr/>
          <p:nvPr/>
        </p:nvSpPr>
        <p:spPr>
          <a:xfrm>
            <a:off x="6317691" y="4030026"/>
            <a:ext cx="4843986" cy="663672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AE" sz="4400" b="1" dirty="0">
                <a:solidFill>
                  <a:schemeClr val="tx1"/>
                </a:solidFill>
                <a:latin typeface="Sakkal Majalla" panose="02000000000000000000" pitchFamily="2" charset="-78"/>
                <a:ea typeface="Microsoft JhengHei UI" panose="020B0604030504040204" pitchFamily="34" charset="-120"/>
                <a:cs typeface="Sakkal Majalla" panose="02000000000000000000" pitchFamily="2" charset="-78"/>
              </a:rPr>
              <a:t>من خلق الجبال و البحيرة  ؟</a:t>
            </a:r>
            <a:endParaRPr lang="en-US" sz="4400" b="1" dirty="0">
              <a:solidFill>
                <a:srgbClr val="FF0000"/>
              </a:solidFill>
              <a:latin typeface="Sakkal Majalla" panose="02000000000000000000" pitchFamily="2" charset="-78"/>
              <a:ea typeface="Microsoft JhengHei UI" panose="020B0604030504040204" pitchFamily="34" charset="-120"/>
              <a:cs typeface="Sakkal Majalla" panose="02000000000000000000" pitchFamily="2" charset="-78"/>
            </a:endParaRPr>
          </a:p>
        </p:txBody>
      </p:sp>
      <p:sp>
        <p:nvSpPr>
          <p:cNvPr id="16" name="مستطيل: زوايا مستديرة 15">
            <a:extLst>
              <a:ext uri="{FF2B5EF4-FFF2-40B4-BE49-F238E27FC236}">
                <a16:creationId xmlns:a16="http://schemas.microsoft.com/office/drawing/2014/main" id="{DE9696F4-7F97-4497-BBDD-4F296B0285FF}"/>
              </a:ext>
            </a:extLst>
          </p:cNvPr>
          <p:cNvSpPr/>
          <p:nvPr/>
        </p:nvSpPr>
        <p:spPr>
          <a:xfrm>
            <a:off x="5745019" y="5060988"/>
            <a:ext cx="5955348" cy="663672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AE" sz="4400" b="1" dirty="0">
                <a:solidFill>
                  <a:schemeClr val="tx1"/>
                </a:solidFill>
                <a:latin typeface="Sakkal Majalla" panose="02000000000000000000" pitchFamily="2" charset="-78"/>
                <a:ea typeface="Microsoft JhengHei UI" panose="020B0604030504040204" pitchFamily="34" charset="-120"/>
                <a:cs typeface="Sakkal Majalla" panose="02000000000000000000" pitchFamily="2" charset="-78"/>
              </a:rPr>
              <a:t>هل هو معلم طبيعي أم معلم بشري ؟</a:t>
            </a:r>
            <a:endParaRPr lang="en-US" sz="4400" b="1" dirty="0">
              <a:solidFill>
                <a:srgbClr val="FF0000"/>
              </a:solidFill>
              <a:latin typeface="Sakkal Majalla" panose="02000000000000000000" pitchFamily="2" charset="-78"/>
              <a:ea typeface="Microsoft JhengHei UI" panose="020B0604030504040204" pitchFamily="34" charset="-120"/>
              <a:cs typeface="Sakkal Majalla" panose="02000000000000000000" pitchFamily="2" charset="-78"/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771E74A3-CA39-4CE5-ACF9-1143D4889E3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6501" b="55598"/>
          <a:stretch/>
        </p:blipFill>
        <p:spPr>
          <a:xfrm>
            <a:off x="1599066" y="1687619"/>
            <a:ext cx="4333005" cy="26183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مستطيل: زوايا مستديرة 16">
            <a:extLst>
              <a:ext uri="{FF2B5EF4-FFF2-40B4-BE49-F238E27FC236}">
                <a16:creationId xmlns:a16="http://schemas.microsoft.com/office/drawing/2014/main" id="{50E06CCF-7F14-4E31-83F6-48F3C6F3C328}"/>
              </a:ext>
            </a:extLst>
          </p:cNvPr>
          <p:cNvSpPr/>
          <p:nvPr/>
        </p:nvSpPr>
        <p:spPr>
          <a:xfrm>
            <a:off x="1872674" y="4367316"/>
            <a:ext cx="3163454" cy="63691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8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دُبَيُّ</a:t>
            </a:r>
            <a:endParaRPr lang="en-US" sz="48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5597133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34" y="1322247"/>
            <a:ext cx="1212682" cy="737807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25313" y="982682"/>
            <a:ext cx="1294903" cy="2539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105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34" y="2231353"/>
            <a:ext cx="1212682" cy="81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33" y="273028"/>
            <a:ext cx="576064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A2D7FE00-0A78-4186-851C-44CD33E67F37}"/>
              </a:ext>
            </a:extLst>
          </p:cNvPr>
          <p:cNvSpPr/>
          <p:nvPr/>
        </p:nvSpPr>
        <p:spPr>
          <a:xfrm>
            <a:off x="1487055" y="273028"/>
            <a:ext cx="10531266" cy="645104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4" descr="ما هي خصائص كوكب الارض | المرسال">
            <a:extLst>
              <a:ext uri="{FF2B5EF4-FFF2-40B4-BE49-F238E27FC236}">
                <a16:creationId xmlns:a16="http://schemas.microsoft.com/office/drawing/2014/main" id="{4961C31A-639B-450F-8D75-B57066B8E8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35" y="3216339"/>
            <a:ext cx="1212682" cy="81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9E342782-2603-41E3-B2B6-429ADA3753C5}"/>
              </a:ext>
            </a:extLst>
          </p:cNvPr>
          <p:cNvSpPr/>
          <p:nvPr/>
        </p:nvSpPr>
        <p:spPr>
          <a:xfrm>
            <a:off x="2309091" y="494711"/>
            <a:ext cx="9319491" cy="63691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28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الصور الآتية كلها من دولتنا الحبيبة ، انظر إليها و تحدث مع معلمك و زملائك عنها ، موضحا الفرق بين الصور التي على جهة اليمين و الصور التي على جهة اليسار </a:t>
            </a:r>
            <a:endParaRPr lang="en-US" sz="28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16E8FCF8-34C3-4FDE-A6CE-E516C4C09B03}"/>
              </a:ext>
            </a:extLst>
          </p:cNvPr>
          <p:cNvSpPr/>
          <p:nvPr/>
        </p:nvSpPr>
        <p:spPr>
          <a:xfrm>
            <a:off x="7051612" y="1867960"/>
            <a:ext cx="4322500" cy="663672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AE" sz="4400" b="1" dirty="0">
                <a:solidFill>
                  <a:schemeClr val="tx1"/>
                </a:solidFill>
                <a:latin typeface="Sakkal Majalla" panose="02000000000000000000" pitchFamily="2" charset="-78"/>
                <a:ea typeface="Microsoft JhengHei UI" panose="020B0604030504040204" pitchFamily="34" charset="-120"/>
                <a:cs typeface="Sakkal Majalla" panose="02000000000000000000" pitchFamily="2" charset="-78"/>
              </a:rPr>
              <a:t>ماذا تشاهد في الصورة  ؟</a:t>
            </a:r>
            <a:endParaRPr lang="en-US" sz="4400" b="1" dirty="0">
              <a:solidFill>
                <a:srgbClr val="FF0000"/>
              </a:solidFill>
              <a:latin typeface="Sakkal Majalla" panose="02000000000000000000" pitchFamily="2" charset="-78"/>
              <a:ea typeface="Microsoft JhengHei UI" panose="020B0604030504040204" pitchFamily="34" charset="-120"/>
              <a:cs typeface="Sakkal Majalla" panose="02000000000000000000" pitchFamily="2" charset="-78"/>
            </a:endParaRPr>
          </a:p>
        </p:txBody>
      </p:sp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79101002-DC62-4A35-B6D4-FEE3AAD19C8D}"/>
              </a:ext>
            </a:extLst>
          </p:cNvPr>
          <p:cNvSpPr/>
          <p:nvPr/>
        </p:nvSpPr>
        <p:spPr>
          <a:xfrm>
            <a:off x="6259930" y="2996778"/>
            <a:ext cx="5528869" cy="663672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AE" sz="4400" b="1" dirty="0">
                <a:solidFill>
                  <a:schemeClr val="tx1"/>
                </a:solidFill>
                <a:latin typeface="Sakkal Majalla" panose="02000000000000000000" pitchFamily="2" charset="-78"/>
                <a:ea typeface="Microsoft JhengHei UI" panose="020B0604030504040204" pitchFamily="34" charset="-120"/>
                <a:cs typeface="Sakkal Majalla" panose="02000000000000000000" pitchFamily="2" charset="-78"/>
              </a:rPr>
              <a:t>في أي إمارة توجد هذه الصورة ؟</a:t>
            </a:r>
            <a:endParaRPr lang="en-US" sz="4400" b="1" dirty="0">
              <a:solidFill>
                <a:srgbClr val="FF0000"/>
              </a:solidFill>
              <a:latin typeface="Sakkal Majalla" panose="02000000000000000000" pitchFamily="2" charset="-78"/>
              <a:ea typeface="Microsoft JhengHei UI" panose="020B0604030504040204" pitchFamily="34" charset="-120"/>
              <a:cs typeface="Sakkal Majalla" panose="02000000000000000000" pitchFamily="2" charset="-78"/>
            </a:endParaRPr>
          </a:p>
        </p:txBody>
      </p:sp>
      <p:sp>
        <p:nvSpPr>
          <p:cNvPr id="15" name="مستطيل: زوايا مستديرة 14">
            <a:extLst>
              <a:ext uri="{FF2B5EF4-FFF2-40B4-BE49-F238E27FC236}">
                <a16:creationId xmlns:a16="http://schemas.microsoft.com/office/drawing/2014/main" id="{55D8B87D-CBCC-4663-A775-04004DE2352F}"/>
              </a:ext>
            </a:extLst>
          </p:cNvPr>
          <p:cNvSpPr/>
          <p:nvPr/>
        </p:nvSpPr>
        <p:spPr>
          <a:xfrm>
            <a:off x="8294255" y="4023091"/>
            <a:ext cx="3536167" cy="663672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AE" sz="4400" b="1" dirty="0">
                <a:solidFill>
                  <a:schemeClr val="tx1"/>
                </a:solidFill>
                <a:latin typeface="Sakkal Majalla" panose="02000000000000000000" pitchFamily="2" charset="-78"/>
                <a:ea typeface="Microsoft JhengHei UI" panose="020B0604030504040204" pitchFamily="34" charset="-120"/>
                <a:cs typeface="Sakkal Majalla" panose="02000000000000000000" pitchFamily="2" charset="-78"/>
              </a:rPr>
              <a:t>من بنـى البنايات ؟</a:t>
            </a:r>
            <a:endParaRPr lang="en-US" sz="4400" b="1" dirty="0">
              <a:solidFill>
                <a:srgbClr val="FF0000"/>
              </a:solidFill>
              <a:latin typeface="Sakkal Majalla" panose="02000000000000000000" pitchFamily="2" charset="-78"/>
              <a:ea typeface="Microsoft JhengHei UI" panose="020B0604030504040204" pitchFamily="34" charset="-120"/>
              <a:cs typeface="Sakkal Majalla" panose="02000000000000000000" pitchFamily="2" charset="-78"/>
            </a:endParaRPr>
          </a:p>
        </p:txBody>
      </p:sp>
      <p:sp>
        <p:nvSpPr>
          <p:cNvPr id="16" name="مستطيل: زوايا مستديرة 15">
            <a:extLst>
              <a:ext uri="{FF2B5EF4-FFF2-40B4-BE49-F238E27FC236}">
                <a16:creationId xmlns:a16="http://schemas.microsoft.com/office/drawing/2014/main" id="{DE9696F4-7F97-4497-BBDD-4F296B0285FF}"/>
              </a:ext>
            </a:extLst>
          </p:cNvPr>
          <p:cNvSpPr/>
          <p:nvPr/>
        </p:nvSpPr>
        <p:spPr>
          <a:xfrm>
            <a:off x="5745019" y="5060988"/>
            <a:ext cx="5955348" cy="663672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AE" sz="4400" b="1" dirty="0">
                <a:solidFill>
                  <a:schemeClr val="tx1"/>
                </a:solidFill>
                <a:latin typeface="Sakkal Majalla" panose="02000000000000000000" pitchFamily="2" charset="-78"/>
                <a:ea typeface="Microsoft JhengHei UI" panose="020B0604030504040204" pitchFamily="34" charset="-120"/>
                <a:cs typeface="Sakkal Majalla" panose="02000000000000000000" pitchFamily="2" charset="-78"/>
              </a:rPr>
              <a:t>هل هو معلم طبيعي أم معلم بشري ؟</a:t>
            </a:r>
            <a:endParaRPr lang="en-US" sz="4400" b="1" dirty="0">
              <a:solidFill>
                <a:srgbClr val="FF0000"/>
              </a:solidFill>
              <a:latin typeface="Sakkal Majalla" panose="02000000000000000000" pitchFamily="2" charset="-78"/>
              <a:ea typeface="Microsoft JhengHei UI" panose="020B0604030504040204" pitchFamily="34" charset="-120"/>
              <a:cs typeface="Sakkal Majalla" panose="02000000000000000000" pitchFamily="2" charset="-78"/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AB39407B-ECF4-4DA2-90C0-0069522D53E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830" t="14329" r="5954" b="58663"/>
          <a:stretch/>
        </p:blipFill>
        <p:spPr>
          <a:xfrm>
            <a:off x="1866493" y="1373058"/>
            <a:ext cx="4008582" cy="2688517"/>
          </a:xfrm>
          <a:prstGeom prst="rect">
            <a:avLst/>
          </a:prstGeom>
        </p:spPr>
      </p:pic>
      <p:sp>
        <p:nvSpPr>
          <p:cNvPr id="17" name="مستطيل: زوايا مستديرة 16">
            <a:extLst>
              <a:ext uri="{FF2B5EF4-FFF2-40B4-BE49-F238E27FC236}">
                <a16:creationId xmlns:a16="http://schemas.microsoft.com/office/drawing/2014/main" id="{1D1A6A24-778B-4234-B3CD-F60B49BB5D87}"/>
              </a:ext>
            </a:extLst>
          </p:cNvPr>
          <p:cNvSpPr/>
          <p:nvPr/>
        </p:nvSpPr>
        <p:spPr>
          <a:xfrm>
            <a:off x="2099338" y="4232102"/>
            <a:ext cx="3163454" cy="63691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8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أَبوظَبيُّ</a:t>
            </a:r>
            <a:endParaRPr lang="en-US" sz="48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1680110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34" y="1322247"/>
            <a:ext cx="1212682" cy="737807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25313" y="982682"/>
            <a:ext cx="1294903" cy="2539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105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34" y="2231353"/>
            <a:ext cx="1212682" cy="81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33" y="273028"/>
            <a:ext cx="576064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A2D7FE00-0A78-4186-851C-44CD33E67F37}"/>
              </a:ext>
            </a:extLst>
          </p:cNvPr>
          <p:cNvSpPr/>
          <p:nvPr/>
        </p:nvSpPr>
        <p:spPr>
          <a:xfrm>
            <a:off x="1487055" y="273028"/>
            <a:ext cx="10531266" cy="645104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4" descr="ما هي خصائص كوكب الارض | المرسال">
            <a:extLst>
              <a:ext uri="{FF2B5EF4-FFF2-40B4-BE49-F238E27FC236}">
                <a16:creationId xmlns:a16="http://schemas.microsoft.com/office/drawing/2014/main" id="{4961C31A-639B-450F-8D75-B57066B8E8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35" y="3216339"/>
            <a:ext cx="1212682" cy="81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9E342782-2603-41E3-B2B6-429ADA3753C5}"/>
              </a:ext>
            </a:extLst>
          </p:cNvPr>
          <p:cNvSpPr/>
          <p:nvPr/>
        </p:nvSpPr>
        <p:spPr>
          <a:xfrm>
            <a:off x="2309091" y="494711"/>
            <a:ext cx="9319491" cy="63691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28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الصور الآتية كلها من دولتنا الحبيبة ، انظر إليها و تحدث مع معلمك و زملائك عنها ، موضحا الفرق بين الصور التي على جهة اليمين و الصور التي على جهة اليسار </a:t>
            </a:r>
            <a:endParaRPr lang="en-US" sz="28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7" name="مستطيل: زوايا مستديرة 16">
            <a:extLst>
              <a:ext uri="{FF2B5EF4-FFF2-40B4-BE49-F238E27FC236}">
                <a16:creationId xmlns:a16="http://schemas.microsoft.com/office/drawing/2014/main" id="{E00BF6D7-086A-414C-BB96-3B30A8A158E9}"/>
              </a:ext>
            </a:extLst>
          </p:cNvPr>
          <p:cNvSpPr/>
          <p:nvPr/>
        </p:nvSpPr>
        <p:spPr>
          <a:xfrm>
            <a:off x="4890362" y="5190445"/>
            <a:ext cx="4322500" cy="663672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AE" sz="4400" b="1" dirty="0">
                <a:solidFill>
                  <a:schemeClr val="tx1"/>
                </a:solidFill>
                <a:latin typeface="Sakkal Majalla" panose="02000000000000000000" pitchFamily="2" charset="-78"/>
                <a:ea typeface="Microsoft JhengHei UI" panose="020B0604030504040204" pitchFamily="34" charset="-120"/>
                <a:cs typeface="Sakkal Majalla" panose="02000000000000000000" pitchFamily="2" charset="-78"/>
              </a:rPr>
              <a:t>ما الفـرق بين الصـورتين ؟</a:t>
            </a:r>
            <a:endParaRPr lang="en-US" sz="4400" b="1" dirty="0">
              <a:solidFill>
                <a:srgbClr val="FF0000"/>
              </a:solidFill>
              <a:latin typeface="Sakkal Majalla" panose="02000000000000000000" pitchFamily="2" charset="-78"/>
              <a:ea typeface="Microsoft JhengHei UI" panose="020B0604030504040204" pitchFamily="34" charset="-120"/>
              <a:cs typeface="Sakkal Majalla" panose="02000000000000000000" pitchFamily="2" charset="-78"/>
            </a:endParaRPr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4193573F-FFB8-4C50-88C6-2D23D5221DF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6501" b="55598"/>
          <a:stretch/>
        </p:blipFill>
        <p:spPr>
          <a:xfrm>
            <a:off x="7202996" y="1501821"/>
            <a:ext cx="4714239" cy="28486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id="{948B325A-B3D8-4147-B054-AEA6E283DE37}"/>
              </a:ext>
            </a:extLst>
          </p:cNvPr>
          <p:cNvSpPr/>
          <p:nvPr/>
        </p:nvSpPr>
        <p:spPr>
          <a:xfrm>
            <a:off x="7857838" y="4302661"/>
            <a:ext cx="3163454" cy="63691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8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دُبَيُّ</a:t>
            </a:r>
            <a:endParaRPr lang="en-US" sz="48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5" name="صورة 14">
            <a:extLst>
              <a:ext uri="{FF2B5EF4-FFF2-40B4-BE49-F238E27FC236}">
                <a16:creationId xmlns:a16="http://schemas.microsoft.com/office/drawing/2014/main" id="{A8A80B45-7E6B-480E-A027-66CE8DCE165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830" t="14329" r="5954" b="58663"/>
          <a:stretch/>
        </p:blipFill>
        <p:spPr>
          <a:xfrm>
            <a:off x="2668156" y="1543585"/>
            <a:ext cx="4008582" cy="2688517"/>
          </a:xfrm>
          <a:prstGeom prst="rect">
            <a:avLst/>
          </a:prstGeom>
        </p:spPr>
      </p:pic>
      <p:sp>
        <p:nvSpPr>
          <p:cNvPr id="16" name="مستطيل: زوايا مستديرة 15">
            <a:extLst>
              <a:ext uri="{FF2B5EF4-FFF2-40B4-BE49-F238E27FC236}">
                <a16:creationId xmlns:a16="http://schemas.microsoft.com/office/drawing/2014/main" id="{DAFE9EF5-FB03-44F9-9961-86ACDB5809C3}"/>
              </a:ext>
            </a:extLst>
          </p:cNvPr>
          <p:cNvSpPr/>
          <p:nvPr/>
        </p:nvSpPr>
        <p:spPr>
          <a:xfrm>
            <a:off x="2901001" y="4402629"/>
            <a:ext cx="3163454" cy="63691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8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أَبوظَبيُّ</a:t>
            </a:r>
            <a:endParaRPr lang="en-US" sz="48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2480220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34" y="1322247"/>
            <a:ext cx="1212682" cy="737807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25313" y="982682"/>
            <a:ext cx="1294903" cy="2539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105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34" y="2231353"/>
            <a:ext cx="1212682" cy="81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33" y="273028"/>
            <a:ext cx="576064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A2D7FE00-0A78-4186-851C-44CD33E67F37}"/>
              </a:ext>
            </a:extLst>
          </p:cNvPr>
          <p:cNvSpPr/>
          <p:nvPr/>
        </p:nvSpPr>
        <p:spPr>
          <a:xfrm>
            <a:off x="1487055" y="273028"/>
            <a:ext cx="10531266" cy="645104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4" descr="ما هي خصائص كوكب الارض | المرسال">
            <a:extLst>
              <a:ext uri="{FF2B5EF4-FFF2-40B4-BE49-F238E27FC236}">
                <a16:creationId xmlns:a16="http://schemas.microsoft.com/office/drawing/2014/main" id="{4961C31A-639B-450F-8D75-B57066B8E8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35" y="3216339"/>
            <a:ext cx="1212682" cy="81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9E342782-2603-41E3-B2B6-429ADA3753C5}"/>
              </a:ext>
            </a:extLst>
          </p:cNvPr>
          <p:cNvSpPr/>
          <p:nvPr/>
        </p:nvSpPr>
        <p:spPr>
          <a:xfrm>
            <a:off x="2309091" y="494711"/>
            <a:ext cx="9319491" cy="63691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28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الصور الآتية كلها من دولتنا الحبيبة ، انظر إليها و تحدث مع معلمك و زملائك عنها ، موضحا الفرق بين الصور التي على جهة اليمين و الصور التي على جهة اليسار </a:t>
            </a:r>
            <a:endParaRPr lang="en-US" sz="28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16E8FCF8-34C3-4FDE-A6CE-E516C4C09B03}"/>
              </a:ext>
            </a:extLst>
          </p:cNvPr>
          <p:cNvSpPr/>
          <p:nvPr/>
        </p:nvSpPr>
        <p:spPr>
          <a:xfrm>
            <a:off x="7051612" y="1867960"/>
            <a:ext cx="4322500" cy="663672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AE" sz="4400" b="1" dirty="0">
                <a:solidFill>
                  <a:schemeClr val="tx1"/>
                </a:solidFill>
                <a:latin typeface="Sakkal Majalla" panose="02000000000000000000" pitchFamily="2" charset="-78"/>
                <a:ea typeface="Microsoft JhengHei UI" panose="020B0604030504040204" pitchFamily="34" charset="-120"/>
                <a:cs typeface="Sakkal Majalla" panose="02000000000000000000" pitchFamily="2" charset="-78"/>
              </a:rPr>
              <a:t>ماذا تشاهد في الصورة  ؟</a:t>
            </a:r>
            <a:endParaRPr lang="en-US" sz="4400" b="1" dirty="0">
              <a:solidFill>
                <a:srgbClr val="FF0000"/>
              </a:solidFill>
              <a:latin typeface="Sakkal Majalla" panose="02000000000000000000" pitchFamily="2" charset="-78"/>
              <a:ea typeface="Microsoft JhengHei UI" panose="020B0604030504040204" pitchFamily="34" charset="-120"/>
              <a:cs typeface="Sakkal Majalla" panose="02000000000000000000" pitchFamily="2" charset="-78"/>
            </a:endParaRPr>
          </a:p>
        </p:txBody>
      </p:sp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79101002-DC62-4A35-B6D4-FEE3AAD19C8D}"/>
              </a:ext>
            </a:extLst>
          </p:cNvPr>
          <p:cNvSpPr/>
          <p:nvPr/>
        </p:nvSpPr>
        <p:spPr>
          <a:xfrm>
            <a:off x="6259930" y="2996778"/>
            <a:ext cx="5528869" cy="663672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AE" sz="4400" b="1" dirty="0">
                <a:solidFill>
                  <a:schemeClr val="tx1"/>
                </a:solidFill>
                <a:latin typeface="Sakkal Majalla" panose="02000000000000000000" pitchFamily="2" charset="-78"/>
                <a:ea typeface="Microsoft JhengHei UI" panose="020B0604030504040204" pitchFamily="34" charset="-120"/>
                <a:cs typeface="Sakkal Majalla" panose="02000000000000000000" pitchFamily="2" charset="-78"/>
              </a:rPr>
              <a:t>في أي إمارة توجد هذه الصورة ؟</a:t>
            </a:r>
            <a:endParaRPr lang="en-US" sz="4400" b="1" dirty="0">
              <a:solidFill>
                <a:srgbClr val="FF0000"/>
              </a:solidFill>
              <a:latin typeface="Sakkal Majalla" panose="02000000000000000000" pitchFamily="2" charset="-78"/>
              <a:ea typeface="Microsoft JhengHei UI" panose="020B0604030504040204" pitchFamily="34" charset="-120"/>
              <a:cs typeface="Sakkal Majalla" panose="02000000000000000000" pitchFamily="2" charset="-78"/>
            </a:endParaRPr>
          </a:p>
        </p:txBody>
      </p:sp>
      <p:sp>
        <p:nvSpPr>
          <p:cNvPr id="15" name="مستطيل: زوايا مستديرة 14">
            <a:extLst>
              <a:ext uri="{FF2B5EF4-FFF2-40B4-BE49-F238E27FC236}">
                <a16:creationId xmlns:a16="http://schemas.microsoft.com/office/drawing/2014/main" id="{55D8B87D-CBCC-4663-A775-04004DE2352F}"/>
              </a:ext>
            </a:extLst>
          </p:cNvPr>
          <p:cNvSpPr/>
          <p:nvPr/>
        </p:nvSpPr>
        <p:spPr>
          <a:xfrm>
            <a:off x="6659419" y="4023091"/>
            <a:ext cx="5171004" cy="663672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AE" sz="4400" b="1" dirty="0">
                <a:solidFill>
                  <a:schemeClr val="tx1"/>
                </a:solidFill>
                <a:latin typeface="Sakkal Majalla" panose="02000000000000000000" pitchFamily="2" charset="-78"/>
                <a:ea typeface="Microsoft JhengHei UI" panose="020B0604030504040204" pitchFamily="34" charset="-120"/>
                <a:cs typeface="Sakkal Majalla" panose="02000000000000000000" pitchFamily="2" charset="-78"/>
              </a:rPr>
              <a:t>من خلق الصحراء و الأشجار ؟</a:t>
            </a:r>
            <a:endParaRPr lang="en-US" sz="4400" b="1" dirty="0">
              <a:solidFill>
                <a:srgbClr val="FF0000"/>
              </a:solidFill>
              <a:latin typeface="Sakkal Majalla" panose="02000000000000000000" pitchFamily="2" charset="-78"/>
              <a:ea typeface="Microsoft JhengHei UI" panose="020B0604030504040204" pitchFamily="34" charset="-120"/>
              <a:cs typeface="Sakkal Majalla" panose="02000000000000000000" pitchFamily="2" charset="-78"/>
            </a:endParaRPr>
          </a:p>
        </p:txBody>
      </p:sp>
      <p:sp>
        <p:nvSpPr>
          <p:cNvPr id="16" name="مستطيل: زوايا مستديرة 15">
            <a:extLst>
              <a:ext uri="{FF2B5EF4-FFF2-40B4-BE49-F238E27FC236}">
                <a16:creationId xmlns:a16="http://schemas.microsoft.com/office/drawing/2014/main" id="{DE9696F4-7F97-4497-BBDD-4F296B0285FF}"/>
              </a:ext>
            </a:extLst>
          </p:cNvPr>
          <p:cNvSpPr/>
          <p:nvPr/>
        </p:nvSpPr>
        <p:spPr>
          <a:xfrm>
            <a:off x="5745019" y="5060988"/>
            <a:ext cx="5955348" cy="663672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AE" sz="4400" b="1" dirty="0">
                <a:solidFill>
                  <a:schemeClr val="tx1"/>
                </a:solidFill>
                <a:latin typeface="Sakkal Majalla" panose="02000000000000000000" pitchFamily="2" charset="-78"/>
                <a:ea typeface="Microsoft JhengHei UI" panose="020B0604030504040204" pitchFamily="34" charset="-120"/>
                <a:cs typeface="Sakkal Majalla" panose="02000000000000000000" pitchFamily="2" charset="-78"/>
              </a:rPr>
              <a:t>هل هو معلم طبيعي أم معلم بشري ؟</a:t>
            </a:r>
            <a:endParaRPr lang="en-US" sz="4400" b="1" dirty="0">
              <a:solidFill>
                <a:srgbClr val="FF0000"/>
              </a:solidFill>
              <a:latin typeface="Sakkal Majalla" panose="02000000000000000000" pitchFamily="2" charset="-78"/>
              <a:ea typeface="Microsoft JhengHei UI" panose="020B0604030504040204" pitchFamily="34" charset="-120"/>
              <a:cs typeface="Sakkal Majalla" panose="02000000000000000000" pitchFamily="2" charset="-78"/>
            </a:endParaRPr>
          </a:p>
        </p:txBody>
      </p:sp>
      <p:pic>
        <p:nvPicPr>
          <p:cNvPr id="13" name="صورة 12">
            <a:extLst>
              <a:ext uri="{FF2B5EF4-FFF2-40B4-BE49-F238E27FC236}">
                <a16:creationId xmlns:a16="http://schemas.microsoft.com/office/drawing/2014/main" id="{65429F2C-7944-47AB-85AE-D60C3908B33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955" t="48619" r="8871" b="19429"/>
          <a:stretch/>
        </p:blipFill>
        <p:spPr>
          <a:xfrm>
            <a:off x="1519030" y="2007486"/>
            <a:ext cx="4257964" cy="3459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492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34" y="1322247"/>
            <a:ext cx="1212682" cy="737807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25313" y="982682"/>
            <a:ext cx="1294903" cy="2539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105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34" y="2231353"/>
            <a:ext cx="1212682" cy="81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33" y="273028"/>
            <a:ext cx="576064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A2D7FE00-0A78-4186-851C-44CD33E67F37}"/>
              </a:ext>
            </a:extLst>
          </p:cNvPr>
          <p:cNvSpPr/>
          <p:nvPr/>
        </p:nvSpPr>
        <p:spPr>
          <a:xfrm>
            <a:off x="1487055" y="273028"/>
            <a:ext cx="10531266" cy="645104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4" descr="ما هي خصائص كوكب الارض | المرسال">
            <a:extLst>
              <a:ext uri="{FF2B5EF4-FFF2-40B4-BE49-F238E27FC236}">
                <a16:creationId xmlns:a16="http://schemas.microsoft.com/office/drawing/2014/main" id="{4961C31A-639B-450F-8D75-B57066B8E8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35" y="3216339"/>
            <a:ext cx="1212682" cy="81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9E342782-2603-41E3-B2B6-429ADA3753C5}"/>
              </a:ext>
            </a:extLst>
          </p:cNvPr>
          <p:cNvSpPr/>
          <p:nvPr/>
        </p:nvSpPr>
        <p:spPr>
          <a:xfrm>
            <a:off x="2309091" y="494711"/>
            <a:ext cx="9319491" cy="63691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28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الصور الآتية كلها من دولتنا الحبيبة ، انظر إليها و تحدث مع معلمك و زملائك عنها ، موضحا الفرق بين الصور التي على جهة اليمين و الصور التي على جهة اليسار </a:t>
            </a:r>
            <a:endParaRPr lang="en-US" sz="28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16E8FCF8-34C3-4FDE-A6CE-E516C4C09B03}"/>
              </a:ext>
            </a:extLst>
          </p:cNvPr>
          <p:cNvSpPr/>
          <p:nvPr/>
        </p:nvSpPr>
        <p:spPr>
          <a:xfrm>
            <a:off x="7051612" y="1867960"/>
            <a:ext cx="4322500" cy="663672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AE" sz="4400" b="1" dirty="0">
                <a:solidFill>
                  <a:schemeClr val="tx1"/>
                </a:solidFill>
                <a:latin typeface="Sakkal Majalla" panose="02000000000000000000" pitchFamily="2" charset="-78"/>
                <a:ea typeface="Microsoft JhengHei UI" panose="020B0604030504040204" pitchFamily="34" charset="-120"/>
                <a:cs typeface="Sakkal Majalla" panose="02000000000000000000" pitchFamily="2" charset="-78"/>
              </a:rPr>
              <a:t>ماذا تشاهد في الصورة  ؟</a:t>
            </a:r>
            <a:endParaRPr lang="en-US" sz="4400" b="1" dirty="0">
              <a:solidFill>
                <a:srgbClr val="FF0000"/>
              </a:solidFill>
              <a:latin typeface="Sakkal Majalla" panose="02000000000000000000" pitchFamily="2" charset="-78"/>
              <a:ea typeface="Microsoft JhengHei UI" panose="020B0604030504040204" pitchFamily="34" charset="-120"/>
              <a:cs typeface="Sakkal Majalla" panose="02000000000000000000" pitchFamily="2" charset="-78"/>
            </a:endParaRPr>
          </a:p>
        </p:txBody>
      </p:sp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79101002-DC62-4A35-B6D4-FEE3AAD19C8D}"/>
              </a:ext>
            </a:extLst>
          </p:cNvPr>
          <p:cNvSpPr/>
          <p:nvPr/>
        </p:nvSpPr>
        <p:spPr>
          <a:xfrm>
            <a:off x="6259930" y="2996778"/>
            <a:ext cx="5528869" cy="663672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AE" sz="4400" b="1" dirty="0">
                <a:solidFill>
                  <a:schemeClr val="tx1"/>
                </a:solidFill>
                <a:latin typeface="Sakkal Majalla" panose="02000000000000000000" pitchFamily="2" charset="-78"/>
                <a:ea typeface="Microsoft JhengHei UI" panose="020B0604030504040204" pitchFamily="34" charset="-120"/>
                <a:cs typeface="Sakkal Majalla" panose="02000000000000000000" pitchFamily="2" charset="-78"/>
              </a:rPr>
              <a:t>في أي إمارة توجد هذه الصورة ؟</a:t>
            </a:r>
            <a:endParaRPr lang="en-US" sz="4400" b="1" dirty="0">
              <a:solidFill>
                <a:srgbClr val="FF0000"/>
              </a:solidFill>
              <a:latin typeface="Sakkal Majalla" panose="02000000000000000000" pitchFamily="2" charset="-78"/>
              <a:ea typeface="Microsoft JhengHei UI" panose="020B0604030504040204" pitchFamily="34" charset="-120"/>
              <a:cs typeface="Sakkal Majalla" panose="02000000000000000000" pitchFamily="2" charset="-78"/>
            </a:endParaRPr>
          </a:p>
        </p:txBody>
      </p:sp>
      <p:sp>
        <p:nvSpPr>
          <p:cNvPr id="15" name="مستطيل: زوايا مستديرة 14">
            <a:extLst>
              <a:ext uri="{FF2B5EF4-FFF2-40B4-BE49-F238E27FC236}">
                <a16:creationId xmlns:a16="http://schemas.microsoft.com/office/drawing/2014/main" id="{55D8B87D-CBCC-4663-A775-04004DE2352F}"/>
              </a:ext>
            </a:extLst>
          </p:cNvPr>
          <p:cNvSpPr/>
          <p:nvPr/>
        </p:nvSpPr>
        <p:spPr>
          <a:xfrm>
            <a:off x="5934832" y="4028883"/>
            <a:ext cx="5693750" cy="663672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AE" sz="4400" b="1" dirty="0">
                <a:solidFill>
                  <a:schemeClr val="tx1"/>
                </a:solidFill>
                <a:latin typeface="Sakkal Majalla" panose="02000000000000000000" pitchFamily="2" charset="-78"/>
                <a:ea typeface="Microsoft JhengHei UI" panose="020B0604030504040204" pitchFamily="34" charset="-120"/>
                <a:cs typeface="Sakkal Majalla" panose="02000000000000000000" pitchFamily="2" charset="-78"/>
              </a:rPr>
              <a:t>من بنى البنايات و الطرق و المدن ؟</a:t>
            </a:r>
            <a:endParaRPr lang="en-US" sz="4400" b="1" dirty="0">
              <a:solidFill>
                <a:srgbClr val="FF0000"/>
              </a:solidFill>
              <a:latin typeface="Sakkal Majalla" panose="02000000000000000000" pitchFamily="2" charset="-78"/>
              <a:ea typeface="Microsoft JhengHei UI" panose="020B0604030504040204" pitchFamily="34" charset="-120"/>
              <a:cs typeface="Sakkal Majalla" panose="02000000000000000000" pitchFamily="2" charset="-78"/>
            </a:endParaRPr>
          </a:p>
        </p:txBody>
      </p:sp>
      <p:sp>
        <p:nvSpPr>
          <p:cNvPr id="16" name="مستطيل: زوايا مستديرة 15">
            <a:extLst>
              <a:ext uri="{FF2B5EF4-FFF2-40B4-BE49-F238E27FC236}">
                <a16:creationId xmlns:a16="http://schemas.microsoft.com/office/drawing/2014/main" id="{DE9696F4-7F97-4497-BBDD-4F296B0285FF}"/>
              </a:ext>
            </a:extLst>
          </p:cNvPr>
          <p:cNvSpPr/>
          <p:nvPr/>
        </p:nvSpPr>
        <p:spPr>
          <a:xfrm>
            <a:off x="5745019" y="5060988"/>
            <a:ext cx="5955348" cy="663672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AE" sz="4400" b="1" dirty="0">
                <a:solidFill>
                  <a:schemeClr val="tx1"/>
                </a:solidFill>
                <a:latin typeface="Sakkal Majalla" panose="02000000000000000000" pitchFamily="2" charset="-78"/>
                <a:ea typeface="Microsoft JhengHei UI" panose="020B0604030504040204" pitchFamily="34" charset="-120"/>
                <a:cs typeface="Sakkal Majalla" panose="02000000000000000000" pitchFamily="2" charset="-78"/>
              </a:rPr>
              <a:t>هل هو معلم طبيعي أم معلم بشري ؟</a:t>
            </a:r>
            <a:endParaRPr lang="en-US" sz="4400" b="1" dirty="0">
              <a:solidFill>
                <a:srgbClr val="FF0000"/>
              </a:solidFill>
              <a:latin typeface="Sakkal Majalla" panose="02000000000000000000" pitchFamily="2" charset="-78"/>
              <a:ea typeface="Microsoft JhengHei UI" panose="020B0604030504040204" pitchFamily="34" charset="-120"/>
              <a:cs typeface="Sakkal Majalla" panose="02000000000000000000" pitchFamily="2" charset="-78"/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62C36471-D520-4516-8EFF-9AC18F67709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830" t="47940" r="5662" b="19428"/>
          <a:stretch/>
        </p:blipFill>
        <p:spPr>
          <a:xfrm>
            <a:off x="1566209" y="1867960"/>
            <a:ext cx="4107273" cy="33171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009167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34" y="1322247"/>
            <a:ext cx="1212682" cy="737807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25313" y="982682"/>
            <a:ext cx="1294903" cy="2539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105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34" y="2231353"/>
            <a:ext cx="1212682" cy="81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33" y="273028"/>
            <a:ext cx="576064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A2D7FE00-0A78-4186-851C-44CD33E67F37}"/>
              </a:ext>
            </a:extLst>
          </p:cNvPr>
          <p:cNvSpPr/>
          <p:nvPr/>
        </p:nvSpPr>
        <p:spPr>
          <a:xfrm>
            <a:off x="1487055" y="273028"/>
            <a:ext cx="10531266" cy="645104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4" descr="ما هي خصائص كوكب الارض | المرسال">
            <a:extLst>
              <a:ext uri="{FF2B5EF4-FFF2-40B4-BE49-F238E27FC236}">
                <a16:creationId xmlns:a16="http://schemas.microsoft.com/office/drawing/2014/main" id="{4961C31A-639B-450F-8D75-B57066B8E8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35" y="3216339"/>
            <a:ext cx="1212682" cy="81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9E342782-2603-41E3-B2B6-429ADA3753C5}"/>
              </a:ext>
            </a:extLst>
          </p:cNvPr>
          <p:cNvSpPr/>
          <p:nvPr/>
        </p:nvSpPr>
        <p:spPr>
          <a:xfrm>
            <a:off x="2309091" y="494711"/>
            <a:ext cx="9319491" cy="63691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28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الصور الآتية كلها من دولتنا الحبيبة ، انظر إليها و تحدث مع معلمك و زملائك عنها ، موضحا الفرق بين الصور التي على جهة اليمين و الصور التي على جهة اليسار </a:t>
            </a:r>
            <a:endParaRPr lang="en-US" sz="28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7" name="مستطيل: زوايا مستديرة 16">
            <a:extLst>
              <a:ext uri="{FF2B5EF4-FFF2-40B4-BE49-F238E27FC236}">
                <a16:creationId xmlns:a16="http://schemas.microsoft.com/office/drawing/2014/main" id="{E00BF6D7-086A-414C-BB96-3B30A8A158E9}"/>
              </a:ext>
            </a:extLst>
          </p:cNvPr>
          <p:cNvSpPr/>
          <p:nvPr/>
        </p:nvSpPr>
        <p:spPr>
          <a:xfrm>
            <a:off x="4890362" y="5190445"/>
            <a:ext cx="4322500" cy="663672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AE" sz="4400" b="1" dirty="0">
                <a:solidFill>
                  <a:schemeClr val="tx1"/>
                </a:solidFill>
                <a:latin typeface="Sakkal Majalla" panose="02000000000000000000" pitchFamily="2" charset="-78"/>
                <a:ea typeface="Microsoft JhengHei UI" panose="020B0604030504040204" pitchFamily="34" charset="-120"/>
                <a:cs typeface="Sakkal Majalla" panose="02000000000000000000" pitchFamily="2" charset="-78"/>
              </a:rPr>
              <a:t>ما الفـرق بين الصـورتين ؟</a:t>
            </a:r>
            <a:endParaRPr lang="en-US" sz="4400" b="1" dirty="0">
              <a:solidFill>
                <a:srgbClr val="FF0000"/>
              </a:solidFill>
              <a:latin typeface="Sakkal Majalla" panose="02000000000000000000" pitchFamily="2" charset="-78"/>
              <a:ea typeface="Microsoft JhengHei UI" panose="020B0604030504040204" pitchFamily="34" charset="-120"/>
              <a:cs typeface="Sakkal Majalla" panose="02000000000000000000" pitchFamily="2" charset="-78"/>
            </a:endParaRPr>
          </a:p>
        </p:txBody>
      </p:sp>
      <p:pic>
        <p:nvPicPr>
          <p:cNvPr id="14" name="صورة 13">
            <a:extLst>
              <a:ext uri="{FF2B5EF4-FFF2-40B4-BE49-F238E27FC236}">
                <a16:creationId xmlns:a16="http://schemas.microsoft.com/office/drawing/2014/main" id="{2A4344D7-2BED-43D1-A426-279C3D892C6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830" t="47940" r="5662" b="19428"/>
          <a:stretch/>
        </p:blipFill>
        <p:spPr>
          <a:xfrm>
            <a:off x="2020274" y="1691150"/>
            <a:ext cx="4107273" cy="33171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279CA90C-BB2B-4885-984D-5595F07471F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955" t="48619" r="8871" b="19429"/>
          <a:stretch/>
        </p:blipFill>
        <p:spPr>
          <a:xfrm>
            <a:off x="7217867" y="1619989"/>
            <a:ext cx="4257964" cy="3459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0545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34" y="1322247"/>
            <a:ext cx="1212682" cy="737807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25313" y="982682"/>
            <a:ext cx="1294903" cy="2539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105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34" y="2231353"/>
            <a:ext cx="1212682" cy="81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33" y="273028"/>
            <a:ext cx="576064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A2D7FE00-0A78-4186-851C-44CD33E67F37}"/>
              </a:ext>
            </a:extLst>
          </p:cNvPr>
          <p:cNvSpPr/>
          <p:nvPr/>
        </p:nvSpPr>
        <p:spPr>
          <a:xfrm>
            <a:off x="1487055" y="273028"/>
            <a:ext cx="10531266" cy="645104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4" descr="ما هي خصائص كوكب الارض | المرسال">
            <a:extLst>
              <a:ext uri="{FF2B5EF4-FFF2-40B4-BE49-F238E27FC236}">
                <a16:creationId xmlns:a16="http://schemas.microsoft.com/office/drawing/2014/main" id="{4961C31A-639B-450F-8D75-B57066B8E8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35" y="3216339"/>
            <a:ext cx="1212682" cy="81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38531CEA-4DFA-41FC-AEEB-AA6F54817777}"/>
              </a:ext>
            </a:extLst>
          </p:cNvPr>
          <p:cNvSpPr/>
          <p:nvPr/>
        </p:nvSpPr>
        <p:spPr>
          <a:xfrm>
            <a:off x="1524905" y="561060"/>
            <a:ext cx="10455565" cy="63691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8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انظر إلى الصورة التالية ثم اضغط على الإجابة الصحيحة : </a:t>
            </a:r>
            <a:endParaRPr lang="en-US" sz="4800" b="1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4098" name="Picture 2" descr="شقة حديثة أنيقة المسجد الإسلامي بناء التوضيح, مسجد, مسطحة, مسجد PNG  والمتجهات للتحميل مجانا | Building illustration, Mosque, Mosque art">
            <a:extLst>
              <a:ext uri="{FF2B5EF4-FFF2-40B4-BE49-F238E27FC236}">
                <a16:creationId xmlns:a16="http://schemas.microsoft.com/office/drawing/2014/main" id="{9E9DA4CE-34C2-4CAA-A4C8-55681A59A3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0084" y="1691150"/>
            <a:ext cx="4751211" cy="3842327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81615942-EFB4-4213-BC3F-5F0E8BF30679}"/>
              </a:ext>
            </a:extLst>
          </p:cNvPr>
          <p:cNvSpPr/>
          <p:nvPr/>
        </p:nvSpPr>
        <p:spPr>
          <a:xfrm>
            <a:off x="2733964" y="2231353"/>
            <a:ext cx="3001818" cy="119764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5400" b="1" dirty="0">
                <a:solidFill>
                  <a:schemeClr val="tx1"/>
                </a:solidFill>
              </a:rPr>
              <a:t>مَعْلَمٌ طَبيعيٌّ </a:t>
            </a:r>
            <a:endParaRPr lang="en-US" sz="5400" b="1" dirty="0">
              <a:solidFill>
                <a:schemeClr val="tx1"/>
              </a:solidFill>
            </a:endParaRPr>
          </a:p>
        </p:txBody>
      </p:sp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id="{B79C2C6E-CF62-4973-8E17-CD37A9A7FA34}"/>
              </a:ext>
            </a:extLst>
          </p:cNvPr>
          <p:cNvSpPr/>
          <p:nvPr/>
        </p:nvSpPr>
        <p:spPr>
          <a:xfrm>
            <a:off x="2733964" y="3993852"/>
            <a:ext cx="3001818" cy="1197647"/>
          </a:xfrm>
          <a:prstGeom prst="round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5400" b="1" dirty="0">
                <a:solidFill>
                  <a:schemeClr val="tx1"/>
                </a:solidFill>
              </a:rPr>
              <a:t>مَعْلَم بَشَري </a:t>
            </a:r>
            <a:endParaRPr lang="en-US" sz="5400" b="1" dirty="0">
              <a:solidFill>
                <a:schemeClr val="tx1"/>
              </a:solidFill>
            </a:endParaRPr>
          </a:p>
        </p:txBody>
      </p:sp>
      <p:sp>
        <p:nvSpPr>
          <p:cNvPr id="14" name="مستطيل: زوايا مستديرة 13">
            <a:extLst>
              <a:ext uri="{FF2B5EF4-FFF2-40B4-BE49-F238E27FC236}">
                <a16:creationId xmlns:a16="http://schemas.microsoft.com/office/drawing/2014/main" id="{567AFD5C-B5B6-4FC8-909D-6C5BD39CCC7E}"/>
              </a:ext>
            </a:extLst>
          </p:cNvPr>
          <p:cNvSpPr/>
          <p:nvPr/>
        </p:nvSpPr>
        <p:spPr>
          <a:xfrm>
            <a:off x="2733964" y="3991926"/>
            <a:ext cx="3001818" cy="119764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5400" b="1" dirty="0">
                <a:solidFill>
                  <a:schemeClr val="tx1"/>
                </a:solidFill>
              </a:rPr>
              <a:t>مَعْلَمٌ بَشَريٌّ </a:t>
            </a:r>
            <a:endParaRPr lang="en-US" sz="5400" b="1" dirty="0">
              <a:solidFill>
                <a:schemeClr val="tx1"/>
              </a:solidFill>
            </a:endParaRPr>
          </a:p>
        </p:txBody>
      </p:sp>
      <p:pic>
        <p:nvPicPr>
          <p:cNvPr id="15" name="Picture 8" descr="نجمة GIF - تحميل ومشاركة علىPHONEKY">
            <a:extLst>
              <a:ext uri="{FF2B5EF4-FFF2-40B4-BE49-F238E27FC236}">
                <a16:creationId xmlns:a16="http://schemas.microsoft.com/office/drawing/2014/main" id="{17EDF3E0-69C5-421B-A362-F60F757E5B8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031" y="3812961"/>
            <a:ext cx="2351281" cy="1855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8972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5" grpId="0" animBg="1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34" y="1322247"/>
            <a:ext cx="1212682" cy="737807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25313" y="982682"/>
            <a:ext cx="1294903" cy="2539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105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34" y="2231353"/>
            <a:ext cx="1212682" cy="81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33" y="273028"/>
            <a:ext cx="576064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A2D7FE00-0A78-4186-851C-44CD33E67F37}"/>
              </a:ext>
            </a:extLst>
          </p:cNvPr>
          <p:cNvSpPr/>
          <p:nvPr/>
        </p:nvSpPr>
        <p:spPr>
          <a:xfrm>
            <a:off x="1487055" y="273028"/>
            <a:ext cx="10531266" cy="645104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4" descr="ما هي خصائص كوكب الارض | المرسال">
            <a:extLst>
              <a:ext uri="{FF2B5EF4-FFF2-40B4-BE49-F238E27FC236}">
                <a16:creationId xmlns:a16="http://schemas.microsoft.com/office/drawing/2014/main" id="{4961C31A-639B-450F-8D75-B57066B8E8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35" y="3216339"/>
            <a:ext cx="1212682" cy="81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38531CEA-4DFA-41FC-AEEB-AA6F54817777}"/>
              </a:ext>
            </a:extLst>
          </p:cNvPr>
          <p:cNvSpPr/>
          <p:nvPr/>
        </p:nvSpPr>
        <p:spPr>
          <a:xfrm>
            <a:off x="1524905" y="561060"/>
            <a:ext cx="10455565" cy="63691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8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انظر إلى الصورة التالية ثم اضغط على الإجابة الصحيحة : </a:t>
            </a:r>
            <a:endParaRPr lang="en-US" sz="4800" b="1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81615942-EFB4-4213-BC3F-5F0E8BF30679}"/>
              </a:ext>
            </a:extLst>
          </p:cNvPr>
          <p:cNvSpPr/>
          <p:nvPr/>
        </p:nvSpPr>
        <p:spPr>
          <a:xfrm>
            <a:off x="3105379" y="3975980"/>
            <a:ext cx="3001818" cy="119764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5400" b="1" dirty="0">
                <a:solidFill>
                  <a:schemeClr val="tx1"/>
                </a:solidFill>
              </a:rPr>
              <a:t>مَعْلَمٌ بَشَرِيُّ</a:t>
            </a:r>
            <a:endParaRPr lang="en-US" sz="5400" b="1" dirty="0">
              <a:solidFill>
                <a:schemeClr val="tx1"/>
              </a:solidFill>
            </a:endParaRPr>
          </a:p>
        </p:txBody>
      </p:sp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id="{B79C2C6E-CF62-4973-8E17-CD37A9A7FA34}"/>
              </a:ext>
            </a:extLst>
          </p:cNvPr>
          <p:cNvSpPr/>
          <p:nvPr/>
        </p:nvSpPr>
        <p:spPr>
          <a:xfrm>
            <a:off x="3038962" y="2205855"/>
            <a:ext cx="3001818" cy="1197647"/>
          </a:xfrm>
          <a:prstGeom prst="round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5400" b="1" dirty="0">
                <a:solidFill>
                  <a:schemeClr val="tx1"/>
                </a:solidFill>
              </a:rPr>
              <a:t>مَعْلَم طَبيعيٌّ </a:t>
            </a:r>
            <a:endParaRPr lang="en-US" sz="5400" b="1" dirty="0">
              <a:solidFill>
                <a:schemeClr val="tx1"/>
              </a:solidFill>
            </a:endParaRPr>
          </a:p>
        </p:txBody>
      </p:sp>
      <p:sp>
        <p:nvSpPr>
          <p:cNvPr id="14" name="مستطيل: زوايا مستديرة 13">
            <a:extLst>
              <a:ext uri="{FF2B5EF4-FFF2-40B4-BE49-F238E27FC236}">
                <a16:creationId xmlns:a16="http://schemas.microsoft.com/office/drawing/2014/main" id="{567AFD5C-B5B6-4FC8-909D-6C5BD39CCC7E}"/>
              </a:ext>
            </a:extLst>
          </p:cNvPr>
          <p:cNvSpPr/>
          <p:nvPr/>
        </p:nvSpPr>
        <p:spPr>
          <a:xfrm>
            <a:off x="3038962" y="2203360"/>
            <a:ext cx="3001818" cy="119764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5400" b="1" dirty="0">
                <a:solidFill>
                  <a:schemeClr val="tx1"/>
                </a:solidFill>
              </a:rPr>
              <a:t>مَعْلَمٌ طَبيعيٌّ </a:t>
            </a:r>
            <a:endParaRPr lang="en-US" sz="5400" b="1" dirty="0">
              <a:solidFill>
                <a:schemeClr val="tx1"/>
              </a:solidFill>
            </a:endParaRPr>
          </a:p>
        </p:txBody>
      </p:sp>
      <p:pic>
        <p:nvPicPr>
          <p:cNvPr id="15" name="Picture 8" descr="نجمة GIF - تحميل ومشاركة علىPHONEKY">
            <a:extLst>
              <a:ext uri="{FF2B5EF4-FFF2-40B4-BE49-F238E27FC236}">
                <a16:creationId xmlns:a16="http://schemas.microsoft.com/office/drawing/2014/main" id="{17EDF3E0-69C5-421B-A362-F60F757E5B8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905" y="2113751"/>
            <a:ext cx="1743607" cy="1375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جبل قصاصات فنية مجانية ، تحميل مجاني قصاصة فنية ، قصاصة فنية مجانية - آخر">
            <a:extLst>
              <a:ext uri="{FF2B5EF4-FFF2-40B4-BE49-F238E27FC236}">
                <a16:creationId xmlns:a16="http://schemas.microsoft.com/office/drawing/2014/main" id="{9C295199-EA9C-4348-BAE4-0BF9540C74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501"/>
          <a:stretch/>
        </p:blipFill>
        <p:spPr bwMode="auto">
          <a:xfrm>
            <a:off x="6443384" y="1858445"/>
            <a:ext cx="5238750" cy="338535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2923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5" grpId="0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84A56A07-4BDD-4262-9A26-13DE98165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1900" y="196481"/>
            <a:ext cx="9008918" cy="5399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679" y="887308"/>
            <a:ext cx="1881285" cy="1206005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173679" y="379935"/>
            <a:ext cx="2155531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79" y="2231354"/>
            <a:ext cx="1881285" cy="133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745" y="38080"/>
            <a:ext cx="849228" cy="84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السلام الوطني">
            <a:hlinkClick r:id="" action="ppaction://media"/>
            <a:extLst>
              <a:ext uri="{FF2B5EF4-FFF2-40B4-BE49-F238E27FC236}">
                <a16:creationId xmlns:a16="http://schemas.microsoft.com/office/drawing/2014/main" id="{EFCF3F53-60EC-44AA-B4C0-9A7EAB579DB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752078" y="606824"/>
            <a:ext cx="8568174" cy="47317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59299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98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34" y="1322247"/>
            <a:ext cx="1212682" cy="737807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25313" y="982682"/>
            <a:ext cx="1294903" cy="2539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105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34" y="2231353"/>
            <a:ext cx="1212682" cy="81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33" y="273028"/>
            <a:ext cx="576064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A2D7FE00-0A78-4186-851C-44CD33E67F37}"/>
              </a:ext>
            </a:extLst>
          </p:cNvPr>
          <p:cNvSpPr/>
          <p:nvPr/>
        </p:nvSpPr>
        <p:spPr>
          <a:xfrm>
            <a:off x="1487055" y="273028"/>
            <a:ext cx="10531266" cy="645104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4" descr="ما هي خصائص كوكب الارض | المرسال">
            <a:extLst>
              <a:ext uri="{FF2B5EF4-FFF2-40B4-BE49-F238E27FC236}">
                <a16:creationId xmlns:a16="http://schemas.microsoft.com/office/drawing/2014/main" id="{4961C31A-639B-450F-8D75-B57066B8E8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35" y="3216339"/>
            <a:ext cx="1212682" cy="81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38531CEA-4DFA-41FC-AEEB-AA6F54817777}"/>
              </a:ext>
            </a:extLst>
          </p:cNvPr>
          <p:cNvSpPr/>
          <p:nvPr/>
        </p:nvSpPr>
        <p:spPr>
          <a:xfrm>
            <a:off x="1524905" y="561060"/>
            <a:ext cx="10455565" cy="63691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8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انظر إلى الصورة التالية ثم اضغط على الإجابة الصحيحة : </a:t>
            </a:r>
            <a:endParaRPr lang="en-US" sz="4800" b="1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81615942-EFB4-4213-BC3F-5F0E8BF30679}"/>
              </a:ext>
            </a:extLst>
          </p:cNvPr>
          <p:cNvSpPr/>
          <p:nvPr/>
        </p:nvSpPr>
        <p:spPr>
          <a:xfrm>
            <a:off x="2733964" y="2231353"/>
            <a:ext cx="3001818" cy="119764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5400" b="1" dirty="0">
                <a:solidFill>
                  <a:schemeClr val="tx1"/>
                </a:solidFill>
              </a:rPr>
              <a:t>مَعْلَمٌ طَبيعيٌّ </a:t>
            </a:r>
            <a:endParaRPr lang="en-US" sz="5400" b="1" dirty="0">
              <a:solidFill>
                <a:schemeClr val="tx1"/>
              </a:solidFill>
            </a:endParaRPr>
          </a:p>
        </p:txBody>
      </p:sp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id="{B79C2C6E-CF62-4973-8E17-CD37A9A7FA34}"/>
              </a:ext>
            </a:extLst>
          </p:cNvPr>
          <p:cNvSpPr/>
          <p:nvPr/>
        </p:nvSpPr>
        <p:spPr>
          <a:xfrm>
            <a:off x="2733964" y="3993852"/>
            <a:ext cx="3001818" cy="1197647"/>
          </a:xfrm>
          <a:prstGeom prst="round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5400" b="1" dirty="0">
                <a:solidFill>
                  <a:schemeClr val="tx1"/>
                </a:solidFill>
              </a:rPr>
              <a:t>مَعْلَم بَشَري </a:t>
            </a:r>
            <a:endParaRPr lang="en-US" sz="5400" b="1" dirty="0">
              <a:solidFill>
                <a:schemeClr val="tx1"/>
              </a:solidFill>
            </a:endParaRPr>
          </a:p>
        </p:txBody>
      </p:sp>
      <p:sp>
        <p:nvSpPr>
          <p:cNvPr id="14" name="مستطيل: زوايا مستديرة 13">
            <a:extLst>
              <a:ext uri="{FF2B5EF4-FFF2-40B4-BE49-F238E27FC236}">
                <a16:creationId xmlns:a16="http://schemas.microsoft.com/office/drawing/2014/main" id="{567AFD5C-B5B6-4FC8-909D-6C5BD39CCC7E}"/>
              </a:ext>
            </a:extLst>
          </p:cNvPr>
          <p:cNvSpPr/>
          <p:nvPr/>
        </p:nvSpPr>
        <p:spPr>
          <a:xfrm>
            <a:off x="2733964" y="3991926"/>
            <a:ext cx="3001818" cy="119764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5400" b="1" dirty="0">
                <a:solidFill>
                  <a:schemeClr val="tx1"/>
                </a:solidFill>
              </a:rPr>
              <a:t>مَعْلَمٌ بَشَرِيٌّ </a:t>
            </a:r>
            <a:endParaRPr lang="en-US" sz="5400" b="1" dirty="0">
              <a:solidFill>
                <a:schemeClr val="tx1"/>
              </a:solidFill>
            </a:endParaRPr>
          </a:p>
        </p:txBody>
      </p:sp>
      <p:pic>
        <p:nvPicPr>
          <p:cNvPr id="15" name="Picture 8" descr="نجمة GIF - تحميل ومشاركة علىPHONEKY">
            <a:extLst>
              <a:ext uri="{FF2B5EF4-FFF2-40B4-BE49-F238E27FC236}">
                <a16:creationId xmlns:a16="http://schemas.microsoft.com/office/drawing/2014/main" id="{17EDF3E0-69C5-421B-A362-F60F757E5B8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031" y="3812961"/>
            <a:ext cx="2351281" cy="1855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الشروط والأحكام | إكسبو 2020 دبي">
            <a:extLst>
              <a:ext uri="{FF2B5EF4-FFF2-40B4-BE49-F238E27FC236}">
                <a16:creationId xmlns:a16="http://schemas.microsoft.com/office/drawing/2014/main" id="{8B0E53BB-7615-4D99-BCAA-4530E3E315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1778269"/>
            <a:ext cx="4871278" cy="36416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3345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5" grpId="0" animBg="1"/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34" y="1322247"/>
            <a:ext cx="1212682" cy="737807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25313" y="982682"/>
            <a:ext cx="1294903" cy="2539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105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34" y="2231353"/>
            <a:ext cx="1212682" cy="81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33" y="273028"/>
            <a:ext cx="576064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A2D7FE00-0A78-4186-851C-44CD33E67F37}"/>
              </a:ext>
            </a:extLst>
          </p:cNvPr>
          <p:cNvSpPr/>
          <p:nvPr/>
        </p:nvSpPr>
        <p:spPr>
          <a:xfrm>
            <a:off x="1487055" y="273028"/>
            <a:ext cx="10531266" cy="645104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4" descr="ما هي خصائص كوكب الارض | المرسال">
            <a:extLst>
              <a:ext uri="{FF2B5EF4-FFF2-40B4-BE49-F238E27FC236}">
                <a16:creationId xmlns:a16="http://schemas.microsoft.com/office/drawing/2014/main" id="{4961C31A-639B-450F-8D75-B57066B8E8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35" y="3216339"/>
            <a:ext cx="1212682" cy="81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38531CEA-4DFA-41FC-AEEB-AA6F54817777}"/>
              </a:ext>
            </a:extLst>
          </p:cNvPr>
          <p:cNvSpPr/>
          <p:nvPr/>
        </p:nvSpPr>
        <p:spPr>
          <a:xfrm>
            <a:off x="1524905" y="561060"/>
            <a:ext cx="10455565" cy="63691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8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انظر إلى الصورة التالية ثم اضغط على الإجابة الصحيحة : </a:t>
            </a:r>
            <a:endParaRPr lang="en-US" sz="4800" b="1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81615942-EFB4-4213-BC3F-5F0E8BF30679}"/>
              </a:ext>
            </a:extLst>
          </p:cNvPr>
          <p:cNvSpPr/>
          <p:nvPr/>
        </p:nvSpPr>
        <p:spPr>
          <a:xfrm>
            <a:off x="3105379" y="3975980"/>
            <a:ext cx="3001818" cy="119764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5400" b="1" dirty="0">
                <a:solidFill>
                  <a:schemeClr val="tx1"/>
                </a:solidFill>
              </a:rPr>
              <a:t>مَعْلَمٌ بَشَرِيُّ</a:t>
            </a:r>
            <a:endParaRPr lang="en-US" sz="5400" b="1" dirty="0">
              <a:solidFill>
                <a:schemeClr val="tx1"/>
              </a:solidFill>
            </a:endParaRPr>
          </a:p>
        </p:txBody>
      </p:sp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id="{B79C2C6E-CF62-4973-8E17-CD37A9A7FA34}"/>
              </a:ext>
            </a:extLst>
          </p:cNvPr>
          <p:cNvSpPr/>
          <p:nvPr/>
        </p:nvSpPr>
        <p:spPr>
          <a:xfrm>
            <a:off x="3038962" y="2205855"/>
            <a:ext cx="3001818" cy="1197647"/>
          </a:xfrm>
          <a:prstGeom prst="round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5400" b="1" dirty="0">
                <a:solidFill>
                  <a:schemeClr val="tx1"/>
                </a:solidFill>
              </a:rPr>
              <a:t>مَعْلَم طَبيعيٌّ </a:t>
            </a:r>
            <a:endParaRPr lang="en-US" sz="5400" b="1" dirty="0">
              <a:solidFill>
                <a:schemeClr val="tx1"/>
              </a:solidFill>
            </a:endParaRPr>
          </a:p>
        </p:txBody>
      </p:sp>
      <p:sp>
        <p:nvSpPr>
          <p:cNvPr id="14" name="مستطيل: زوايا مستديرة 13">
            <a:extLst>
              <a:ext uri="{FF2B5EF4-FFF2-40B4-BE49-F238E27FC236}">
                <a16:creationId xmlns:a16="http://schemas.microsoft.com/office/drawing/2014/main" id="{567AFD5C-B5B6-4FC8-909D-6C5BD39CCC7E}"/>
              </a:ext>
            </a:extLst>
          </p:cNvPr>
          <p:cNvSpPr/>
          <p:nvPr/>
        </p:nvSpPr>
        <p:spPr>
          <a:xfrm>
            <a:off x="3038962" y="2203360"/>
            <a:ext cx="3001818" cy="119764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5400" b="1" dirty="0">
                <a:solidFill>
                  <a:schemeClr val="tx1"/>
                </a:solidFill>
              </a:rPr>
              <a:t>مَعْلَمٌ طَبيعيٌّ </a:t>
            </a:r>
            <a:endParaRPr lang="en-US" sz="5400" b="1" dirty="0">
              <a:solidFill>
                <a:schemeClr val="tx1"/>
              </a:solidFill>
            </a:endParaRPr>
          </a:p>
        </p:txBody>
      </p:sp>
      <p:pic>
        <p:nvPicPr>
          <p:cNvPr id="15" name="Picture 8" descr="نجمة GIF - تحميل ومشاركة علىPHONEKY">
            <a:extLst>
              <a:ext uri="{FF2B5EF4-FFF2-40B4-BE49-F238E27FC236}">
                <a16:creationId xmlns:a16="http://schemas.microsoft.com/office/drawing/2014/main" id="{17EDF3E0-69C5-421B-A362-F60F757E5B8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905" y="2113751"/>
            <a:ext cx="1743607" cy="1375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خلفيات البحر مجانا الكريسماس ، تحميل مجاني قصاصة فنية ، قصاصة فنية مجانية -  آخر">
            <a:extLst>
              <a:ext uri="{FF2B5EF4-FFF2-40B4-BE49-F238E27FC236}">
                <a16:creationId xmlns:a16="http://schemas.microsoft.com/office/drawing/2014/main" id="{C47D740D-AB63-4488-82CA-B0794BA9C1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127" y="2092265"/>
            <a:ext cx="4925264" cy="34229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1005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5" grpId="0" animBg="1"/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34" y="1322247"/>
            <a:ext cx="1212682" cy="737807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25313" y="982682"/>
            <a:ext cx="1294903" cy="2539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105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34" y="2231353"/>
            <a:ext cx="1212682" cy="81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33" y="273028"/>
            <a:ext cx="576064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A2D7FE00-0A78-4186-851C-44CD33E67F37}"/>
              </a:ext>
            </a:extLst>
          </p:cNvPr>
          <p:cNvSpPr/>
          <p:nvPr/>
        </p:nvSpPr>
        <p:spPr>
          <a:xfrm>
            <a:off x="1487055" y="273028"/>
            <a:ext cx="10531266" cy="645104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4" descr="ما هي خصائص كوكب الارض | المرسال">
            <a:extLst>
              <a:ext uri="{FF2B5EF4-FFF2-40B4-BE49-F238E27FC236}">
                <a16:creationId xmlns:a16="http://schemas.microsoft.com/office/drawing/2014/main" id="{4961C31A-639B-450F-8D75-B57066B8E8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35" y="3216339"/>
            <a:ext cx="1212682" cy="81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38531CEA-4DFA-41FC-AEEB-AA6F54817777}"/>
              </a:ext>
            </a:extLst>
          </p:cNvPr>
          <p:cNvSpPr/>
          <p:nvPr/>
        </p:nvSpPr>
        <p:spPr>
          <a:xfrm>
            <a:off x="1524905" y="561060"/>
            <a:ext cx="10455565" cy="63691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8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انظر إلى الصورة التالية ثم اضغط على الإجابة الصحيحة : </a:t>
            </a:r>
            <a:endParaRPr lang="en-US" sz="4800" b="1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81615942-EFB4-4213-BC3F-5F0E8BF30679}"/>
              </a:ext>
            </a:extLst>
          </p:cNvPr>
          <p:cNvSpPr/>
          <p:nvPr/>
        </p:nvSpPr>
        <p:spPr>
          <a:xfrm>
            <a:off x="2733964" y="2231353"/>
            <a:ext cx="3001818" cy="119764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5400" b="1" dirty="0">
                <a:solidFill>
                  <a:schemeClr val="tx1"/>
                </a:solidFill>
              </a:rPr>
              <a:t>مَعْلَمٌ طَبيعيٌّ </a:t>
            </a:r>
            <a:endParaRPr lang="en-US" sz="5400" b="1" dirty="0">
              <a:solidFill>
                <a:schemeClr val="tx1"/>
              </a:solidFill>
            </a:endParaRPr>
          </a:p>
        </p:txBody>
      </p:sp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id="{B79C2C6E-CF62-4973-8E17-CD37A9A7FA34}"/>
              </a:ext>
            </a:extLst>
          </p:cNvPr>
          <p:cNvSpPr/>
          <p:nvPr/>
        </p:nvSpPr>
        <p:spPr>
          <a:xfrm>
            <a:off x="2733964" y="3993852"/>
            <a:ext cx="3001818" cy="1197647"/>
          </a:xfrm>
          <a:prstGeom prst="round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5400" b="1" dirty="0">
                <a:solidFill>
                  <a:schemeClr val="tx1"/>
                </a:solidFill>
              </a:rPr>
              <a:t>مَعْلَم بَشَري </a:t>
            </a:r>
            <a:endParaRPr lang="en-US" sz="5400" b="1" dirty="0">
              <a:solidFill>
                <a:schemeClr val="tx1"/>
              </a:solidFill>
            </a:endParaRPr>
          </a:p>
        </p:txBody>
      </p:sp>
      <p:sp>
        <p:nvSpPr>
          <p:cNvPr id="14" name="مستطيل: زوايا مستديرة 13">
            <a:extLst>
              <a:ext uri="{FF2B5EF4-FFF2-40B4-BE49-F238E27FC236}">
                <a16:creationId xmlns:a16="http://schemas.microsoft.com/office/drawing/2014/main" id="{567AFD5C-B5B6-4FC8-909D-6C5BD39CCC7E}"/>
              </a:ext>
            </a:extLst>
          </p:cNvPr>
          <p:cNvSpPr/>
          <p:nvPr/>
        </p:nvSpPr>
        <p:spPr>
          <a:xfrm>
            <a:off x="2733964" y="3991926"/>
            <a:ext cx="3001818" cy="119764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5400" b="1" dirty="0">
                <a:solidFill>
                  <a:schemeClr val="tx1"/>
                </a:solidFill>
              </a:rPr>
              <a:t>مَعْلَمٌ بَشَرِيٌّ </a:t>
            </a:r>
            <a:endParaRPr lang="en-US" sz="5400" b="1" dirty="0">
              <a:solidFill>
                <a:schemeClr val="tx1"/>
              </a:solidFill>
            </a:endParaRPr>
          </a:p>
        </p:txBody>
      </p:sp>
      <p:pic>
        <p:nvPicPr>
          <p:cNvPr id="15" name="Picture 8" descr="نجمة GIF - تحميل ومشاركة علىPHONEKY">
            <a:extLst>
              <a:ext uri="{FF2B5EF4-FFF2-40B4-BE49-F238E27FC236}">
                <a16:creationId xmlns:a16="http://schemas.microsoft.com/office/drawing/2014/main" id="{17EDF3E0-69C5-421B-A362-F60F757E5B8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031" y="3812961"/>
            <a:ext cx="2351281" cy="1855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26B6D94F-0B8D-4FCE-84F3-2760E7787F0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70583" y="1390261"/>
            <a:ext cx="4726386" cy="47107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34443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5" grpId="0" animBg="1"/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34" y="1322247"/>
            <a:ext cx="1212682" cy="737807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25313" y="982682"/>
            <a:ext cx="1294903" cy="2539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105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34" y="2231353"/>
            <a:ext cx="1212682" cy="81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33" y="273028"/>
            <a:ext cx="576064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A2D7FE00-0A78-4186-851C-44CD33E67F37}"/>
              </a:ext>
            </a:extLst>
          </p:cNvPr>
          <p:cNvSpPr/>
          <p:nvPr/>
        </p:nvSpPr>
        <p:spPr>
          <a:xfrm>
            <a:off x="1487055" y="273028"/>
            <a:ext cx="10531266" cy="645104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4" descr="ما هي خصائص كوكب الارض | المرسال">
            <a:extLst>
              <a:ext uri="{FF2B5EF4-FFF2-40B4-BE49-F238E27FC236}">
                <a16:creationId xmlns:a16="http://schemas.microsoft.com/office/drawing/2014/main" id="{4961C31A-639B-450F-8D75-B57066B8E8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35" y="3216339"/>
            <a:ext cx="1212682" cy="81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38531CEA-4DFA-41FC-AEEB-AA6F54817777}"/>
              </a:ext>
            </a:extLst>
          </p:cNvPr>
          <p:cNvSpPr/>
          <p:nvPr/>
        </p:nvSpPr>
        <p:spPr>
          <a:xfrm>
            <a:off x="1524905" y="561060"/>
            <a:ext cx="10455565" cy="63691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8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انظر إلى الصورة التالية ثم اضغط على الإجابة الصحيحة : </a:t>
            </a:r>
            <a:endParaRPr lang="en-US" sz="4800" b="1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81615942-EFB4-4213-BC3F-5F0E8BF30679}"/>
              </a:ext>
            </a:extLst>
          </p:cNvPr>
          <p:cNvSpPr/>
          <p:nvPr/>
        </p:nvSpPr>
        <p:spPr>
          <a:xfrm>
            <a:off x="3105379" y="3975980"/>
            <a:ext cx="3001818" cy="119764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5400" b="1" dirty="0">
                <a:solidFill>
                  <a:schemeClr val="tx1"/>
                </a:solidFill>
              </a:rPr>
              <a:t>مَعْلَمٌ بَشَرِيُّ</a:t>
            </a:r>
            <a:endParaRPr lang="en-US" sz="5400" b="1" dirty="0">
              <a:solidFill>
                <a:schemeClr val="tx1"/>
              </a:solidFill>
            </a:endParaRPr>
          </a:p>
        </p:txBody>
      </p:sp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id="{B79C2C6E-CF62-4973-8E17-CD37A9A7FA34}"/>
              </a:ext>
            </a:extLst>
          </p:cNvPr>
          <p:cNvSpPr/>
          <p:nvPr/>
        </p:nvSpPr>
        <p:spPr>
          <a:xfrm>
            <a:off x="3038962" y="2205855"/>
            <a:ext cx="3001818" cy="1197647"/>
          </a:xfrm>
          <a:prstGeom prst="round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5400" b="1" dirty="0">
                <a:solidFill>
                  <a:schemeClr val="tx1"/>
                </a:solidFill>
              </a:rPr>
              <a:t>مَعْلَم طَبيعيٌّ </a:t>
            </a:r>
            <a:endParaRPr lang="en-US" sz="5400" b="1" dirty="0">
              <a:solidFill>
                <a:schemeClr val="tx1"/>
              </a:solidFill>
            </a:endParaRPr>
          </a:p>
        </p:txBody>
      </p:sp>
      <p:sp>
        <p:nvSpPr>
          <p:cNvPr id="14" name="مستطيل: زوايا مستديرة 13">
            <a:extLst>
              <a:ext uri="{FF2B5EF4-FFF2-40B4-BE49-F238E27FC236}">
                <a16:creationId xmlns:a16="http://schemas.microsoft.com/office/drawing/2014/main" id="{567AFD5C-B5B6-4FC8-909D-6C5BD39CCC7E}"/>
              </a:ext>
            </a:extLst>
          </p:cNvPr>
          <p:cNvSpPr/>
          <p:nvPr/>
        </p:nvSpPr>
        <p:spPr>
          <a:xfrm>
            <a:off x="3038962" y="2203360"/>
            <a:ext cx="3001818" cy="119764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5400" b="1" dirty="0">
                <a:solidFill>
                  <a:schemeClr val="tx1"/>
                </a:solidFill>
              </a:rPr>
              <a:t>مَعْلَمٌ طَبيعيٌّ </a:t>
            </a:r>
            <a:endParaRPr lang="en-US" sz="5400" b="1" dirty="0">
              <a:solidFill>
                <a:schemeClr val="tx1"/>
              </a:solidFill>
            </a:endParaRPr>
          </a:p>
        </p:txBody>
      </p:sp>
      <p:pic>
        <p:nvPicPr>
          <p:cNvPr id="15" name="Picture 8" descr="نجمة GIF - تحميل ومشاركة علىPHONEKY">
            <a:extLst>
              <a:ext uri="{FF2B5EF4-FFF2-40B4-BE49-F238E27FC236}">
                <a16:creationId xmlns:a16="http://schemas.microsoft.com/office/drawing/2014/main" id="{17EDF3E0-69C5-421B-A362-F60F757E5B8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905" y="2113751"/>
            <a:ext cx="1743607" cy="1375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Free Sea Background Cliparts, Download Free Sea Background Cliparts png  images, Free ClipArts on Clipart Library">
            <a:extLst>
              <a:ext uri="{FF2B5EF4-FFF2-40B4-BE49-F238E27FC236}">
                <a16:creationId xmlns:a16="http://schemas.microsoft.com/office/drawing/2014/main" id="{85B23D11-1EEE-4F77-8988-A34F30B8C5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7942" y="1486011"/>
            <a:ext cx="4876800" cy="42576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3752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5" grpId="0" animBg="1"/>
      <p:bldP spid="1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34" y="1322247"/>
            <a:ext cx="1212682" cy="737807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25313" y="982682"/>
            <a:ext cx="1294903" cy="2539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105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34" y="2231353"/>
            <a:ext cx="1212682" cy="81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33" y="273028"/>
            <a:ext cx="576064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A2D7FE00-0A78-4186-851C-44CD33E67F37}"/>
              </a:ext>
            </a:extLst>
          </p:cNvPr>
          <p:cNvSpPr/>
          <p:nvPr/>
        </p:nvSpPr>
        <p:spPr>
          <a:xfrm>
            <a:off x="1487055" y="273028"/>
            <a:ext cx="10531266" cy="645104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4" descr="ما هي خصائص كوكب الارض | المرسال">
            <a:extLst>
              <a:ext uri="{FF2B5EF4-FFF2-40B4-BE49-F238E27FC236}">
                <a16:creationId xmlns:a16="http://schemas.microsoft.com/office/drawing/2014/main" id="{4961C31A-639B-450F-8D75-B57066B8E8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35" y="3216339"/>
            <a:ext cx="1212682" cy="81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38531CEA-4DFA-41FC-AEEB-AA6F54817777}"/>
              </a:ext>
            </a:extLst>
          </p:cNvPr>
          <p:cNvSpPr/>
          <p:nvPr/>
        </p:nvSpPr>
        <p:spPr>
          <a:xfrm>
            <a:off x="1524905" y="561060"/>
            <a:ext cx="10455565" cy="63691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8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انظر إلى الصورة التالية ثم اضغط على الإجابة الصحيحة : </a:t>
            </a:r>
            <a:endParaRPr lang="en-US" sz="4800" b="1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81615942-EFB4-4213-BC3F-5F0E8BF30679}"/>
              </a:ext>
            </a:extLst>
          </p:cNvPr>
          <p:cNvSpPr/>
          <p:nvPr/>
        </p:nvSpPr>
        <p:spPr>
          <a:xfrm>
            <a:off x="2733964" y="2231353"/>
            <a:ext cx="3001818" cy="119764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5400" b="1" dirty="0">
                <a:solidFill>
                  <a:schemeClr val="tx1"/>
                </a:solidFill>
              </a:rPr>
              <a:t>مَعْلَمٌ طَبيعيٌّ </a:t>
            </a:r>
            <a:endParaRPr lang="en-US" sz="5400" b="1" dirty="0">
              <a:solidFill>
                <a:schemeClr val="tx1"/>
              </a:solidFill>
            </a:endParaRPr>
          </a:p>
        </p:txBody>
      </p:sp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id="{B79C2C6E-CF62-4973-8E17-CD37A9A7FA34}"/>
              </a:ext>
            </a:extLst>
          </p:cNvPr>
          <p:cNvSpPr/>
          <p:nvPr/>
        </p:nvSpPr>
        <p:spPr>
          <a:xfrm>
            <a:off x="2733964" y="3993852"/>
            <a:ext cx="3001818" cy="1197647"/>
          </a:xfrm>
          <a:prstGeom prst="round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5400" b="1" dirty="0">
                <a:solidFill>
                  <a:schemeClr val="tx1"/>
                </a:solidFill>
              </a:rPr>
              <a:t>مَعْلَم بَشَري </a:t>
            </a:r>
            <a:endParaRPr lang="en-US" sz="5400" b="1" dirty="0">
              <a:solidFill>
                <a:schemeClr val="tx1"/>
              </a:solidFill>
            </a:endParaRPr>
          </a:p>
        </p:txBody>
      </p:sp>
      <p:sp>
        <p:nvSpPr>
          <p:cNvPr id="14" name="مستطيل: زوايا مستديرة 13">
            <a:extLst>
              <a:ext uri="{FF2B5EF4-FFF2-40B4-BE49-F238E27FC236}">
                <a16:creationId xmlns:a16="http://schemas.microsoft.com/office/drawing/2014/main" id="{567AFD5C-B5B6-4FC8-909D-6C5BD39CCC7E}"/>
              </a:ext>
            </a:extLst>
          </p:cNvPr>
          <p:cNvSpPr/>
          <p:nvPr/>
        </p:nvSpPr>
        <p:spPr>
          <a:xfrm>
            <a:off x="2733964" y="3991926"/>
            <a:ext cx="3001818" cy="119764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5400" b="1" dirty="0">
                <a:solidFill>
                  <a:schemeClr val="tx1"/>
                </a:solidFill>
              </a:rPr>
              <a:t>مَعْلَمٌ بَشَرِيٌّ </a:t>
            </a:r>
            <a:endParaRPr lang="en-US" sz="5400" b="1" dirty="0">
              <a:solidFill>
                <a:schemeClr val="tx1"/>
              </a:solidFill>
            </a:endParaRPr>
          </a:p>
        </p:txBody>
      </p:sp>
      <p:pic>
        <p:nvPicPr>
          <p:cNvPr id="15" name="Picture 8" descr="نجمة GIF - تحميل ومشاركة علىPHONEKY">
            <a:extLst>
              <a:ext uri="{FF2B5EF4-FFF2-40B4-BE49-F238E27FC236}">
                <a16:creationId xmlns:a16="http://schemas.microsoft.com/office/drawing/2014/main" id="{17EDF3E0-69C5-421B-A362-F60F757E5B8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031" y="3812961"/>
            <a:ext cx="2351281" cy="1855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7 من اسماء شوارع دبي المشهورة يجب زيارتها">
            <a:extLst>
              <a:ext uri="{FF2B5EF4-FFF2-40B4-BE49-F238E27FC236}">
                <a16:creationId xmlns:a16="http://schemas.microsoft.com/office/drawing/2014/main" id="{7FF94935-431F-4B43-9748-E19E36D336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1655" y="2003562"/>
            <a:ext cx="4982435" cy="3324218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3699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5" grpId="0" animBg="1"/>
      <p:bldP spid="1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34" y="1322247"/>
            <a:ext cx="1212682" cy="737807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25313" y="982682"/>
            <a:ext cx="1294903" cy="2539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105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34" y="2231353"/>
            <a:ext cx="1212682" cy="81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33" y="273028"/>
            <a:ext cx="576064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A2D7FE00-0A78-4186-851C-44CD33E67F37}"/>
              </a:ext>
            </a:extLst>
          </p:cNvPr>
          <p:cNvSpPr/>
          <p:nvPr/>
        </p:nvSpPr>
        <p:spPr>
          <a:xfrm>
            <a:off x="1487055" y="273028"/>
            <a:ext cx="10531266" cy="645104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4" descr="ما هي خصائص كوكب الارض | المرسال">
            <a:extLst>
              <a:ext uri="{FF2B5EF4-FFF2-40B4-BE49-F238E27FC236}">
                <a16:creationId xmlns:a16="http://schemas.microsoft.com/office/drawing/2014/main" id="{4961C31A-639B-450F-8D75-B57066B8E8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35" y="3216339"/>
            <a:ext cx="1212682" cy="81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38531CEA-4DFA-41FC-AEEB-AA6F54817777}"/>
              </a:ext>
            </a:extLst>
          </p:cNvPr>
          <p:cNvSpPr/>
          <p:nvPr/>
        </p:nvSpPr>
        <p:spPr>
          <a:xfrm>
            <a:off x="1524905" y="561060"/>
            <a:ext cx="10455565" cy="63691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8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انظر إلى الصورة التالية ثم اضغط على الإجابة الصحيحة : </a:t>
            </a:r>
            <a:endParaRPr lang="en-US" sz="4800" b="1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81615942-EFB4-4213-BC3F-5F0E8BF30679}"/>
              </a:ext>
            </a:extLst>
          </p:cNvPr>
          <p:cNvSpPr/>
          <p:nvPr/>
        </p:nvSpPr>
        <p:spPr>
          <a:xfrm>
            <a:off x="2733964" y="2231353"/>
            <a:ext cx="3001818" cy="119764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5400" b="1" dirty="0">
                <a:solidFill>
                  <a:schemeClr val="tx1"/>
                </a:solidFill>
              </a:rPr>
              <a:t>مَعْلَمٌ طَبيعيٌّ </a:t>
            </a:r>
            <a:endParaRPr lang="en-US" sz="5400" b="1" dirty="0">
              <a:solidFill>
                <a:schemeClr val="tx1"/>
              </a:solidFill>
            </a:endParaRPr>
          </a:p>
        </p:txBody>
      </p:sp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id="{B79C2C6E-CF62-4973-8E17-CD37A9A7FA34}"/>
              </a:ext>
            </a:extLst>
          </p:cNvPr>
          <p:cNvSpPr/>
          <p:nvPr/>
        </p:nvSpPr>
        <p:spPr>
          <a:xfrm>
            <a:off x="2733964" y="3993852"/>
            <a:ext cx="3001818" cy="1197647"/>
          </a:xfrm>
          <a:prstGeom prst="round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5400" b="1" dirty="0">
                <a:solidFill>
                  <a:schemeClr val="tx1"/>
                </a:solidFill>
              </a:rPr>
              <a:t>مَعْلَم بَشَري </a:t>
            </a:r>
            <a:endParaRPr lang="en-US" sz="5400" b="1" dirty="0">
              <a:solidFill>
                <a:schemeClr val="tx1"/>
              </a:solidFill>
            </a:endParaRPr>
          </a:p>
        </p:txBody>
      </p:sp>
      <p:sp>
        <p:nvSpPr>
          <p:cNvPr id="14" name="مستطيل: زوايا مستديرة 13">
            <a:extLst>
              <a:ext uri="{FF2B5EF4-FFF2-40B4-BE49-F238E27FC236}">
                <a16:creationId xmlns:a16="http://schemas.microsoft.com/office/drawing/2014/main" id="{567AFD5C-B5B6-4FC8-909D-6C5BD39CCC7E}"/>
              </a:ext>
            </a:extLst>
          </p:cNvPr>
          <p:cNvSpPr/>
          <p:nvPr/>
        </p:nvSpPr>
        <p:spPr>
          <a:xfrm>
            <a:off x="2733964" y="3991926"/>
            <a:ext cx="3001818" cy="119764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5400" b="1" dirty="0">
                <a:solidFill>
                  <a:schemeClr val="tx1"/>
                </a:solidFill>
              </a:rPr>
              <a:t>مَعْلَمٌ بَشَرِيٌّ </a:t>
            </a:r>
            <a:endParaRPr lang="en-US" sz="5400" b="1" dirty="0">
              <a:solidFill>
                <a:schemeClr val="tx1"/>
              </a:solidFill>
            </a:endParaRPr>
          </a:p>
        </p:txBody>
      </p:sp>
      <p:pic>
        <p:nvPicPr>
          <p:cNvPr id="15" name="Picture 8" descr="نجمة GIF - تحميل ومشاركة علىPHONEKY">
            <a:extLst>
              <a:ext uri="{FF2B5EF4-FFF2-40B4-BE49-F238E27FC236}">
                <a16:creationId xmlns:a16="http://schemas.microsoft.com/office/drawing/2014/main" id="{17EDF3E0-69C5-421B-A362-F60F757E5B8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031" y="3812961"/>
            <a:ext cx="2351281" cy="1855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الإقامة الذهبية في الامارات - Guide Consultants">
            <a:extLst>
              <a:ext uri="{FF2B5EF4-FFF2-40B4-BE49-F238E27FC236}">
                <a16:creationId xmlns:a16="http://schemas.microsoft.com/office/drawing/2014/main" id="{5CAACD56-E609-4578-A142-79E2C2C389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7926" y="1958638"/>
            <a:ext cx="4858124" cy="32328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5781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5" grpId="0" animBg="1"/>
      <p:bldP spid="1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34" y="1322247"/>
            <a:ext cx="1212682" cy="737807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25313" y="982682"/>
            <a:ext cx="1294903" cy="2539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105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34" y="2231353"/>
            <a:ext cx="1212682" cy="81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33" y="273028"/>
            <a:ext cx="576064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A2D7FE00-0A78-4186-851C-44CD33E67F37}"/>
              </a:ext>
            </a:extLst>
          </p:cNvPr>
          <p:cNvSpPr/>
          <p:nvPr/>
        </p:nvSpPr>
        <p:spPr>
          <a:xfrm>
            <a:off x="1487055" y="273028"/>
            <a:ext cx="10531266" cy="645104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4" descr="ما هي خصائص كوكب الارض | المرسال">
            <a:extLst>
              <a:ext uri="{FF2B5EF4-FFF2-40B4-BE49-F238E27FC236}">
                <a16:creationId xmlns:a16="http://schemas.microsoft.com/office/drawing/2014/main" id="{4961C31A-639B-450F-8D75-B57066B8E8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35" y="3216339"/>
            <a:ext cx="1212682" cy="81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38531CEA-4DFA-41FC-AEEB-AA6F54817777}"/>
              </a:ext>
            </a:extLst>
          </p:cNvPr>
          <p:cNvSpPr/>
          <p:nvPr/>
        </p:nvSpPr>
        <p:spPr>
          <a:xfrm>
            <a:off x="1524905" y="561060"/>
            <a:ext cx="10455565" cy="63691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8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انظر إلى الصورة التالية ثم اضغط على الإجابة الصحيحة : </a:t>
            </a:r>
            <a:endParaRPr lang="en-US" sz="4800" b="1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81615942-EFB4-4213-BC3F-5F0E8BF30679}"/>
              </a:ext>
            </a:extLst>
          </p:cNvPr>
          <p:cNvSpPr/>
          <p:nvPr/>
        </p:nvSpPr>
        <p:spPr>
          <a:xfrm>
            <a:off x="3105379" y="3975980"/>
            <a:ext cx="3001818" cy="119764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5400" b="1" dirty="0">
                <a:solidFill>
                  <a:schemeClr val="tx1"/>
                </a:solidFill>
              </a:rPr>
              <a:t>مَعْلَمٌ بَشَرِيُّ</a:t>
            </a:r>
            <a:endParaRPr lang="en-US" sz="5400" b="1" dirty="0">
              <a:solidFill>
                <a:schemeClr val="tx1"/>
              </a:solidFill>
            </a:endParaRPr>
          </a:p>
        </p:txBody>
      </p:sp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id="{B79C2C6E-CF62-4973-8E17-CD37A9A7FA34}"/>
              </a:ext>
            </a:extLst>
          </p:cNvPr>
          <p:cNvSpPr/>
          <p:nvPr/>
        </p:nvSpPr>
        <p:spPr>
          <a:xfrm>
            <a:off x="3038962" y="2205855"/>
            <a:ext cx="3001818" cy="1197647"/>
          </a:xfrm>
          <a:prstGeom prst="round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5400" b="1" dirty="0">
                <a:solidFill>
                  <a:schemeClr val="tx1"/>
                </a:solidFill>
              </a:rPr>
              <a:t>مَعْلَم طَبيعيٌّ </a:t>
            </a:r>
            <a:endParaRPr lang="en-US" sz="5400" b="1" dirty="0">
              <a:solidFill>
                <a:schemeClr val="tx1"/>
              </a:solidFill>
            </a:endParaRPr>
          </a:p>
        </p:txBody>
      </p:sp>
      <p:sp>
        <p:nvSpPr>
          <p:cNvPr id="14" name="مستطيل: زوايا مستديرة 13">
            <a:extLst>
              <a:ext uri="{FF2B5EF4-FFF2-40B4-BE49-F238E27FC236}">
                <a16:creationId xmlns:a16="http://schemas.microsoft.com/office/drawing/2014/main" id="{567AFD5C-B5B6-4FC8-909D-6C5BD39CCC7E}"/>
              </a:ext>
            </a:extLst>
          </p:cNvPr>
          <p:cNvSpPr/>
          <p:nvPr/>
        </p:nvSpPr>
        <p:spPr>
          <a:xfrm>
            <a:off x="3038962" y="2203360"/>
            <a:ext cx="3001818" cy="119764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5400" b="1" dirty="0">
                <a:solidFill>
                  <a:schemeClr val="tx1"/>
                </a:solidFill>
              </a:rPr>
              <a:t>مَعْلَمٌ طَبيعيٌّ </a:t>
            </a:r>
            <a:endParaRPr lang="en-US" sz="5400" b="1" dirty="0">
              <a:solidFill>
                <a:schemeClr val="tx1"/>
              </a:solidFill>
            </a:endParaRPr>
          </a:p>
        </p:txBody>
      </p:sp>
      <p:pic>
        <p:nvPicPr>
          <p:cNvPr id="15" name="Picture 8" descr="نجمة GIF - تحميل ومشاركة علىPHONEKY">
            <a:extLst>
              <a:ext uri="{FF2B5EF4-FFF2-40B4-BE49-F238E27FC236}">
                <a16:creationId xmlns:a16="http://schemas.microsoft.com/office/drawing/2014/main" id="{17EDF3E0-69C5-421B-A362-F60F757E5B8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905" y="2113751"/>
            <a:ext cx="1743607" cy="1375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Free Animated Forest Cliparts, Download Free Animated Forest Cliparts png  images, Free ClipArts on Clipart Library">
            <a:extLst>
              <a:ext uri="{FF2B5EF4-FFF2-40B4-BE49-F238E27FC236}">
                <a16:creationId xmlns:a16="http://schemas.microsoft.com/office/drawing/2014/main" id="{89CA4583-FE0A-43AB-ACD6-ABF60FC0A1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7942" y="1614488"/>
            <a:ext cx="4876800" cy="36290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5626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5" grpId="0" animBg="1"/>
      <p:bldP spid="1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34" y="1322247"/>
            <a:ext cx="1212682" cy="737807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25313" y="982682"/>
            <a:ext cx="1294903" cy="2539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105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34" y="2231353"/>
            <a:ext cx="1212682" cy="81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33" y="273028"/>
            <a:ext cx="576064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A2D7FE00-0A78-4186-851C-44CD33E67F37}"/>
              </a:ext>
            </a:extLst>
          </p:cNvPr>
          <p:cNvSpPr/>
          <p:nvPr/>
        </p:nvSpPr>
        <p:spPr>
          <a:xfrm>
            <a:off x="1487055" y="273028"/>
            <a:ext cx="10531266" cy="645104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4" descr="ما هي خصائص كوكب الارض | المرسال">
            <a:extLst>
              <a:ext uri="{FF2B5EF4-FFF2-40B4-BE49-F238E27FC236}">
                <a16:creationId xmlns:a16="http://schemas.microsoft.com/office/drawing/2014/main" id="{4961C31A-639B-450F-8D75-B57066B8E8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35" y="3216339"/>
            <a:ext cx="1212682" cy="81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38531CEA-4DFA-41FC-AEEB-AA6F54817777}"/>
              </a:ext>
            </a:extLst>
          </p:cNvPr>
          <p:cNvSpPr/>
          <p:nvPr/>
        </p:nvSpPr>
        <p:spPr>
          <a:xfrm>
            <a:off x="1524905" y="561060"/>
            <a:ext cx="10455565" cy="63691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8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انظر إلى الصورة التالية ثم اضغط على الإجابة الصحيحة : </a:t>
            </a:r>
            <a:endParaRPr lang="en-US" sz="4800" b="1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81615942-EFB4-4213-BC3F-5F0E8BF30679}"/>
              </a:ext>
            </a:extLst>
          </p:cNvPr>
          <p:cNvSpPr/>
          <p:nvPr/>
        </p:nvSpPr>
        <p:spPr>
          <a:xfrm>
            <a:off x="2733964" y="2231353"/>
            <a:ext cx="3001818" cy="119764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5400" b="1" dirty="0">
                <a:solidFill>
                  <a:schemeClr val="tx1"/>
                </a:solidFill>
              </a:rPr>
              <a:t>مَعْلَمٌ طَبيعيٌّ </a:t>
            </a:r>
            <a:endParaRPr lang="en-US" sz="5400" b="1" dirty="0">
              <a:solidFill>
                <a:schemeClr val="tx1"/>
              </a:solidFill>
            </a:endParaRPr>
          </a:p>
        </p:txBody>
      </p:sp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id="{B79C2C6E-CF62-4973-8E17-CD37A9A7FA34}"/>
              </a:ext>
            </a:extLst>
          </p:cNvPr>
          <p:cNvSpPr/>
          <p:nvPr/>
        </p:nvSpPr>
        <p:spPr>
          <a:xfrm>
            <a:off x="2733964" y="3993852"/>
            <a:ext cx="3001818" cy="1197647"/>
          </a:xfrm>
          <a:prstGeom prst="round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5400" b="1" dirty="0">
                <a:solidFill>
                  <a:schemeClr val="tx1"/>
                </a:solidFill>
              </a:rPr>
              <a:t>مَعْلَم بَشَري </a:t>
            </a:r>
            <a:endParaRPr lang="en-US" sz="5400" b="1" dirty="0">
              <a:solidFill>
                <a:schemeClr val="tx1"/>
              </a:solidFill>
            </a:endParaRPr>
          </a:p>
        </p:txBody>
      </p:sp>
      <p:sp>
        <p:nvSpPr>
          <p:cNvPr id="14" name="مستطيل: زوايا مستديرة 13">
            <a:extLst>
              <a:ext uri="{FF2B5EF4-FFF2-40B4-BE49-F238E27FC236}">
                <a16:creationId xmlns:a16="http://schemas.microsoft.com/office/drawing/2014/main" id="{567AFD5C-B5B6-4FC8-909D-6C5BD39CCC7E}"/>
              </a:ext>
            </a:extLst>
          </p:cNvPr>
          <p:cNvSpPr/>
          <p:nvPr/>
        </p:nvSpPr>
        <p:spPr>
          <a:xfrm>
            <a:off x="2733964" y="3991926"/>
            <a:ext cx="3001818" cy="119764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5400" b="1" dirty="0">
                <a:solidFill>
                  <a:schemeClr val="tx1"/>
                </a:solidFill>
              </a:rPr>
              <a:t>مَعْلَمٌ بَشَرِيٌّ </a:t>
            </a:r>
            <a:endParaRPr lang="en-US" sz="5400" b="1" dirty="0">
              <a:solidFill>
                <a:schemeClr val="tx1"/>
              </a:solidFill>
            </a:endParaRPr>
          </a:p>
        </p:txBody>
      </p:sp>
      <p:pic>
        <p:nvPicPr>
          <p:cNvPr id="15" name="Picture 8" descr="نجمة GIF - تحميل ومشاركة علىPHONEKY">
            <a:extLst>
              <a:ext uri="{FF2B5EF4-FFF2-40B4-BE49-F238E27FC236}">
                <a16:creationId xmlns:a16="http://schemas.microsoft.com/office/drawing/2014/main" id="{17EDF3E0-69C5-421B-A362-F60F757E5B8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031" y="3812961"/>
            <a:ext cx="2351281" cy="1855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D53E57BF-EE97-404E-8F8F-875E6EEF168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94899" y="1619651"/>
            <a:ext cx="4937169" cy="38480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34483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5" grpId="0" animBg="1"/>
      <p:bldP spid="1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34" y="1322247"/>
            <a:ext cx="1212682" cy="737807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25313" y="982682"/>
            <a:ext cx="1294903" cy="2539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105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34" y="2231353"/>
            <a:ext cx="1212682" cy="81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33" y="273028"/>
            <a:ext cx="576064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A2D7FE00-0A78-4186-851C-44CD33E67F37}"/>
              </a:ext>
            </a:extLst>
          </p:cNvPr>
          <p:cNvSpPr/>
          <p:nvPr/>
        </p:nvSpPr>
        <p:spPr>
          <a:xfrm>
            <a:off x="1487055" y="273028"/>
            <a:ext cx="10531266" cy="645104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4" descr="ما هي خصائص كوكب الارض | المرسال">
            <a:extLst>
              <a:ext uri="{FF2B5EF4-FFF2-40B4-BE49-F238E27FC236}">
                <a16:creationId xmlns:a16="http://schemas.microsoft.com/office/drawing/2014/main" id="{4961C31A-639B-450F-8D75-B57066B8E8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35" y="3216339"/>
            <a:ext cx="1212682" cy="81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C8D69CE5-4C67-4D10-8A5E-84883AA2E3E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7672" t="7138" r="51918" b="62423"/>
          <a:stretch/>
        </p:blipFill>
        <p:spPr>
          <a:xfrm>
            <a:off x="3796519" y="1083993"/>
            <a:ext cx="2488429" cy="2087531"/>
          </a:xfrm>
          <a:prstGeom prst="rect">
            <a:avLst/>
          </a:prstGeom>
        </p:spPr>
      </p:pic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97940036-7E70-4D44-A683-6CADCC0D0D48}"/>
              </a:ext>
            </a:extLst>
          </p:cNvPr>
          <p:cNvSpPr/>
          <p:nvPr/>
        </p:nvSpPr>
        <p:spPr>
          <a:xfrm>
            <a:off x="4926563" y="360051"/>
            <a:ext cx="7053907" cy="63691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8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لون إطار الصورة باللون الـمناسب : </a:t>
            </a:r>
            <a:endParaRPr lang="en-US" sz="4800" b="1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92906649-969E-4AEA-A365-4B3A9917F5C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1006" t="38789" r="27424" b="34231"/>
          <a:stretch/>
        </p:blipFill>
        <p:spPr>
          <a:xfrm>
            <a:off x="6587397" y="3045040"/>
            <a:ext cx="2629786" cy="1850332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864EABF3-ACFE-497B-94BC-E446E70CF92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0700" t="66498" r="27424" b="8553"/>
          <a:stretch/>
        </p:blipFill>
        <p:spPr>
          <a:xfrm>
            <a:off x="6550060" y="4918507"/>
            <a:ext cx="2667123" cy="1711000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D0701403-B282-4B4F-B578-44F6B1904AA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7349" t="66498" r="51918" b="8553"/>
          <a:stretch/>
        </p:blipFill>
        <p:spPr>
          <a:xfrm>
            <a:off x="3796519" y="4918507"/>
            <a:ext cx="2527749" cy="1711000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D8ED1D52-204F-451D-AE71-FD4DFBF8AE0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7349" t="38789" r="51918" b="34231"/>
          <a:stretch/>
        </p:blipFill>
        <p:spPr>
          <a:xfrm>
            <a:off x="3796519" y="3104860"/>
            <a:ext cx="2527749" cy="1850332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47D0DFFF-5E06-4596-A1B1-CC99FF4365A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1006" t="7138" r="27424" b="62423"/>
          <a:stretch/>
        </p:blipFill>
        <p:spPr>
          <a:xfrm>
            <a:off x="6587396" y="1083992"/>
            <a:ext cx="2629787" cy="2087531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B63C9880-50C1-48E7-90E6-217AE915E532}"/>
              </a:ext>
            </a:extLst>
          </p:cNvPr>
          <p:cNvSpPr/>
          <p:nvPr/>
        </p:nvSpPr>
        <p:spPr>
          <a:xfrm>
            <a:off x="6626716" y="1642188"/>
            <a:ext cx="2405317" cy="1462672"/>
          </a:xfrm>
          <a:prstGeom prst="rect">
            <a:avLst/>
          </a:prstGeom>
          <a:noFill/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C14ED54E-1F60-4CA5-8D3B-0EF526894423}"/>
              </a:ext>
            </a:extLst>
          </p:cNvPr>
          <p:cNvSpPr/>
          <p:nvPr/>
        </p:nvSpPr>
        <p:spPr>
          <a:xfrm>
            <a:off x="3838074" y="1650962"/>
            <a:ext cx="2405317" cy="1462672"/>
          </a:xfrm>
          <a:prstGeom prst="rect">
            <a:avLst/>
          </a:prstGeom>
          <a:noFill/>
          <a:ln w="76200">
            <a:solidFill>
              <a:srgbClr val="F19C0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4AF74142-C4CA-4F81-A3DB-B43F3654D875}"/>
              </a:ext>
            </a:extLst>
          </p:cNvPr>
          <p:cNvSpPr/>
          <p:nvPr/>
        </p:nvSpPr>
        <p:spPr>
          <a:xfrm>
            <a:off x="6587396" y="3277918"/>
            <a:ext cx="2405317" cy="1462672"/>
          </a:xfrm>
          <a:prstGeom prst="rect">
            <a:avLst/>
          </a:prstGeom>
          <a:noFill/>
          <a:ln w="76200">
            <a:solidFill>
              <a:srgbClr val="F19C0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88F83F98-6E03-406E-B275-54A180DCB360}"/>
              </a:ext>
            </a:extLst>
          </p:cNvPr>
          <p:cNvSpPr/>
          <p:nvPr/>
        </p:nvSpPr>
        <p:spPr>
          <a:xfrm>
            <a:off x="3857734" y="3260370"/>
            <a:ext cx="2405317" cy="1462672"/>
          </a:xfrm>
          <a:prstGeom prst="rect">
            <a:avLst/>
          </a:prstGeom>
          <a:noFill/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60512302-FB10-4F13-B29F-8EC9F161DC21}"/>
              </a:ext>
            </a:extLst>
          </p:cNvPr>
          <p:cNvSpPr/>
          <p:nvPr/>
        </p:nvSpPr>
        <p:spPr>
          <a:xfrm>
            <a:off x="6587395" y="5065908"/>
            <a:ext cx="2405317" cy="1462672"/>
          </a:xfrm>
          <a:prstGeom prst="rect">
            <a:avLst/>
          </a:prstGeom>
          <a:noFill/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61F8D504-D285-47D3-8A04-85F539477A1F}"/>
              </a:ext>
            </a:extLst>
          </p:cNvPr>
          <p:cNvSpPr/>
          <p:nvPr/>
        </p:nvSpPr>
        <p:spPr>
          <a:xfrm>
            <a:off x="3838074" y="5035277"/>
            <a:ext cx="2405317" cy="1462672"/>
          </a:xfrm>
          <a:prstGeom prst="rect">
            <a:avLst/>
          </a:prstGeom>
          <a:noFill/>
          <a:ln w="76200">
            <a:solidFill>
              <a:srgbClr val="F19C0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650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34" y="1322247"/>
            <a:ext cx="1212682" cy="737807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25313" y="982682"/>
            <a:ext cx="1294903" cy="2539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105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34" y="2231353"/>
            <a:ext cx="1212682" cy="81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33" y="273028"/>
            <a:ext cx="576064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A2D7FE00-0A78-4186-851C-44CD33E67F37}"/>
              </a:ext>
            </a:extLst>
          </p:cNvPr>
          <p:cNvSpPr/>
          <p:nvPr/>
        </p:nvSpPr>
        <p:spPr>
          <a:xfrm>
            <a:off x="1487055" y="273028"/>
            <a:ext cx="10531266" cy="645104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4" descr="ما هي خصائص كوكب الارض | المرسال">
            <a:extLst>
              <a:ext uri="{FF2B5EF4-FFF2-40B4-BE49-F238E27FC236}">
                <a16:creationId xmlns:a16="http://schemas.microsoft.com/office/drawing/2014/main" id="{4961C31A-639B-450F-8D75-B57066B8E8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35" y="3216339"/>
            <a:ext cx="1212682" cy="81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EBC31AF1-3E8A-476B-84E1-64DC2E2F317F}"/>
              </a:ext>
            </a:extLst>
          </p:cNvPr>
          <p:cNvSpPr/>
          <p:nvPr/>
        </p:nvSpPr>
        <p:spPr>
          <a:xfrm>
            <a:off x="6935755" y="380660"/>
            <a:ext cx="4721229" cy="663672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400" b="1" dirty="0">
                <a:solidFill>
                  <a:schemeClr val="tx1"/>
                </a:solidFill>
                <a:latin typeface="Sakkal Majalla" panose="02000000000000000000" pitchFamily="2" charset="-78"/>
                <a:ea typeface="Microsoft JhengHei UI" panose="020B0604030504040204" pitchFamily="34" charset="-120"/>
                <a:cs typeface="Sakkal Majalla" panose="02000000000000000000" pitchFamily="2" charset="-78"/>
              </a:rPr>
              <a:t>الربط بمادة اللغة العربية </a:t>
            </a:r>
            <a:endParaRPr lang="en-US" sz="4400" b="1" dirty="0">
              <a:solidFill>
                <a:srgbClr val="FF0000"/>
              </a:solidFill>
              <a:latin typeface="Sakkal Majalla" panose="02000000000000000000" pitchFamily="2" charset="-78"/>
              <a:ea typeface="Microsoft JhengHei UI" panose="020B0604030504040204" pitchFamily="34" charset="-120"/>
              <a:cs typeface="Sakkal Majalla" panose="02000000000000000000" pitchFamily="2" charset="-78"/>
            </a:endParaRPr>
          </a:p>
        </p:txBody>
      </p:sp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0400C539-7CBE-47C1-A99A-4117D9CAC48B}"/>
              </a:ext>
            </a:extLst>
          </p:cNvPr>
          <p:cNvSpPr/>
          <p:nvPr/>
        </p:nvSpPr>
        <p:spPr>
          <a:xfrm>
            <a:off x="3442997" y="1322247"/>
            <a:ext cx="7725182" cy="63691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8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أصل الحرف بالكلـمات التي يوجد فيها </a:t>
            </a:r>
            <a:endParaRPr lang="en-US" sz="4800" b="1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6D1DA49C-D0D4-47B7-95F2-A54571210375}"/>
              </a:ext>
            </a:extLst>
          </p:cNvPr>
          <p:cNvSpPr/>
          <p:nvPr/>
        </p:nvSpPr>
        <p:spPr>
          <a:xfrm>
            <a:off x="6186197" y="2522525"/>
            <a:ext cx="1017036" cy="780511"/>
          </a:xfrm>
          <a:custGeom>
            <a:avLst/>
            <a:gdLst>
              <a:gd name="connsiteX0" fmla="*/ 0 w 1017036"/>
              <a:gd name="connsiteY0" fmla="*/ 0 h 780511"/>
              <a:gd name="connsiteX1" fmla="*/ 508518 w 1017036"/>
              <a:gd name="connsiteY1" fmla="*/ 0 h 780511"/>
              <a:gd name="connsiteX2" fmla="*/ 1017036 w 1017036"/>
              <a:gd name="connsiteY2" fmla="*/ 0 h 780511"/>
              <a:gd name="connsiteX3" fmla="*/ 1017036 w 1017036"/>
              <a:gd name="connsiteY3" fmla="*/ 366840 h 780511"/>
              <a:gd name="connsiteX4" fmla="*/ 1017036 w 1017036"/>
              <a:gd name="connsiteY4" fmla="*/ 780511 h 780511"/>
              <a:gd name="connsiteX5" fmla="*/ 488177 w 1017036"/>
              <a:gd name="connsiteY5" fmla="*/ 780511 h 780511"/>
              <a:gd name="connsiteX6" fmla="*/ 0 w 1017036"/>
              <a:gd name="connsiteY6" fmla="*/ 780511 h 780511"/>
              <a:gd name="connsiteX7" fmla="*/ 0 w 1017036"/>
              <a:gd name="connsiteY7" fmla="*/ 374645 h 780511"/>
              <a:gd name="connsiteX8" fmla="*/ 0 w 1017036"/>
              <a:gd name="connsiteY8" fmla="*/ 0 h 780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17036" h="780511" extrusionOk="0">
                <a:moveTo>
                  <a:pt x="0" y="0"/>
                </a:moveTo>
                <a:cubicBezTo>
                  <a:pt x="172477" y="-57631"/>
                  <a:pt x="332240" y="41279"/>
                  <a:pt x="508518" y="0"/>
                </a:cubicBezTo>
                <a:cubicBezTo>
                  <a:pt x="684796" y="-41279"/>
                  <a:pt x="901784" y="40082"/>
                  <a:pt x="1017036" y="0"/>
                </a:cubicBezTo>
                <a:cubicBezTo>
                  <a:pt x="1020322" y="154721"/>
                  <a:pt x="989298" y="258894"/>
                  <a:pt x="1017036" y="366840"/>
                </a:cubicBezTo>
                <a:cubicBezTo>
                  <a:pt x="1044774" y="474786"/>
                  <a:pt x="980153" y="574848"/>
                  <a:pt x="1017036" y="780511"/>
                </a:cubicBezTo>
                <a:cubicBezTo>
                  <a:pt x="831438" y="837208"/>
                  <a:pt x="656821" y="732671"/>
                  <a:pt x="488177" y="780511"/>
                </a:cubicBezTo>
                <a:cubicBezTo>
                  <a:pt x="319533" y="828351"/>
                  <a:pt x="195961" y="754587"/>
                  <a:pt x="0" y="780511"/>
                </a:cubicBezTo>
                <a:cubicBezTo>
                  <a:pt x="-42428" y="641852"/>
                  <a:pt x="22038" y="466888"/>
                  <a:pt x="0" y="374645"/>
                </a:cubicBezTo>
                <a:cubicBezTo>
                  <a:pt x="-22038" y="282402"/>
                  <a:pt x="13294" y="99599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79617555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76200">
                <a:solidFill>
                  <a:schemeClr val="tx1"/>
                </a:solidFill>
              </a:ln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298F167E-2E02-45D4-A088-BDC27CC0F871}"/>
              </a:ext>
            </a:extLst>
          </p:cNvPr>
          <p:cNvSpPr/>
          <p:nvPr/>
        </p:nvSpPr>
        <p:spPr>
          <a:xfrm>
            <a:off x="6186197" y="3639770"/>
            <a:ext cx="1017036" cy="780511"/>
          </a:xfrm>
          <a:custGeom>
            <a:avLst/>
            <a:gdLst>
              <a:gd name="connsiteX0" fmla="*/ 0 w 1017036"/>
              <a:gd name="connsiteY0" fmla="*/ 0 h 780511"/>
              <a:gd name="connsiteX1" fmla="*/ 508518 w 1017036"/>
              <a:gd name="connsiteY1" fmla="*/ 0 h 780511"/>
              <a:gd name="connsiteX2" fmla="*/ 1017036 w 1017036"/>
              <a:gd name="connsiteY2" fmla="*/ 0 h 780511"/>
              <a:gd name="connsiteX3" fmla="*/ 1017036 w 1017036"/>
              <a:gd name="connsiteY3" fmla="*/ 366840 h 780511"/>
              <a:gd name="connsiteX4" fmla="*/ 1017036 w 1017036"/>
              <a:gd name="connsiteY4" fmla="*/ 780511 h 780511"/>
              <a:gd name="connsiteX5" fmla="*/ 488177 w 1017036"/>
              <a:gd name="connsiteY5" fmla="*/ 780511 h 780511"/>
              <a:gd name="connsiteX6" fmla="*/ 0 w 1017036"/>
              <a:gd name="connsiteY6" fmla="*/ 780511 h 780511"/>
              <a:gd name="connsiteX7" fmla="*/ 0 w 1017036"/>
              <a:gd name="connsiteY7" fmla="*/ 374645 h 780511"/>
              <a:gd name="connsiteX8" fmla="*/ 0 w 1017036"/>
              <a:gd name="connsiteY8" fmla="*/ 0 h 780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17036" h="780511" extrusionOk="0">
                <a:moveTo>
                  <a:pt x="0" y="0"/>
                </a:moveTo>
                <a:cubicBezTo>
                  <a:pt x="172477" y="-57631"/>
                  <a:pt x="332240" y="41279"/>
                  <a:pt x="508518" y="0"/>
                </a:cubicBezTo>
                <a:cubicBezTo>
                  <a:pt x="684796" y="-41279"/>
                  <a:pt x="901784" y="40082"/>
                  <a:pt x="1017036" y="0"/>
                </a:cubicBezTo>
                <a:cubicBezTo>
                  <a:pt x="1020322" y="154721"/>
                  <a:pt x="989298" y="258894"/>
                  <a:pt x="1017036" y="366840"/>
                </a:cubicBezTo>
                <a:cubicBezTo>
                  <a:pt x="1044774" y="474786"/>
                  <a:pt x="980153" y="574848"/>
                  <a:pt x="1017036" y="780511"/>
                </a:cubicBezTo>
                <a:cubicBezTo>
                  <a:pt x="831438" y="837208"/>
                  <a:pt x="656821" y="732671"/>
                  <a:pt x="488177" y="780511"/>
                </a:cubicBezTo>
                <a:cubicBezTo>
                  <a:pt x="319533" y="828351"/>
                  <a:pt x="195961" y="754587"/>
                  <a:pt x="0" y="780511"/>
                </a:cubicBezTo>
                <a:cubicBezTo>
                  <a:pt x="-42428" y="641852"/>
                  <a:pt x="22038" y="466888"/>
                  <a:pt x="0" y="374645"/>
                </a:cubicBezTo>
                <a:cubicBezTo>
                  <a:pt x="-22038" y="282402"/>
                  <a:pt x="13294" y="99599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79617555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76200">
                <a:solidFill>
                  <a:schemeClr val="tx1"/>
                </a:solidFill>
              </a:ln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8ED0820D-BA7E-4612-8F2D-DE64AE598793}"/>
              </a:ext>
            </a:extLst>
          </p:cNvPr>
          <p:cNvSpPr/>
          <p:nvPr/>
        </p:nvSpPr>
        <p:spPr>
          <a:xfrm>
            <a:off x="6186197" y="4791665"/>
            <a:ext cx="1017036" cy="780511"/>
          </a:xfrm>
          <a:custGeom>
            <a:avLst/>
            <a:gdLst>
              <a:gd name="connsiteX0" fmla="*/ 0 w 1017036"/>
              <a:gd name="connsiteY0" fmla="*/ 0 h 780511"/>
              <a:gd name="connsiteX1" fmla="*/ 508518 w 1017036"/>
              <a:gd name="connsiteY1" fmla="*/ 0 h 780511"/>
              <a:gd name="connsiteX2" fmla="*/ 1017036 w 1017036"/>
              <a:gd name="connsiteY2" fmla="*/ 0 h 780511"/>
              <a:gd name="connsiteX3" fmla="*/ 1017036 w 1017036"/>
              <a:gd name="connsiteY3" fmla="*/ 366840 h 780511"/>
              <a:gd name="connsiteX4" fmla="*/ 1017036 w 1017036"/>
              <a:gd name="connsiteY4" fmla="*/ 780511 h 780511"/>
              <a:gd name="connsiteX5" fmla="*/ 488177 w 1017036"/>
              <a:gd name="connsiteY5" fmla="*/ 780511 h 780511"/>
              <a:gd name="connsiteX6" fmla="*/ 0 w 1017036"/>
              <a:gd name="connsiteY6" fmla="*/ 780511 h 780511"/>
              <a:gd name="connsiteX7" fmla="*/ 0 w 1017036"/>
              <a:gd name="connsiteY7" fmla="*/ 374645 h 780511"/>
              <a:gd name="connsiteX8" fmla="*/ 0 w 1017036"/>
              <a:gd name="connsiteY8" fmla="*/ 0 h 780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17036" h="780511" extrusionOk="0">
                <a:moveTo>
                  <a:pt x="0" y="0"/>
                </a:moveTo>
                <a:cubicBezTo>
                  <a:pt x="172477" y="-57631"/>
                  <a:pt x="332240" y="41279"/>
                  <a:pt x="508518" y="0"/>
                </a:cubicBezTo>
                <a:cubicBezTo>
                  <a:pt x="684796" y="-41279"/>
                  <a:pt x="901784" y="40082"/>
                  <a:pt x="1017036" y="0"/>
                </a:cubicBezTo>
                <a:cubicBezTo>
                  <a:pt x="1020322" y="154721"/>
                  <a:pt x="989298" y="258894"/>
                  <a:pt x="1017036" y="366840"/>
                </a:cubicBezTo>
                <a:cubicBezTo>
                  <a:pt x="1044774" y="474786"/>
                  <a:pt x="980153" y="574848"/>
                  <a:pt x="1017036" y="780511"/>
                </a:cubicBezTo>
                <a:cubicBezTo>
                  <a:pt x="831438" y="837208"/>
                  <a:pt x="656821" y="732671"/>
                  <a:pt x="488177" y="780511"/>
                </a:cubicBezTo>
                <a:cubicBezTo>
                  <a:pt x="319533" y="828351"/>
                  <a:pt x="195961" y="754587"/>
                  <a:pt x="0" y="780511"/>
                </a:cubicBezTo>
                <a:cubicBezTo>
                  <a:pt x="-42428" y="641852"/>
                  <a:pt x="22038" y="466888"/>
                  <a:pt x="0" y="374645"/>
                </a:cubicBezTo>
                <a:cubicBezTo>
                  <a:pt x="-22038" y="282402"/>
                  <a:pt x="13294" y="99599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79617555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76200">
                <a:solidFill>
                  <a:schemeClr val="tx1"/>
                </a:solidFill>
              </a:ln>
            </a:endParaRP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79A18E6D-0385-4105-9C9C-18924C8CF8CA}"/>
              </a:ext>
            </a:extLst>
          </p:cNvPr>
          <p:cNvSpPr txBox="1"/>
          <p:nvPr/>
        </p:nvSpPr>
        <p:spPr>
          <a:xfrm>
            <a:off x="6430782" y="3640599"/>
            <a:ext cx="6438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4000" b="1" dirty="0"/>
              <a:t>ج</a:t>
            </a:r>
            <a:endParaRPr lang="en-US" sz="4000" b="1" dirty="0"/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3E4EBA8B-7C9B-4472-BAD8-82DE8A33C58E}"/>
              </a:ext>
            </a:extLst>
          </p:cNvPr>
          <p:cNvSpPr txBox="1"/>
          <p:nvPr/>
        </p:nvSpPr>
        <p:spPr>
          <a:xfrm>
            <a:off x="6372809" y="2581848"/>
            <a:ext cx="6438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4000" b="1" dirty="0"/>
              <a:t>ش</a:t>
            </a:r>
            <a:endParaRPr lang="en-US" sz="4000" b="1" dirty="0"/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0A30E23A-7CFD-4765-B0DB-C4905087B39A}"/>
              </a:ext>
            </a:extLst>
          </p:cNvPr>
          <p:cNvSpPr txBox="1"/>
          <p:nvPr/>
        </p:nvSpPr>
        <p:spPr>
          <a:xfrm>
            <a:off x="6430782" y="4796435"/>
            <a:ext cx="6438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4000" b="1" dirty="0"/>
              <a:t>ب</a:t>
            </a:r>
            <a:endParaRPr lang="en-US" sz="4000" b="1" dirty="0"/>
          </a:p>
        </p:txBody>
      </p:sp>
      <p:sp>
        <p:nvSpPr>
          <p:cNvPr id="5" name="شكل بيضاوي 4">
            <a:extLst>
              <a:ext uri="{FF2B5EF4-FFF2-40B4-BE49-F238E27FC236}">
                <a16:creationId xmlns:a16="http://schemas.microsoft.com/office/drawing/2014/main" id="{1202FF13-8738-4EED-836E-EE9DE12F8C84}"/>
              </a:ext>
            </a:extLst>
          </p:cNvPr>
          <p:cNvSpPr/>
          <p:nvPr/>
        </p:nvSpPr>
        <p:spPr>
          <a:xfrm>
            <a:off x="8574834" y="2138921"/>
            <a:ext cx="1819468" cy="1817259"/>
          </a:xfrm>
          <a:prstGeom prst="ellipse">
            <a:avLst/>
          </a:prstGeom>
          <a:noFill/>
          <a:ln>
            <a:solidFill>
              <a:schemeClr val="tx1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400" b="1" dirty="0">
                <a:solidFill>
                  <a:schemeClr val="tx1"/>
                </a:solidFill>
              </a:rPr>
              <a:t>بَشَريُّ</a:t>
            </a:r>
            <a:endParaRPr lang="en-US" sz="4400" b="1" dirty="0">
              <a:solidFill>
                <a:schemeClr val="tx1"/>
              </a:solidFill>
            </a:endParaRPr>
          </a:p>
        </p:txBody>
      </p:sp>
      <p:sp>
        <p:nvSpPr>
          <p:cNvPr id="17" name="شكل بيضاوي 16">
            <a:extLst>
              <a:ext uri="{FF2B5EF4-FFF2-40B4-BE49-F238E27FC236}">
                <a16:creationId xmlns:a16="http://schemas.microsoft.com/office/drawing/2014/main" id="{693AA3ED-BAEE-4B63-8CA2-E5B8E27404CF}"/>
              </a:ext>
            </a:extLst>
          </p:cNvPr>
          <p:cNvSpPr/>
          <p:nvPr/>
        </p:nvSpPr>
        <p:spPr>
          <a:xfrm>
            <a:off x="3211477" y="2004150"/>
            <a:ext cx="1819468" cy="1817259"/>
          </a:xfrm>
          <a:prstGeom prst="ellipse">
            <a:avLst/>
          </a:prstGeom>
          <a:noFill/>
          <a:ln>
            <a:solidFill>
              <a:schemeClr val="tx1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400" b="1" dirty="0">
                <a:solidFill>
                  <a:schemeClr val="tx1"/>
                </a:solidFill>
              </a:rPr>
              <a:t>مَعْـلمٌ</a:t>
            </a:r>
            <a:endParaRPr lang="en-US" sz="4400" b="1" dirty="0">
              <a:solidFill>
                <a:schemeClr val="tx1"/>
              </a:solidFill>
            </a:endParaRPr>
          </a:p>
        </p:txBody>
      </p:sp>
      <p:sp>
        <p:nvSpPr>
          <p:cNvPr id="18" name="شكل بيضاوي 17">
            <a:extLst>
              <a:ext uri="{FF2B5EF4-FFF2-40B4-BE49-F238E27FC236}">
                <a16:creationId xmlns:a16="http://schemas.microsoft.com/office/drawing/2014/main" id="{859BA011-1D63-4EBF-B68F-2AD70F66C4EC}"/>
              </a:ext>
            </a:extLst>
          </p:cNvPr>
          <p:cNvSpPr/>
          <p:nvPr/>
        </p:nvSpPr>
        <p:spPr>
          <a:xfrm>
            <a:off x="8465977" y="4488577"/>
            <a:ext cx="1819468" cy="1817259"/>
          </a:xfrm>
          <a:prstGeom prst="ellipse">
            <a:avLst/>
          </a:prstGeom>
          <a:noFill/>
          <a:ln>
            <a:solidFill>
              <a:schemeClr val="tx1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solidFill>
                  <a:schemeClr val="tx1"/>
                </a:solidFill>
              </a:rPr>
              <a:t>جُغْرافي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19" name="شكل بيضاوي 18">
            <a:extLst>
              <a:ext uri="{FF2B5EF4-FFF2-40B4-BE49-F238E27FC236}">
                <a16:creationId xmlns:a16="http://schemas.microsoft.com/office/drawing/2014/main" id="{ED6E0A93-FC65-45DC-AD0C-C99F62D70009}"/>
              </a:ext>
            </a:extLst>
          </p:cNvPr>
          <p:cNvSpPr/>
          <p:nvPr/>
        </p:nvSpPr>
        <p:spPr>
          <a:xfrm>
            <a:off x="3102620" y="4353806"/>
            <a:ext cx="1819468" cy="1817259"/>
          </a:xfrm>
          <a:prstGeom prst="ellipse">
            <a:avLst/>
          </a:prstGeom>
          <a:noFill/>
          <a:ln>
            <a:solidFill>
              <a:schemeClr val="tx1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000" b="1" dirty="0">
                <a:solidFill>
                  <a:schemeClr val="tx1"/>
                </a:solidFill>
              </a:rPr>
              <a:t>طَبيعي</a:t>
            </a:r>
            <a:endParaRPr lang="en-US" sz="4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41032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84A56A07-4BDD-4262-9A26-13DE98165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2889" y="851395"/>
            <a:ext cx="9008918" cy="5399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679" y="887308"/>
            <a:ext cx="1881285" cy="1206005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173679" y="379935"/>
            <a:ext cx="2155531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79" y="2231354"/>
            <a:ext cx="1881285" cy="133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745" y="38080"/>
            <a:ext cx="849228" cy="84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videoplayback (17)">
            <a:hlinkClick r:id="" action="ppaction://media"/>
            <a:extLst>
              <a:ext uri="{FF2B5EF4-FFF2-40B4-BE49-F238E27FC236}">
                <a16:creationId xmlns:a16="http://schemas.microsoft.com/office/drawing/2014/main" id="{06E5BD15-82D3-499D-AF86-9D0F63883D6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712027" y="925388"/>
            <a:ext cx="8682836" cy="4739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72699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62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34" y="1322247"/>
            <a:ext cx="1212682" cy="737807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25313" y="982682"/>
            <a:ext cx="1294903" cy="2539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105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34" y="2231353"/>
            <a:ext cx="1212682" cy="81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33" y="273028"/>
            <a:ext cx="576064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A2D7FE00-0A78-4186-851C-44CD33E67F37}"/>
              </a:ext>
            </a:extLst>
          </p:cNvPr>
          <p:cNvSpPr/>
          <p:nvPr/>
        </p:nvSpPr>
        <p:spPr>
          <a:xfrm>
            <a:off x="1487055" y="273028"/>
            <a:ext cx="10531266" cy="645104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4" descr="ما هي خصائص كوكب الارض | المرسال">
            <a:extLst>
              <a:ext uri="{FF2B5EF4-FFF2-40B4-BE49-F238E27FC236}">
                <a16:creationId xmlns:a16="http://schemas.microsoft.com/office/drawing/2014/main" id="{4961C31A-639B-450F-8D75-B57066B8E8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35" y="3216339"/>
            <a:ext cx="1212682" cy="81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EBC31AF1-3E8A-476B-84E1-64DC2E2F317F}"/>
              </a:ext>
            </a:extLst>
          </p:cNvPr>
          <p:cNvSpPr/>
          <p:nvPr/>
        </p:nvSpPr>
        <p:spPr>
          <a:xfrm>
            <a:off x="6279503" y="380660"/>
            <a:ext cx="5377482" cy="663672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400" b="1" dirty="0">
                <a:solidFill>
                  <a:schemeClr val="tx1"/>
                </a:solidFill>
                <a:latin typeface="Sakkal Majalla" panose="02000000000000000000" pitchFamily="2" charset="-78"/>
                <a:ea typeface="Microsoft JhengHei UI" panose="020B0604030504040204" pitchFamily="34" charset="-120"/>
                <a:cs typeface="Sakkal Majalla" panose="02000000000000000000" pitchFamily="2" charset="-78"/>
              </a:rPr>
              <a:t>الربط بمادة التربية الإسلامية </a:t>
            </a:r>
            <a:endParaRPr lang="en-US" sz="4400" b="1" dirty="0">
              <a:solidFill>
                <a:srgbClr val="FF0000"/>
              </a:solidFill>
              <a:latin typeface="Sakkal Majalla" panose="02000000000000000000" pitchFamily="2" charset="-78"/>
              <a:ea typeface="Microsoft JhengHei UI" panose="020B0604030504040204" pitchFamily="34" charset="-120"/>
              <a:cs typeface="Sakkal Majalla" panose="02000000000000000000" pitchFamily="2" charset="-78"/>
            </a:endParaRPr>
          </a:p>
        </p:txBody>
      </p:sp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0400C539-7CBE-47C1-A99A-4117D9CAC48B}"/>
              </a:ext>
            </a:extLst>
          </p:cNvPr>
          <p:cNvSpPr/>
          <p:nvPr/>
        </p:nvSpPr>
        <p:spPr>
          <a:xfrm>
            <a:off x="2248678" y="1322247"/>
            <a:ext cx="8919501" cy="63691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8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حوط على الصور التي تدل على مخلوقات الله </a:t>
            </a:r>
            <a:endParaRPr lang="en-US" sz="4800" b="1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1266" name="Picture 2" descr="Brown Mountains Clip Art, Green, Snow Mountain, Mountain PNG Transparent  Clipart Image and PSD File for Free Download">
            <a:extLst>
              <a:ext uri="{FF2B5EF4-FFF2-40B4-BE49-F238E27FC236}">
                <a16:creationId xmlns:a16="http://schemas.microsoft.com/office/drawing/2014/main" id="{6ED65E7A-AF04-4603-B2E2-A6A1F2438F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2488" y="1576136"/>
            <a:ext cx="2864497" cy="2864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lipart Png شجرة Clipart">
            <a:extLst>
              <a:ext uri="{FF2B5EF4-FFF2-40B4-BE49-F238E27FC236}">
                <a16:creationId xmlns:a16="http://schemas.microsoft.com/office/drawing/2014/main" id="{E179AC8B-3C9A-4209-88D5-A9AF33D93B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604" y="2231353"/>
            <a:ext cx="1952625" cy="234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Free Home Clip Art Pictures - Clipartix">
            <a:extLst>
              <a:ext uri="{FF2B5EF4-FFF2-40B4-BE49-F238E27FC236}">
                <a16:creationId xmlns:a16="http://schemas.microsoft.com/office/drawing/2014/main" id="{E34FAE35-7DCB-4BD5-A938-F6EB978A98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6893" y="3447630"/>
            <a:ext cx="2162175" cy="211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طاولة طعام بني مفرش المائدة الوردي الرسوم التوضيحية الرسوم المتحركة مرسومة  باليد الأثاث التوضيح, أثاث رائع, أثاث جميل, طاولة طعام بني PNG وملف PSD  للتحميل مجانا">
            <a:extLst>
              <a:ext uri="{FF2B5EF4-FFF2-40B4-BE49-F238E27FC236}">
                <a16:creationId xmlns:a16="http://schemas.microsoft.com/office/drawing/2014/main" id="{4B4D3F45-DB55-46DD-942D-894165C7EE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040" y="3623182"/>
            <a:ext cx="2999933" cy="2999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21856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84A56A07-4BDD-4262-9A26-13DE98165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589" y="132895"/>
            <a:ext cx="9008918" cy="5399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947" y="1268960"/>
            <a:ext cx="1881285" cy="1206005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121663" y="791309"/>
            <a:ext cx="2155531" cy="3385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16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46" y="2542631"/>
            <a:ext cx="1881285" cy="133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974" y="-112078"/>
            <a:ext cx="849228" cy="84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427A89-0EDB-47E9-918A-B1E045E777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00589" y="132895"/>
            <a:ext cx="9010650" cy="6725105"/>
          </a:xfrm>
          <a:prstGeom prst="rect">
            <a:avLst/>
          </a:prstGeom>
        </p:spPr>
      </p:pic>
      <p:sp>
        <p:nvSpPr>
          <p:cNvPr id="20" name="مستطيل: زوايا مستديرة 19">
            <a:extLst>
              <a:ext uri="{FF2B5EF4-FFF2-40B4-BE49-F238E27FC236}">
                <a16:creationId xmlns:a16="http://schemas.microsoft.com/office/drawing/2014/main" id="{85116E40-9A36-41E6-8DD1-0B343A27B544}"/>
              </a:ext>
            </a:extLst>
          </p:cNvPr>
          <p:cNvSpPr/>
          <p:nvPr/>
        </p:nvSpPr>
        <p:spPr>
          <a:xfrm>
            <a:off x="7728796" y="512939"/>
            <a:ext cx="3088433" cy="663672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400" b="1" dirty="0">
                <a:solidFill>
                  <a:schemeClr val="tx1"/>
                </a:solidFill>
                <a:latin typeface="Sakkal Majalla" panose="02000000000000000000" pitchFamily="2" charset="-78"/>
                <a:ea typeface="Microsoft JhengHei UI" panose="020B0604030504040204" pitchFamily="34" charset="-120"/>
                <a:cs typeface="Sakkal Majalla" panose="02000000000000000000" pitchFamily="2" charset="-78"/>
              </a:rPr>
              <a:t>غلق الحصـة </a:t>
            </a:r>
            <a:endParaRPr lang="en-US" sz="4400" b="1" dirty="0">
              <a:solidFill>
                <a:srgbClr val="FF0000"/>
              </a:solidFill>
              <a:latin typeface="Sakkal Majalla" panose="02000000000000000000" pitchFamily="2" charset="-78"/>
              <a:ea typeface="Microsoft JhengHei UI" panose="020B0604030504040204" pitchFamily="34" charset="-120"/>
              <a:cs typeface="Sakkal Majalla" panose="02000000000000000000" pitchFamily="2" charset="-78"/>
            </a:endParaRPr>
          </a:p>
        </p:txBody>
      </p:sp>
      <p:sp>
        <p:nvSpPr>
          <p:cNvPr id="21" name="مستطيل: زوايا مستديرة 20">
            <a:extLst>
              <a:ext uri="{FF2B5EF4-FFF2-40B4-BE49-F238E27FC236}">
                <a16:creationId xmlns:a16="http://schemas.microsoft.com/office/drawing/2014/main" id="{779DD130-47EF-492E-8919-24DEEACBC418}"/>
              </a:ext>
            </a:extLst>
          </p:cNvPr>
          <p:cNvSpPr/>
          <p:nvPr/>
        </p:nvSpPr>
        <p:spPr>
          <a:xfrm>
            <a:off x="4000500" y="1268960"/>
            <a:ext cx="6593629" cy="825024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400" b="1" dirty="0">
                <a:solidFill>
                  <a:schemeClr val="tx1"/>
                </a:solidFill>
                <a:latin typeface="Sakkal Majalla" panose="02000000000000000000" pitchFamily="2" charset="-78"/>
                <a:ea typeface="Microsoft JhengHei UI" panose="020B0604030504040204" pitchFamily="34" charset="-120"/>
                <a:cs typeface="Sakkal Majalla" panose="02000000000000000000" pitchFamily="2" charset="-78"/>
              </a:rPr>
              <a:t>هيا ندّون الكلمات التي تعلمناها اليوم </a:t>
            </a:r>
            <a:endParaRPr lang="en-US" sz="4400" b="1" dirty="0">
              <a:solidFill>
                <a:srgbClr val="FF0000"/>
              </a:solidFill>
              <a:latin typeface="Sakkal Majalla" panose="02000000000000000000" pitchFamily="2" charset="-78"/>
              <a:ea typeface="Microsoft JhengHei UI" panose="020B0604030504040204" pitchFamily="34" charset="-120"/>
              <a:cs typeface="Sakkal Majalla" panose="02000000000000000000" pitchFamily="2" charset="-78"/>
            </a:endParaRPr>
          </a:p>
        </p:txBody>
      </p:sp>
      <p:pic>
        <p:nvPicPr>
          <p:cNvPr id="7170" name="Picture 2" descr="تعرف على شخصيات expo 2020 دبي المميزة ونبذة عن كل منها | ماي بيوت">
            <a:extLst>
              <a:ext uri="{FF2B5EF4-FFF2-40B4-BE49-F238E27FC236}">
                <a16:creationId xmlns:a16="http://schemas.microsoft.com/office/drawing/2014/main" id="{8459A5F3-72AF-4A3D-A77D-D89951B16F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43" t="-3750" r="29245" b="6078"/>
          <a:stretch/>
        </p:blipFill>
        <p:spPr bwMode="auto">
          <a:xfrm>
            <a:off x="2831519" y="2370704"/>
            <a:ext cx="4161452" cy="35150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Border Design for projects on paper 💖 تزيين الدفاتر المدرسية من الداخل 💖  تسطير الكرا… | Colorful borders design, Bullet journal ideas pages, Page  borders design">
            <a:extLst>
              <a:ext uri="{FF2B5EF4-FFF2-40B4-BE49-F238E27FC236}">
                <a16:creationId xmlns:a16="http://schemas.microsoft.com/office/drawing/2014/main" id="{E825809A-2F0F-4807-A642-7648216F66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94" t="15219" r="5601" b="3876"/>
          <a:stretch/>
        </p:blipFill>
        <p:spPr bwMode="auto">
          <a:xfrm>
            <a:off x="6992971" y="2285682"/>
            <a:ext cx="4190844" cy="36000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6" descr="Tamaan project(مشروع تمعن) - A thousand language and a language ألف لغة و  لغة">
            <a:extLst>
              <a:ext uri="{FF2B5EF4-FFF2-40B4-BE49-F238E27FC236}">
                <a16:creationId xmlns:a16="http://schemas.microsoft.com/office/drawing/2014/main" id="{2AC78994-8C71-460F-8D3A-DE6C1C3B583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0687" y="3872668"/>
            <a:ext cx="1143994" cy="187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34017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84A56A07-4BDD-4262-9A26-13DE98165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589" y="132895"/>
            <a:ext cx="9008918" cy="5399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947" y="1268960"/>
            <a:ext cx="1881285" cy="1206005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121663" y="791309"/>
            <a:ext cx="2155531" cy="3385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16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46" y="2542631"/>
            <a:ext cx="1881285" cy="133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974" y="-112078"/>
            <a:ext cx="849228" cy="84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427A89-0EDB-47E9-918A-B1E045E777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00589" y="132895"/>
            <a:ext cx="9010650" cy="6725105"/>
          </a:xfrm>
          <a:prstGeom prst="rect">
            <a:avLst/>
          </a:prstGeom>
        </p:spPr>
      </p:pic>
      <p:sp>
        <p:nvSpPr>
          <p:cNvPr id="20" name="مستطيل: زوايا مستديرة 19">
            <a:extLst>
              <a:ext uri="{FF2B5EF4-FFF2-40B4-BE49-F238E27FC236}">
                <a16:creationId xmlns:a16="http://schemas.microsoft.com/office/drawing/2014/main" id="{85116E40-9A36-41E6-8DD1-0B343A27B544}"/>
              </a:ext>
            </a:extLst>
          </p:cNvPr>
          <p:cNvSpPr/>
          <p:nvPr/>
        </p:nvSpPr>
        <p:spPr>
          <a:xfrm>
            <a:off x="7931019" y="1100362"/>
            <a:ext cx="3088433" cy="663672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400" b="1" dirty="0">
                <a:solidFill>
                  <a:schemeClr val="tx1"/>
                </a:solidFill>
                <a:latin typeface="Sakkal Majalla" panose="02000000000000000000" pitchFamily="2" charset="-78"/>
                <a:ea typeface="Microsoft JhengHei UI" panose="020B0604030504040204" pitchFamily="34" charset="-120"/>
                <a:cs typeface="Sakkal Majalla" panose="02000000000000000000" pitchFamily="2" charset="-78"/>
              </a:rPr>
              <a:t>التقويم الختامي </a:t>
            </a:r>
            <a:endParaRPr lang="en-US" sz="4400" b="1" dirty="0">
              <a:solidFill>
                <a:srgbClr val="FF0000"/>
              </a:solidFill>
              <a:latin typeface="Sakkal Majalla" panose="02000000000000000000" pitchFamily="2" charset="-78"/>
              <a:ea typeface="Microsoft JhengHei UI" panose="020B0604030504040204" pitchFamily="34" charset="-120"/>
              <a:cs typeface="Sakkal Majalla" panose="02000000000000000000" pitchFamily="2" charset="-78"/>
            </a:endParaRPr>
          </a:p>
        </p:txBody>
      </p:sp>
      <p:sp>
        <p:nvSpPr>
          <p:cNvPr id="21" name="مستطيل: زوايا مستديرة 20">
            <a:extLst>
              <a:ext uri="{FF2B5EF4-FFF2-40B4-BE49-F238E27FC236}">
                <a16:creationId xmlns:a16="http://schemas.microsoft.com/office/drawing/2014/main" id="{779DD130-47EF-492E-8919-24DEEACBC418}"/>
              </a:ext>
            </a:extLst>
          </p:cNvPr>
          <p:cNvSpPr/>
          <p:nvPr/>
        </p:nvSpPr>
        <p:spPr>
          <a:xfrm>
            <a:off x="3063493" y="2998844"/>
            <a:ext cx="7498760" cy="1498511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400" b="1" dirty="0">
                <a:solidFill>
                  <a:schemeClr val="tx1"/>
                </a:solidFill>
                <a:latin typeface="Sakkal Majalla" panose="02000000000000000000" pitchFamily="2" charset="-78"/>
                <a:ea typeface="Microsoft JhengHei UI" panose="020B0604030504040204" pitchFamily="34" charset="-120"/>
                <a:cs typeface="Sakkal Majalla" panose="02000000000000000000" pitchFamily="2" charset="-78"/>
              </a:rPr>
              <a:t>اذكر مثالا عن الـمعلم الطبيعي و مثالا عن الـمعلم البشري </a:t>
            </a:r>
            <a:endParaRPr lang="en-US" sz="4400" b="1" dirty="0">
              <a:solidFill>
                <a:srgbClr val="FF0000"/>
              </a:solidFill>
              <a:latin typeface="Sakkal Majalla" panose="02000000000000000000" pitchFamily="2" charset="-78"/>
              <a:ea typeface="Microsoft JhengHei UI" panose="020B0604030504040204" pitchFamily="34" charset="-120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4334648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84A56A07-4BDD-4262-9A26-13DE98165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2889" y="851395"/>
            <a:ext cx="9008918" cy="5399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679" y="887308"/>
            <a:ext cx="1881285" cy="1206005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173679" y="379935"/>
            <a:ext cx="2155531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79" y="2231354"/>
            <a:ext cx="1881285" cy="133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745" y="38080"/>
            <a:ext cx="849228" cy="84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2D13B879-5059-4564-9F27-7CA840E3BE64}"/>
              </a:ext>
            </a:extLst>
          </p:cNvPr>
          <p:cNvSpPr/>
          <p:nvPr/>
        </p:nvSpPr>
        <p:spPr>
          <a:xfrm>
            <a:off x="2329210" y="749267"/>
            <a:ext cx="9362047" cy="5894129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15">
            <a:extLst>
              <a:ext uri="{FF2B5EF4-FFF2-40B4-BE49-F238E27FC236}">
                <a16:creationId xmlns:a16="http://schemas.microsoft.com/office/drawing/2014/main" id="{90E97545-4374-46C6-AA5C-D2FB6B58D682}"/>
              </a:ext>
            </a:extLst>
          </p:cNvPr>
          <p:cNvSpPr/>
          <p:nvPr/>
        </p:nvSpPr>
        <p:spPr>
          <a:xfrm>
            <a:off x="5279150" y="1063004"/>
            <a:ext cx="34563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AE" sz="2800" dirty="0">
                <a:cs typeface="PT Bold Heading" panose="02010400000000000000" pitchFamily="2" charset="-78"/>
              </a:rPr>
              <a:t>بسم الله الرحمن الرحيم </a:t>
            </a:r>
            <a:endParaRPr lang="ar-SA" sz="2800" dirty="0">
              <a:cs typeface="PT Bold Heading" panose="02010400000000000000" pitchFamily="2" charset="-78"/>
            </a:endParaRPr>
          </a:p>
        </p:txBody>
      </p:sp>
      <p:sp>
        <p:nvSpPr>
          <p:cNvPr id="12" name="Rectangle 15">
            <a:extLst>
              <a:ext uri="{FF2B5EF4-FFF2-40B4-BE49-F238E27FC236}">
                <a16:creationId xmlns:a16="http://schemas.microsoft.com/office/drawing/2014/main" id="{3DD5879A-8E60-4BA4-9E6F-AB45CD444BBC}"/>
              </a:ext>
            </a:extLst>
          </p:cNvPr>
          <p:cNvSpPr/>
          <p:nvPr/>
        </p:nvSpPr>
        <p:spPr>
          <a:xfrm>
            <a:off x="8820001" y="1955556"/>
            <a:ext cx="27815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AE" sz="2800" dirty="0">
                <a:cs typeface="PT Bold Heading" panose="02010400000000000000" pitchFamily="2" charset="-78"/>
              </a:rPr>
              <a:t>اليـوم : ...............</a:t>
            </a:r>
            <a:endParaRPr lang="ar-SA" sz="2800" dirty="0">
              <a:cs typeface="PT Bold Heading" panose="02010400000000000000" pitchFamily="2" charset="-78"/>
            </a:endParaRPr>
          </a:p>
        </p:txBody>
      </p:sp>
      <p:sp>
        <p:nvSpPr>
          <p:cNvPr id="13" name="Rectangle 15">
            <a:extLst>
              <a:ext uri="{FF2B5EF4-FFF2-40B4-BE49-F238E27FC236}">
                <a16:creationId xmlns:a16="http://schemas.microsoft.com/office/drawing/2014/main" id="{30A318FF-A5BC-49C4-8DCF-DF960CA42AA7}"/>
              </a:ext>
            </a:extLst>
          </p:cNvPr>
          <p:cNvSpPr/>
          <p:nvPr/>
        </p:nvSpPr>
        <p:spPr>
          <a:xfrm>
            <a:off x="8727027" y="2666743"/>
            <a:ext cx="28745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AE" sz="2800" dirty="0">
                <a:cs typeface="PT Bold Heading" panose="02010400000000000000" pitchFamily="2" charset="-78"/>
              </a:rPr>
              <a:t>التاريخ : ...............</a:t>
            </a:r>
            <a:endParaRPr lang="ar-SA" sz="2800" dirty="0">
              <a:cs typeface="PT Bold Heading" panose="02010400000000000000" pitchFamily="2" charset="-78"/>
            </a:endParaRPr>
          </a:p>
        </p:txBody>
      </p:sp>
      <p:sp>
        <p:nvSpPr>
          <p:cNvPr id="14" name="Rectangle 15">
            <a:extLst>
              <a:ext uri="{FF2B5EF4-FFF2-40B4-BE49-F238E27FC236}">
                <a16:creationId xmlns:a16="http://schemas.microsoft.com/office/drawing/2014/main" id="{6F0B6D78-8684-4A03-A169-C80161440BB3}"/>
              </a:ext>
            </a:extLst>
          </p:cNvPr>
          <p:cNvSpPr/>
          <p:nvPr/>
        </p:nvSpPr>
        <p:spPr>
          <a:xfrm>
            <a:off x="8128008" y="3449665"/>
            <a:ext cx="34820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AE" sz="2800" dirty="0">
                <a:cs typeface="PT Bold Heading" panose="02010400000000000000" pitchFamily="2" charset="-78"/>
              </a:rPr>
              <a:t>عدد الحضور : ...............</a:t>
            </a:r>
            <a:endParaRPr lang="ar-SA" sz="2800" dirty="0">
              <a:cs typeface="PT Bold Heading" panose="02010400000000000000" pitchFamily="2" charset="-78"/>
            </a:endParaRPr>
          </a:p>
        </p:txBody>
      </p:sp>
      <p:sp>
        <p:nvSpPr>
          <p:cNvPr id="15" name="Rectangle 15">
            <a:extLst>
              <a:ext uri="{FF2B5EF4-FFF2-40B4-BE49-F238E27FC236}">
                <a16:creationId xmlns:a16="http://schemas.microsoft.com/office/drawing/2014/main" id="{F4AB93BF-FF8D-4AFF-916D-A5C8A619C762}"/>
              </a:ext>
            </a:extLst>
          </p:cNvPr>
          <p:cNvSpPr/>
          <p:nvPr/>
        </p:nvSpPr>
        <p:spPr>
          <a:xfrm>
            <a:off x="8153656" y="4246101"/>
            <a:ext cx="34563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AE" sz="2800" dirty="0">
                <a:cs typeface="PT Bold Heading" panose="02010400000000000000" pitchFamily="2" charset="-78"/>
              </a:rPr>
              <a:t>عدد الغياب : ...............</a:t>
            </a:r>
            <a:endParaRPr lang="ar-SA" sz="2800" dirty="0">
              <a:cs typeface="PT Bold Heading" panose="02010400000000000000" pitchFamily="2" charset="-78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C7C8AFF-D9AA-43E5-A123-63CF0656DBD3}"/>
              </a:ext>
            </a:extLst>
          </p:cNvPr>
          <p:cNvSpPr/>
          <p:nvPr/>
        </p:nvSpPr>
        <p:spPr>
          <a:xfrm>
            <a:off x="8092742" y="5013191"/>
            <a:ext cx="34916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AE" sz="2800" dirty="0">
                <a:cs typeface="PT Bold Heading" panose="02010400000000000000" pitchFamily="2" charset="-78"/>
              </a:rPr>
              <a:t>المادة : ........................</a:t>
            </a:r>
            <a:endParaRPr lang="ar-SA" sz="2800" dirty="0">
              <a:cs typeface="PT Bold Heading" panose="0201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2293719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34" y="1322247"/>
            <a:ext cx="1212682" cy="737807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25313" y="982682"/>
            <a:ext cx="1294903" cy="2539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105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34" y="2231353"/>
            <a:ext cx="1212682" cy="81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33" y="273028"/>
            <a:ext cx="576064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A2D7FE00-0A78-4186-851C-44CD33E67F37}"/>
              </a:ext>
            </a:extLst>
          </p:cNvPr>
          <p:cNvSpPr/>
          <p:nvPr/>
        </p:nvSpPr>
        <p:spPr>
          <a:xfrm>
            <a:off x="1487055" y="273028"/>
            <a:ext cx="10531266" cy="645104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4" descr="ما هي خصائص كوكب الارض | المرسال">
            <a:extLst>
              <a:ext uri="{FF2B5EF4-FFF2-40B4-BE49-F238E27FC236}">
                <a16:creationId xmlns:a16="http://schemas.microsoft.com/office/drawing/2014/main" id="{4961C31A-639B-450F-8D75-B57066B8E8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35" y="3216339"/>
            <a:ext cx="1212682" cy="81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IMG_3863">
            <a:hlinkClick r:id="" action="ppaction://media"/>
            <a:extLst>
              <a:ext uri="{FF2B5EF4-FFF2-40B4-BE49-F238E27FC236}">
                <a16:creationId xmlns:a16="http://schemas.microsoft.com/office/drawing/2014/main" id="{0C96B17E-72DA-4FBA-8BD4-0E0258291AC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429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87056" y="273028"/>
            <a:ext cx="10530798" cy="6266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391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857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34" y="1322247"/>
            <a:ext cx="998173" cy="737807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25313" y="982682"/>
            <a:ext cx="1294903" cy="2539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105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34" y="2231353"/>
            <a:ext cx="998173" cy="81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33" y="273028"/>
            <a:ext cx="576064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A2D7FE00-0A78-4186-851C-44CD33E67F37}"/>
              </a:ext>
            </a:extLst>
          </p:cNvPr>
          <p:cNvSpPr/>
          <p:nvPr/>
        </p:nvSpPr>
        <p:spPr>
          <a:xfrm>
            <a:off x="1265382" y="273028"/>
            <a:ext cx="10752939" cy="645104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15">
            <a:extLst>
              <a:ext uri="{FF2B5EF4-FFF2-40B4-BE49-F238E27FC236}">
                <a16:creationId xmlns:a16="http://schemas.microsoft.com/office/drawing/2014/main" id="{462A2886-C7BA-4668-9FE3-289D233AC698}"/>
              </a:ext>
            </a:extLst>
          </p:cNvPr>
          <p:cNvSpPr/>
          <p:nvPr/>
        </p:nvSpPr>
        <p:spPr>
          <a:xfrm>
            <a:off x="9169030" y="1228700"/>
            <a:ext cx="20265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AE" sz="2800" dirty="0">
                <a:cs typeface="PT Bold Heading" panose="02010400000000000000" pitchFamily="2" charset="-78"/>
              </a:rPr>
              <a:t>عنوان الدرس </a:t>
            </a:r>
            <a:endParaRPr lang="ar-SA" sz="2800" dirty="0">
              <a:cs typeface="PT Bold Heading" panose="02010400000000000000" pitchFamily="2" charset="-78"/>
            </a:endParaRPr>
          </a:p>
        </p:txBody>
      </p:sp>
      <p:sp>
        <p:nvSpPr>
          <p:cNvPr id="10" name="Rectangle 15">
            <a:extLst>
              <a:ext uri="{FF2B5EF4-FFF2-40B4-BE49-F238E27FC236}">
                <a16:creationId xmlns:a16="http://schemas.microsoft.com/office/drawing/2014/main" id="{1B0F0DF5-BE5F-44D8-BB66-A74EC6F142FA}"/>
              </a:ext>
            </a:extLst>
          </p:cNvPr>
          <p:cNvSpPr/>
          <p:nvPr/>
        </p:nvSpPr>
        <p:spPr>
          <a:xfrm>
            <a:off x="2426916" y="2157463"/>
            <a:ext cx="8662949" cy="3046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ar-AE" sz="9600" dirty="0">
                <a:cs typeface="PT Bold Heading" panose="02010400000000000000" pitchFamily="2" charset="-78"/>
              </a:rPr>
              <a:t>الـمعالم الطبيعية </a:t>
            </a:r>
          </a:p>
          <a:p>
            <a:pPr algn="ctr" rtl="1"/>
            <a:r>
              <a:rPr lang="ar-AE" sz="9600" dirty="0">
                <a:cs typeface="PT Bold Heading" panose="02010400000000000000" pitchFamily="2" charset="-78"/>
              </a:rPr>
              <a:t>والبشرية</a:t>
            </a:r>
            <a:endParaRPr lang="ar-SA" sz="9600" dirty="0">
              <a:cs typeface="PT Bold Heading" panose="0201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7418104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34" y="1322247"/>
            <a:ext cx="998173" cy="737807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25313" y="982682"/>
            <a:ext cx="1294903" cy="2539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105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34" y="2231353"/>
            <a:ext cx="998173" cy="81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33" y="273028"/>
            <a:ext cx="576064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A2D7FE00-0A78-4186-851C-44CD33E67F37}"/>
              </a:ext>
            </a:extLst>
          </p:cNvPr>
          <p:cNvSpPr/>
          <p:nvPr/>
        </p:nvSpPr>
        <p:spPr>
          <a:xfrm>
            <a:off x="1265382" y="273028"/>
            <a:ext cx="10752939" cy="645104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BFD98E08-0939-458A-B157-BF802994CB41}"/>
              </a:ext>
            </a:extLst>
          </p:cNvPr>
          <p:cNvSpPr txBox="1"/>
          <p:nvPr/>
        </p:nvSpPr>
        <p:spPr>
          <a:xfrm>
            <a:off x="1819563" y="2060054"/>
            <a:ext cx="9873673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AE" sz="3200" dirty="0">
                <a:latin typeface="Segoe UI" panose="020B0502040204020203" pitchFamily="34" charset="0"/>
                <a:cs typeface="Segoe UI" panose="020B0502040204020203" pitchFamily="34" charset="0"/>
              </a:rPr>
              <a:t>ي</a:t>
            </a:r>
            <a:r>
              <a:rPr lang="en-US" sz="3200" dirty="0">
                <a:latin typeface="Segoe UI" panose="020B0502040204020203" pitchFamily="34" charset="0"/>
                <a:cs typeface="Segoe UI" panose="020B0502040204020203" pitchFamily="34" charset="0"/>
              </a:rPr>
              <a:t>حَدِّدُ الْمَعالِمَ الطَّبيعِيَّةَ الرَّئيسَةَ لِسَطْحِ الْأَرْضِ </a:t>
            </a:r>
            <a:r>
              <a:rPr lang="ar-AE" sz="3200" dirty="0">
                <a:latin typeface="Segoe UI" panose="020B0502040204020203" pitchFamily="34" charset="0"/>
                <a:cs typeface="Segoe UI" panose="020B0502040204020203" pitchFamily="34" charset="0"/>
              </a:rPr>
              <a:t>(</a:t>
            </a:r>
            <a:r>
              <a:rPr lang="en-US" sz="3200" dirty="0">
                <a:latin typeface="Segoe UI" panose="020B0502040204020203" pitchFamily="34" charset="0"/>
                <a:cs typeface="Segoe UI" panose="020B0502040204020203" pitchFamily="34" charset="0"/>
              </a:rPr>
              <a:t>مُحيطاتٌ، قارّاتٌ، جُزُرٌ، جِبالٌ، بِحارٌ، سُهولٌ، صَحْراءُ</a:t>
            </a:r>
            <a:r>
              <a:rPr lang="ar-AE" sz="3200" dirty="0">
                <a:latin typeface="Segoe UI" panose="020B0502040204020203" pitchFamily="34" charset="0"/>
                <a:cs typeface="Segoe UI" panose="020B0502040204020203" pitchFamily="34" charset="0"/>
              </a:rPr>
              <a:t>) .</a:t>
            </a:r>
          </a:p>
          <a:p>
            <a:pPr algn="r" rtl="1"/>
            <a:endParaRPr lang="en-US" sz="32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r" rtl="1"/>
            <a:r>
              <a:rPr lang="en-US" sz="3200" dirty="0">
                <a:latin typeface="Segoe UI" panose="020B0502040204020203" pitchFamily="34" charset="0"/>
                <a:cs typeface="Segoe UI" panose="020B0502040204020203" pitchFamily="34" charset="0"/>
              </a:rPr>
              <a:t>يُحَدِّدُ الْمَعالِمَ الْبَشَرِيَّةَ في مِنْطَقَتِهِ </a:t>
            </a:r>
            <a:r>
              <a:rPr lang="ar-AE" sz="3200" dirty="0">
                <a:latin typeface="Segoe UI" panose="020B0502040204020203" pitchFamily="34" charset="0"/>
                <a:cs typeface="Segoe UI" panose="020B0502040204020203" pitchFamily="34" charset="0"/>
              </a:rPr>
              <a:t>(</a:t>
            </a:r>
            <a:r>
              <a:rPr lang="en-US" sz="3200" dirty="0">
                <a:latin typeface="Segoe UI" panose="020B0502040204020203" pitchFamily="34" charset="0"/>
                <a:cs typeface="Segoe UI" panose="020B0502040204020203" pitchFamily="34" charset="0"/>
              </a:rPr>
              <a:t>بِناياتٌ، طُرُقٌ، مُدُنٌ، مَزارِعُ، جُسورٌ، أَنْفاقٌ</a:t>
            </a:r>
            <a:r>
              <a:rPr lang="ar-AE" sz="3200" dirty="0">
                <a:latin typeface="Segoe UI" panose="020B0502040204020203" pitchFamily="34" charset="0"/>
                <a:cs typeface="Segoe UI" panose="020B0502040204020203" pitchFamily="34" charset="0"/>
              </a:rPr>
              <a:t>).</a:t>
            </a:r>
            <a:endParaRPr lang="en-US" sz="32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r" rtl="1"/>
            <a:r>
              <a:rPr lang="en-US" sz="3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</p:txBody>
      </p:sp>
      <p:sp>
        <p:nvSpPr>
          <p:cNvPr id="11" name="Rectangle 15">
            <a:extLst>
              <a:ext uri="{FF2B5EF4-FFF2-40B4-BE49-F238E27FC236}">
                <a16:creationId xmlns:a16="http://schemas.microsoft.com/office/drawing/2014/main" id="{FA2B74C2-0495-46C6-93F8-BC0AA94C022D}"/>
              </a:ext>
            </a:extLst>
          </p:cNvPr>
          <p:cNvSpPr/>
          <p:nvPr/>
        </p:nvSpPr>
        <p:spPr>
          <a:xfrm>
            <a:off x="8555767" y="843979"/>
            <a:ext cx="297228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AE" sz="4400" dirty="0">
                <a:solidFill>
                  <a:srgbClr val="FF0000"/>
                </a:solidFill>
                <a:cs typeface="PT Bold Heading" panose="02010400000000000000" pitchFamily="2" charset="-78"/>
              </a:rPr>
              <a:t>نواتج التعلم </a:t>
            </a:r>
            <a:endParaRPr lang="ar-SA" sz="4400" dirty="0">
              <a:solidFill>
                <a:srgbClr val="FF0000"/>
              </a:solidFill>
              <a:cs typeface="PT Bold Heading" panose="0201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06786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34" y="1322247"/>
            <a:ext cx="1212682" cy="737807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25313" y="982682"/>
            <a:ext cx="1294903" cy="2539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105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34" y="2231353"/>
            <a:ext cx="1212682" cy="81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33" y="273028"/>
            <a:ext cx="576064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A2D7FE00-0A78-4186-851C-44CD33E67F37}"/>
              </a:ext>
            </a:extLst>
          </p:cNvPr>
          <p:cNvSpPr/>
          <p:nvPr/>
        </p:nvSpPr>
        <p:spPr>
          <a:xfrm>
            <a:off x="1487055" y="273028"/>
            <a:ext cx="10531266" cy="645104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4" descr="ما هي خصائص كوكب الارض | المرسال">
            <a:extLst>
              <a:ext uri="{FF2B5EF4-FFF2-40B4-BE49-F238E27FC236}">
                <a16:creationId xmlns:a16="http://schemas.microsoft.com/office/drawing/2014/main" id="{4961C31A-639B-450F-8D75-B57066B8E8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35" y="3216339"/>
            <a:ext cx="1212682" cy="81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15">
            <a:extLst>
              <a:ext uri="{FF2B5EF4-FFF2-40B4-BE49-F238E27FC236}">
                <a16:creationId xmlns:a16="http://schemas.microsoft.com/office/drawing/2014/main" id="{50356C51-84BA-4DE7-A5FA-5A30D48B97F7}"/>
              </a:ext>
            </a:extLst>
          </p:cNvPr>
          <p:cNvSpPr/>
          <p:nvPr/>
        </p:nvSpPr>
        <p:spPr>
          <a:xfrm>
            <a:off x="7964260" y="843979"/>
            <a:ext cx="356379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AE" sz="4400" dirty="0">
                <a:solidFill>
                  <a:srgbClr val="FF0000"/>
                </a:solidFill>
                <a:cs typeface="PT Bold Heading" panose="02010400000000000000" pitchFamily="2" charset="-78"/>
              </a:rPr>
              <a:t>كلمات مفتاحيـة</a:t>
            </a:r>
            <a:endParaRPr lang="ar-SA" sz="4400" dirty="0">
              <a:solidFill>
                <a:srgbClr val="FF0000"/>
              </a:solidFill>
              <a:cs typeface="PT Bold Heading" panose="02010400000000000000" pitchFamily="2" charset="-78"/>
            </a:endParaRPr>
          </a:p>
        </p:txBody>
      </p:sp>
      <p:sp>
        <p:nvSpPr>
          <p:cNvPr id="11" name="Rectangle 15">
            <a:extLst>
              <a:ext uri="{FF2B5EF4-FFF2-40B4-BE49-F238E27FC236}">
                <a16:creationId xmlns:a16="http://schemas.microsoft.com/office/drawing/2014/main" id="{B7405FF7-9F0C-429F-9B1E-A7FD5700E91A}"/>
              </a:ext>
            </a:extLst>
          </p:cNvPr>
          <p:cNvSpPr/>
          <p:nvPr/>
        </p:nvSpPr>
        <p:spPr>
          <a:xfrm>
            <a:off x="8749477" y="2060054"/>
            <a:ext cx="326884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AE" sz="4400" dirty="0">
                <a:cs typeface="PT Bold Heading" panose="02010400000000000000" pitchFamily="2" charset="-78"/>
              </a:rPr>
              <a:t>مَعْلَمْ جُغْرافـي</a:t>
            </a:r>
            <a:endParaRPr lang="ar-SA" sz="4400" dirty="0">
              <a:cs typeface="PT Bold Heading" panose="02010400000000000000" pitchFamily="2" charset="-78"/>
            </a:endParaRPr>
          </a:p>
        </p:txBody>
      </p:sp>
      <p:sp>
        <p:nvSpPr>
          <p:cNvPr id="12" name="Rectangle 15">
            <a:extLst>
              <a:ext uri="{FF2B5EF4-FFF2-40B4-BE49-F238E27FC236}">
                <a16:creationId xmlns:a16="http://schemas.microsoft.com/office/drawing/2014/main" id="{732B9698-B69F-4739-9F5B-685F676F93A2}"/>
              </a:ext>
            </a:extLst>
          </p:cNvPr>
          <p:cNvSpPr/>
          <p:nvPr/>
        </p:nvSpPr>
        <p:spPr>
          <a:xfrm>
            <a:off x="5385965" y="2184371"/>
            <a:ext cx="303640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AE" sz="4400" dirty="0">
                <a:cs typeface="PT Bold Heading" panose="02010400000000000000" pitchFamily="2" charset="-78"/>
              </a:rPr>
              <a:t>مَعْلَمْ طَبيعي</a:t>
            </a:r>
            <a:endParaRPr lang="ar-SA" sz="4400" dirty="0">
              <a:cs typeface="PT Bold Heading" panose="02010400000000000000" pitchFamily="2" charset="-78"/>
            </a:endParaRPr>
          </a:p>
        </p:txBody>
      </p:sp>
      <p:sp>
        <p:nvSpPr>
          <p:cNvPr id="13" name="Rectangle 15">
            <a:extLst>
              <a:ext uri="{FF2B5EF4-FFF2-40B4-BE49-F238E27FC236}">
                <a16:creationId xmlns:a16="http://schemas.microsoft.com/office/drawing/2014/main" id="{D7CE6700-542E-462C-B2EF-C2A6A18CF0D4}"/>
              </a:ext>
            </a:extLst>
          </p:cNvPr>
          <p:cNvSpPr/>
          <p:nvPr/>
        </p:nvSpPr>
        <p:spPr>
          <a:xfrm>
            <a:off x="1995354" y="2253475"/>
            <a:ext cx="268855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AE" sz="4400" dirty="0">
                <a:cs typeface="PT Bold Heading" panose="02010400000000000000" pitchFamily="2" charset="-78"/>
              </a:rPr>
              <a:t>مَعْلَمْ بَشَري</a:t>
            </a:r>
            <a:endParaRPr lang="ar-SA" sz="4400" dirty="0">
              <a:cs typeface="PT Bold Heading" panose="02010400000000000000" pitchFamily="2" charset="-78"/>
            </a:endParaRPr>
          </a:p>
        </p:txBody>
      </p:sp>
      <p:cxnSp>
        <p:nvCxnSpPr>
          <p:cNvPr id="4" name="رابط مستقيم 3">
            <a:extLst>
              <a:ext uri="{FF2B5EF4-FFF2-40B4-BE49-F238E27FC236}">
                <a16:creationId xmlns:a16="http://schemas.microsoft.com/office/drawing/2014/main" id="{6FA395DC-943E-47AC-AF7C-67D815075910}"/>
              </a:ext>
            </a:extLst>
          </p:cNvPr>
          <p:cNvCxnSpPr/>
          <p:nvPr/>
        </p:nvCxnSpPr>
        <p:spPr>
          <a:xfrm>
            <a:off x="8582638" y="2060054"/>
            <a:ext cx="6574" cy="265972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رابط مستقيم 13">
            <a:extLst>
              <a:ext uri="{FF2B5EF4-FFF2-40B4-BE49-F238E27FC236}">
                <a16:creationId xmlns:a16="http://schemas.microsoft.com/office/drawing/2014/main" id="{0416F727-95D4-48E5-9E92-207472FD81C7}"/>
              </a:ext>
            </a:extLst>
          </p:cNvPr>
          <p:cNvCxnSpPr/>
          <p:nvPr/>
        </p:nvCxnSpPr>
        <p:spPr>
          <a:xfrm>
            <a:off x="5006491" y="2020149"/>
            <a:ext cx="6574" cy="265972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كره ارضيه, كره ارضيه png">
            <a:extLst>
              <a:ext uri="{FF2B5EF4-FFF2-40B4-BE49-F238E27FC236}">
                <a16:creationId xmlns:a16="http://schemas.microsoft.com/office/drawing/2014/main" id="{950A23EE-910A-4C78-9A78-491F630D46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000" b="90000" l="10000" r="90000">
                        <a14:foregroundMark x1="62111" y1="8222" x2="38667" y2="8333"/>
                        <a14:foregroundMark x1="54000" y1="5111" x2="45333" y2="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0474" y="2942872"/>
            <a:ext cx="2626850" cy="262685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الساحل, المحتوى المجاني, الشاطئ صورة بابوا نيو غينيا">
            <a:extLst>
              <a:ext uri="{FF2B5EF4-FFF2-40B4-BE49-F238E27FC236}">
                <a16:creationId xmlns:a16="http://schemas.microsoft.com/office/drawing/2014/main" id="{74A0A411-B40B-4481-9D15-A90B7455EA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5" t="5361" r="7389" b="6950"/>
          <a:stretch/>
        </p:blipFill>
        <p:spPr bwMode="auto">
          <a:xfrm>
            <a:off x="5564252" y="3350013"/>
            <a:ext cx="2753365" cy="1794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برج خليفة كرتون - NASLE4.COM">
            <a:extLst>
              <a:ext uri="{FF2B5EF4-FFF2-40B4-BE49-F238E27FC236}">
                <a16:creationId xmlns:a16="http://schemas.microsoft.com/office/drawing/2014/main" id="{327D9B44-5208-4611-8E55-93ECAA4156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7787" y="3131817"/>
            <a:ext cx="1630033" cy="317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74527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34" y="1322247"/>
            <a:ext cx="1212682" cy="737807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25313" y="982682"/>
            <a:ext cx="1294903" cy="2539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105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34" y="2231353"/>
            <a:ext cx="1212682" cy="81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33" y="273028"/>
            <a:ext cx="576064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A2D7FE00-0A78-4186-851C-44CD33E67F37}"/>
              </a:ext>
            </a:extLst>
          </p:cNvPr>
          <p:cNvSpPr/>
          <p:nvPr/>
        </p:nvSpPr>
        <p:spPr>
          <a:xfrm>
            <a:off x="1487055" y="273028"/>
            <a:ext cx="10531266" cy="645104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4" descr="ما هي خصائص كوكب الارض | المرسال">
            <a:extLst>
              <a:ext uri="{FF2B5EF4-FFF2-40B4-BE49-F238E27FC236}">
                <a16:creationId xmlns:a16="http://schemas.microsoft.com/office/drawing/2014/main" id="{4961C31A-639B-450F-8D75-B57066B8E8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35" y="3216339"/>
            <a:ext cx="1212682" cy="81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9E342782-2603-41E3-B2B6-429ADA3753C5}"/>
              </a:ext>
            </a:extLst>
          </p:cNvPr>
          <p:cNvSpPr/>
          <p:nvPr/>
        </p:nvSpPr>
        <p:spPr>
          <a:xfrm>
            <a:off x="2309091" y="494711"/>
            <a:ext cx="9319491" cy="63691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28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الصور الآتية كلها من دولتنا الحبيبة ، انظر إليها و تحدث مع معلمك و زملائك عنها ، موضحا الفرق بين الصور التي على جهة اليمين و الصور التي على جهة اليسار </a:t>
            </a:r>
            <a:endParaRPr lang="en-US" sz="28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16E8FCF8-34C3-4FDE-A6CE-E516C4C09B03}"/>
              </a:ext>
            </a:extLst>
          </p:cNvPr>
          <p:cNvSpPr/>
          <p:nvPr/>
        </p:nvSpPr>
        <p:spPr>
          <a:xfrm>
            <a:off x="7051612" y="1867960"/>
            <a:ext cx="4322500" cy="663672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AE" sz="4400" b="1" dirty="0">
                <a:solidFill>
                  <a:schemeClr val="tx1"/>
                </a:solidFill>
                <a:latin typeface="Sakkal Majalla" panose="02000000000000000000" pitchFamily="2" charset="-78"/>
                <a:ea typeface="Microsoft JhengHei UI" panose="020B0604030504040204" pitchFamily="34" charset="-120"/>
                <a:cs typeface="Sakkal Majalla" panose="02000000000000000000" pitchFamily="2" charset="-78"/>
              </a:rPr>
              <a:t>ماذا تشاهد في الصورة  ؟</a:t>
            </a:r>
            <a:endParaRPr lang="en-US" sz="4400" b="1" dirty="0">
              <a:solidFill>
                <a:srgbClr val="FF0000"/>
              </a:solidFill>
              <a:latin typeface="Sakkal Majalla" panose="02000000000000000000" pitchFamily="2" charset="-78"/>
              <a:ea typeface="Microsoft JhengHei UI" panose="020B0604030504040204" pitchFamily="34" charset="-120"/>
              <a:cs typeface="Sakkal Majalla" panose="02000000000000000000" pitchFamily="2" charset="-78"/>
            </a:endParaRPr>
          </a:p>
        </p:txBody>
      </p:sp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79101002-DC62-4A35-B6D4-FEE3AAD19C8D}"/>
              </a:ext>
            </a:extLst>
          </p:cNvPr>
          <p:cNvSpPr/>
          <p:nvPr/>
        </p:nvSpPr>
        <p:spPr>
          <a:xfrm>
            <a:off x="6259930" y="2996778"/>
            <a:ext cx="5528869" cy="663672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AE" sz="4400" b="1" dirty="0">
                <a:solidFill>
                  <a:schemeClr val="tx1"/>
                </a:solidFill>
                <a:latin typeface="Sakkal Majalla" panose="02000000000000000000" pitchFamily="2" charset="-78"/>
                <a:ea typeface="Microsoft JhengHei UI" panose="020B0604030504040204" pitchFamily="34" charset="-120"/>
                <a:cs typeface="Sakkal Majalla" panose="02000000000000000000" pitchFamily="2" charset="-78"/>
              </a:rPr>
              <a:t>في أي إمارة توجد هذه الصورة ؟</a:t>
            </a:r>
            <a:endParaRPr lang="en-US" sz="4400" b="1" dirty="0">
              <a:solidFill>
                <a:srgbClr val="FF0000"/>
              </a:solidFill>
              <a:latin typeface="Sakkal Majalla" panose="02000000000000000000" pitchFamily="2" charset="-78"/>
              <a:ea typeface="Microsoft JhengHei UI" panose="020B0604030504040204" pitchFamily="34" charset="-120"/>
              <a:cs typeface="Sakkal Majalla" panose="02000000000000000000" pitchFamily="2" charset="-78"/>
            </a:endParaRP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2EC17D7B-DBF8-4678-8E7A-67EFAA9E68E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830" t="30038" r="13247" b="41237"/>
          <a:stretch/>
        </p:blipFill>
        <p:spPr>
          <a:xfrm>
            <a:off x="1846474" y="1867960"/>
            <a:ext cx="4100945" cy="3498669"/>
          </a:xfrm>
          <a:prstGeom prst="rect">
            <a:avLst/>
          </a:prstGeom>
        </p:spPr>
      </p:pic>
      <p:sp>
        <p:nvSpPr>
          <p:cNvPr id="15" name="مستطيل: زوايا مستديرة 14">
            <a:extLst>
              <a:ext uri="{FF2B5EF4-FFF2-40B4-BE49-F238E27FC236}">
                <a16:creationId xmlns:a16="http://schemas.microsoft.com/office/drawing/2014/main" id="{55D8B87D-CBCC-4663-A775-04004DE2352F}"/>
              </a:ext>
            </a:extLst>
          </p:cNvPr>
          <p:cNvSpPr/>
          <p:nvPr/>
        </p:nvSpPr>
        <p:spPr>
          <a:xfrm>
            <a:off x="7558589" y="4030026"/>
            <a:ext cx="3603087" cy="663672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AE" sz="4400" b="1" dirty="0">
                <a:solidFill>
                  <a:schemeClr val="tx1"/>
                </a:solidFill>
                <a:latin typeface="Sakkal Majalla" panose="02000000000000000000" pitchFamily="2" charset="-78"/>
                <a:ea typeface="Microsoft JhengHei UI" panose="020B0604030504040204" pitchFamily="34" charset="-120"/>
                <a:cs typeface="Sakkal Majalla" panose="02000000000000000000" pitchFamily="2" charset="-78"/>
              </a:rPr>
              <a:t>من خلق النخيـل ؟</a:t>
            </a:r>
            <a:endParaRPr lang="en-US" sz="4400" b="1" dirty="0">
              <a:solidFill>
                <a:srgbClr val="FF0000"/>
              </a:solidFill>
              <a:latin typeface="Sakkal Majalla" panose="02000000000000000000" pitchFamily="2" charset="-78"/>
              <a:ea typeface="Microsoft JhengHei UI" panose="020B0604030504040204" pitchFamily="34" charset="-120"/>
              <a:cs typeface="Sakkal Majalla" panose="02000000000000000000" pitchFamily="2" charset="-78"/>
            </a:endParaRPr>
          </a:p>
        </p:txBody>
      </p:sp>
      <p:sp>
        <p:nvSpPr>
          <p:cNvPr id="16" name="مستطيل: زوايا مستديرة 15">
            <a:extLst>
              <a:ext uri="{FF2B5EF4-FFF2-40B4-BE49-F238E27FC236}">
                <a16:creationId xmlns:a16="http://schemas.microsoft.com/office/drawing/2014/main" id="{DE9696F4-7F97-4497-BBDD-4F296B0285FF}"/>
              </a:ext>
            </a:extLst>
          </p:cNvPr>
          <p:cNvSpPr/>
          <p:nvPr/>
        </p:nvSpPr>
        <p:spPr>
          <a:xfrm>
            <a:off x="5745019" y="5060988"/>
            <a:ext cx="5955348" cy="663672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AE" sz="4400" b="1" dirty="0">
                <a:solidFill>
                  <a:schemeClr val="tx1"/>
                </a:solidFill>
                <a:latin typeface="Sakkal Majalla" panose="02000000000000000000" pitchFamily="2" charset="-78"/>
                <a:ea typeface="Microsoft JhengHei UI" panose="020B0604030504040204" pitchFamily="34" charset="-120"/>
                <a:cs typeface="Sakkal Majalla" panose="02000000000000000000" pitchFamily="2" charset="-78"/>
              </a:rPr>
              <a:t>هل هو معلم طبيعي أم معلم بشري ؟</a:t>
            </a:r>
            <a:endParaRPr lang="en-US" sz="4400" b="1" dirty="0">
              <a:solidFill>
                <a:srgbClr val="FF0000"/>
              </a:solidFill>
              <a:latin typeface="Sakkal Majalla" panose="02000000000000000000" pitchFamily="2" charset="-78"/>
              <a:ea typeface="Microsoft JhengHei UI" panose="020B0604030504040204" pitchFamily="34" charset="-120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0575394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2220</TotalTime>
  <Words>868</Words>
  <Application>Microsoft Office PowerPoint</Application>
  <PresentationFormat>شاشة عريضة</PresentationFormat>
  <Paragraphs>152</Paragraphs>
  <Slides>32</Slides>
  <Notes>0</Notes>
  <HiddenSlides>0</HiddenSlides>
  <MMClips>3</MMClips>
  <ScaleCrop>false</ScaleCrop>
  <HeadingPairs>
    <vt:vector size="6" baseType="variant">
      <vt:variant>
        <vt:lpstr>الخطوط المستخدمة</vt:lpstr>
      </vt:variant>
      <vt:variant>
        <vt:i4>6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32</vt:i4>
      </vt:variant>
    </vt:vector>
  </HeadingPairs>
  <TitlesOfParts>
    <vt:vector size="39" baseType="lpstr">
      <vt:lpstr>Arabic Typesetting</vt:lpstr>
      <vt:lpstr>Arial</vt:lpstr>
      <vt:lpstr>Calibri</vt:lpstr>
      <vt:lpstr>Calibri Light</vt:lpstr>
      <vt:lpstr>Sakkal Majalla</vt:lpstr>
      <vt:lpstr>Segoe UI</vt:lpstr>
      <vt:lpstr>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Nadine Madkour</dc:creator>
  <cp:lastModifiedBy>فاطمة عبد الله الشحي</cp:lastModifiedBy>
  <cp:revision>184</cp:revision>
  <dcterms:created xsi:type="dcterms:W3CDTF">2020-08-22T21:07:06Z</dcterms:created>
  <dcterms:modified xsi:type="dcterms:W3CDTF">2022-01-01T12:29:51Z</dcterms:modified>
</cp:coreProperties>
</file>