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6"/>
  </p:notesMasterIdLst>
  <p:sldIdLst>
    <p:sldId id="399" r:id="rId2"/>
    <p:sldId id="263" r:id="rId3"/>
    <p:sldId id="612" r:id="rId4"/>
    <p:sldId id="423" r:id="rId5"/>
    <p:sldId id="3955" r:id="rId6"/>
    <p:sldId id="3960" r:id="rId7"/>
    <p:sldId id="259" r:id="rId8"/>
    <p:sldId id="3944" r:id="rId9"/>
    <p:sldId id="3946" r:id="rId10"/>
    <p:sldId id="3936" r:id="rId11"/>
    <p:sldId id="3945" r:id="rId12"/>
    <p:sldId id="3948" r:id="rId13"/>
    <p:sldId id="3947" r:id="rId14"/>
    <p:sldId id="3949" r:id="rId15"/>
    <p:sldId id="3950" r:id="rId16"/>
    <p:sldId id="3951" r:id="rId17"/>
    <p:sldId id="3954" r:id="rId18"/>
    <p:sldId id="3953" r:id="rId19"/>
    <p:sldId id="3956" r:id="rId20"/>
    <p:sldId id="3957" r:id="rId21"/>
    <p:sldId id="3959" r:id="rId22"/>
    <p:sldId id="3958" r:id="rId23"/>
    <p:sldId id="3935" r:id="rId24"/>
    <p:sldId id="3943" r:id="rId25"/>
  </p:sldIdLst>
  <p:sldSz cx="12192000" cy="6858000"/>
  <p:notesSz cx="6858000" cy="9144000"/>
  <p:defaultTextStyle>
    <a:defPPr>
      <a:defRPr lang="en-US"/>
    </a:defPPr>
    <a:lvl1pPr marL="0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32529-635E-4216-868B-80E35411C9F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21C53-CED9-4699-9D7F-31821800E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1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1F19-9128-463E-87E1-E4D6515BA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00E6B7-D0F8-4252-AC1A-9063B5C0E0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CF258-EB09-4AF2-8683-E8D676F4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1A418-C58D-4F68-BD4B-1624EF4CB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0F7E-A841-4DF2-AEFC-6EA994A5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1C170-04E9-4627-8759-BBE27327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8D0644-F7F7-4F8B-A3F4-4AB2351FD0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4888C-6E61-4960-9B38-04C7A12B5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53575-1EC4-4772-A08C-4483DB7F2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496C-39BA-4830-973A-C419BFDF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2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A4E8F-9CFF-4FC4-8D8A-F1A487B6DA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5616C-99F3-400E-829C-2F3E94C2E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8CFEB-534A-433F-9C51-3CFFC3065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39A56-74D2-485C-AF08-233D9892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1D3A0-3877-4192-ABE3-1A9C4BC4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5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5FE6-6FE5-42CA-A6C5-75C44D0C5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64A5B-ABD1-48D2-9446-0D2A8261A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84338-31F7-4831-912F-D7893C9C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CC59F-0A7E-468D-B4E0-8185DEC3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1B131-0F8F-4677-9C37-E8CD93064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17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73DC6-74B5-4E5C-BE0D-1C17FB91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EE9BE5-9BF5-4DF8-B141-8450A3DA1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9E64E-E943-4D7D-85FE-3A7571913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29877-D4C4-4D44-AB07-426BF7E1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49192F-1A0A-4853-B570-DE11062F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7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C6E6F-E69D-47CC-885F-572A9BA9A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06C94-3DA3-4831-9623-AACE8E189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23A5A-B490-47FD-BF1E-DF73A5B29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455C3-3C78-4B27-A972-697D545D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5481D1-057B-48EC-B91B-63FCD4FB6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2D0DD-6670-4F3D-B430-2B3237273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0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42895-BEEF-4DDF-849E-70AC0416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4AD4BC-B081-405F-A6A2-3A743EA32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0CE70-15CE-46FD-BDD1-150CDE991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A06123-980A-4D86-B869-EB2F307E4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B96092-A51D-4804-9095-E12C95DCE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73BBC1-2E85-4773-A131-E82DC42B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BEB26-A353-436E-A9FA-2954EAAC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5E64B9-8E0A-4ABA-91AF-1C0845108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013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FB24E-6454-4FA2-BC3D-2798C5167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DF76E-2F3E-41A0-B639-A4A65A9C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B0C11-51DB-42FB-ACA9-7C87B978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C981E-1B90-4AA4-B94E-6376E69D6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0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9BCA0-9E75-4370-9EC4-FCEB3E86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8D07C-8FF7-48CA-93EA-5A31B0F2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A35F3-2D11-45FF-B157-C79E48AE1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7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B4C4D-4B5A-421A-8642-32A8A160A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ED44F-C743-491A-8FF7-B4BC55F5B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F51EB-4183-4461-892A-9C4349C55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13E53-FD81-400A-A002-79099CD0E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42F97-4715-4835-837D-D0C24025F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4C5977-932C-4B39-95CD-D98C8728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39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61154-4E7C-489C-A68F-6D209949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EB31B-0D14-405A-8B73-AE3F4EF2E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57749-4EAD-42BA-A697-3276B450B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2AA05-7926-466D-9495-E281A57D1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19116-8DE8-4509-8AC6-AB8BFCD16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A53B84-0504-4203-BFE7-A212736D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62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2CA4BB-6F76-45DD-BCE4-6CE461340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4D63E-24E6-4CB6-BE32-EB9274727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04A01-B292-4730-B658-12FE815C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BCE2A-DE7D-4651-BB33-475774B5D494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69F9F-6F65-405A-8F02-2A88E54A8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79469-88D7-4272-9F7C-43288972F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DD7B4-8164-4692-BE1D-0D12BFF5AC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58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airplane, man, plane&#10;&#10;Description automatically generated">
            <a:extLst>
              <a:ext uri="{FF2B5EF4-FFF2-40B4-BE49-F238E27FC236}">
                <a16:creationId xmlns:a16="http://schemas.microsoft.com/office/drawing/2014/main" id="{0C025071-0395-45CE-8340-02EC40D5B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0" y="857250"/>
            <a:ext cx="4688205" cy="5143500"/>
          </a:xfrm>
          <a:prstGeom prst="rect">
            <a:avLst/>
          </a:prstGeom>
        </p:spPr>
      </p:pic>
      <p:pic>
        <p:nvPicPr>
          <p:cNvPr id="4" name="UNITED ARAB EMIRATES NATIONAL ANTHEM - 'Ishy Bilady' عيشي بلادي - النشيد الوطني الاماراتي">
            <a:hlinkClick r:id="" action="ppaction://media"/>
            <a:extLst>
              <a:ext uri="{FF2B5EF4-FFF2-40B4-BE49-F238E27FC236}">
                <a16:creationId xmlns:a16="http://schemas.microsoft.com/office/drawing/2014/main" id="{4C8920B6-D91F-43CB-8F94-9C9BFE0E6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5620" y="857250"/>
            <a:ext cx="6927779" cy="514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FE5E75-610E-4D40-B3A4-56D7148939BA}"/>
              </a:ext>
            </a:extLst>
          </p:cNvPr>
          <p:cNvGrpSpPr/>
          <p:nvPr/>
        </p:nvGrpSpPr>
        <p:grpSpPr>
          <a:xfrm>
            <a:off x="533400" y="1060974"/>
            <a:ext cx="2792620" cy="897199"/>
            <a:chOff x="7623358" y="95534"/>
            <a:chExt cx="4345729" cy="1146412"/>
          </a:xfrm>
          <a:solidFill>
            <a:schemeClr val="bg1"/>
          </a:solidFill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C53BE4FD-1F2E-4EB4-919C-CEC79B64B909}"/>
                </a:ext>
              </a:extLst>
            </p:cNvPr>
            <p:cNvSpPr/>
            <p:nvPr/>
          </p:nvSpPr>
          <p:spPr>
            <a:xfrm>
              <a:off x="7751928" y="95534"/>
              <a:ext cx="4217159" cy="1146412"/>
            </a:xfrm>
            <a:prstGeom prst="flowChartAlternateProcess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7213B-09D2-48CC-8821-8BBD831446B5}"/>
                </a:ext>
              </a:extLst>
            </p:cNvPr>
            <p:cNvSpPr txBox="1"/>
            <p:nvPr/>
          </p:nvSpPr>
          <p:spPr>
            <a:xfrm>
              <a:off x="7623358" y="253241"/>
              <a:ext cx="3669924" cy="82586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ar-AE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السلام الوطني</a:t>
              </a:r>
              <a:endParaRPr lang="en-US" sz="3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E577D37-F268-47A6-9273-BE7840B4BF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60974"/>
            <a:ext cx="503005" cy="650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4F7AF2-FF0A-4B65-A51F-27EF1C124141}"/>
              </a:ext>
            </a:extLst>
          </p:cNvPr>
          <p:cNvSpPr txBox="1"/>
          <p:nvPr/>
        </p:nvSpPr>
        <p:spPr>
          <a:xfrm>
            <a:off x="185650" y="81841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7F69BC-F99E-41C7-96AC-8BBC85E5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6324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0B43BD-F580-4F12-B4B7-ACFC565B4B56}"/>
              </a:ext>
            </a:extLst>
          </p:cNvPr>
          <p:cNvSpPr/>
          <p:nvPr/>
        </p:nvSpPr>
        <p:spPr>
          <a:xfrm>
            <a:off x="5791199" y="1638975"/>
            <a:ext cx="624840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/>
            <a:r>
              <a:rPr lang="ar-AE" sz="6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التعبير عن الرأي</a:t>
            </a:r>
            <a:endParaRPr lang="ar-EG" sz="6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EG" sz="6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عبر عن الصور التي أمامك بكلمة واحدة </a:t>
            </a:r>
            <a:endParaRPr lang="ar-AE" sz="60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7471B-F23F-401A-86D4-6C3808C8A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" y="1638975"/>
            <a:ext cx="2805659" cy="4093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6DC90-6027-4124-B1B4-292DC5CBE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761" y="1638974"/>
            <a:ext cx="3162677" cy="40934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0F17C-73DA-446D-8CA5-D8C2D5F4AA53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68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7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7EC300-FCA1-40AF-A32C-75CF6AD29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37485"/>
            <a:ext cx="11201400" cy="53382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492055-0666-48B0-99B8-FD001B7D6135}"/>
              </a:ext>
            </a:extLst>
          </p:cNvPr>
          <p:cNvSpPr/>
          <p:nvPr/>
        </p:nvSpPr>
        <p:spPr>
          <a:xfrm>
            <a:off x="1143000" y="1600200"/>
            <a:ext cx="396240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chemeClr val="accent2"/>
                </a:solidFill>
              </a:rPr>
              <a:t>العوامل المؤثرة في المناخ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583ACB-8EFA-4959-A2BD-B84983CC176F}"/>
              </a:ext>
            </a:extLst>
          </p:cNvPr>
          <p:cNvSpPr/>
          <p:nvPr/>
        </p:nvSpPr>
        <p:spPr>
          <a:xfrm>
            <a:off x="7378459" y="5643047"/>
            <a:ext cx="4299953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chemeClr val="accent2"/>
                </a:solidFill>
              </a:rPr>
              <a:t>ما الفرق بين الطقس والمناخ ؟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F34E93-381E-4213-A04C-FD474333E81E}"/>
              </a:ext>
            </a:extLst>
          </p:cNvPr>
          <p:cNvSpPr/>
          <p:nvPr/>
        </p:nvSpPr>
        <p:spPr>
          <a:xfrm>
            <a:off x="477012" y="5638800"/>
            <a:ext cx="6852104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chemeClr val="accent2"/>
                </a:solidFill>
              </a:rPr>
              <a:t>الطقس هو حالة الجو خلال فترة زمنية قصيرة ساعة يوم أو أسبوع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BFDCFEA-2DBD-4E85-945A-CA0A880454CE}"/>
              </a:ext>
            </a:extLst>
          </p:cNvPr>
          <p:cNvSpPr/>
          <p:nvPr/>
        </p:nvSpPr>
        <p:spPr>
          <a:xfrm>
            <a:off x="1752600" y="685800"/>
            <a:ext cx="2667000" cy="4767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accent3"/>
                </a:solidFill>
              </a:rPr>
              <a:t>شهر أو فصل أو سنه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F88854-6764-4841-9325-A18E96E48A4E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003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E18B7-4B98-48E9-AFDC-FAA0845C0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68" y="533400"/>
            <a:ext cx="11810999" cy="6010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C8F9B8-9311-4907-8D87-00CF2BDF8395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86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AC692127-3039-4486-850C-E43BBD4BA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179905"/>
              </p:ext>
            </p:extLst>
          </p:nvPr>
        </p:nvGraphicFramePr>
        <p:xfrm>
          <a:off x="457200" y="440785"/>
          <a:ext cx="10790420" cy="6001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1024">
                  <a:extLst>
                    <a:ext uri="{9D8B030D-6E8A-4147-A177-3AD203B41FA5}">
                      <a16:colId xmlns:a16="http://schemas.microsoft.com/office/drawing/2014/main" val="33171224"/>
                    </a:ext>
                  </a:extLst>
                </a:gridCol>
                <a:gridCol w="3169396">
                  <a:extLst>
                    <a:ext uri="{9D8B030D-6E8A-4147-A177-3AD203B41FA5}">
                      <a16:colId xmlns:a16="http://schemas.microsoft.com/office/drawing/2014/main" val="11591542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dirty="0"/>
                        <a:t>الوصف أو التعريف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dirty="0"/>
                        <a:t>المصطلح أو المفهوم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8852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b="1" dirty="0"/>
                        <a:t>حالة الجو في فترة زكنية طويلة قد تكون شهر أو سنة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541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b="1" dirty="0"/>
                        <a:t>الطقس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452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b="1" dirty="0"/>
                        <a:t>تهب على دول الخليج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436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b="1" dirty="0"/>
                        <a:t>النبات الطبيعي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416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b="1" dirty="0"/>
                        <a:t>منطقة مرتفعة لها قمة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965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50000"/>
                        </a:lnSpc>
                      </a:pPr>
                      <a:r>
                        <a:rPr lang="ar-EG" sz="2400" b="1" dirty="0"/>
                        <a:t>الهضبة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719361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F642FF-E251-4177-A090-8FD0ED480912}"/>
              </a:ext>
            </a:extLst>
          </p:cNvPr>
          <p:cNvSpPr/>
          <p:nvPr/>
        </p:nvSpPr>
        <p:spPr>
          <a:xfrm>
            <a:off x="8382000" y="1455311"/>
            <a:ext cx="19812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المناخ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73435CA-A99C-45F2-BF29-BA9D8133598F}"/>
              </a:ext>
            </a:extLst>
          </p:cNvPr>
          <p:cNvSpPr/>
          <p:nvPr/>
        </p:nvSpPr>
        <p:spPr>
          <a:xfrm>
            <a:off x="609600" y="2285603"/>
            <a:ext cx="7467600" cy="661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حالة الجو لفترة زمنية قصيرة قد تكون ساعة أو يوم أو أسبوع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2A6F48C-20EA-4501-8F12-285D1BD2B342}"/>
              </a:ext>
            </a:extLst>
          </p:cNvPr>
          <p:cNvSpPr/>
          <p:nvPr/>
        </p:nvSpPr>
        <p:spPr>
          <a:xfrm>
            <a:off x="8554579" y="3205658"/>
            <a:ext cx="19812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الرياح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41EA2FC-D6E4-4A5B-8359-D17705C8D87F}"/>
              </a:ext>
            </a:extLst>
          </p:cNvPr>
          <p:cNvSpPr/>
          <p:nvPr/>
        </p:nvSpPr>
        <p:spPr>
          <a:xfrm>
            <a:off x="1471160" y="3849991"/>
            <a:ext cx="6324600" cy="661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النبات الذي ينمو من تلقاء نفسه دون تدخل الإنسان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022EE4-027F-4D55-8689-855A2DDF4E34}"/>
              </a:ext>
            </a:extLst>
          </p:cNvPr>
          <p:cNvSpPr/>
          <p:nvPr/>
        </p:nvSpPr>
        <p:spPr>
          <a:xfrm>
            <a:off x="8554579" y="4861219"/>
            <a:ext cx="1981200" cy="661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الجبل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314B0DA-9EE4-4DCC-97F8-07693050D56F}"/>
              </a:ext>
            </a:extLst>
          </p:cNvPr>
          <p:cNvSpPr/>
          <p:nvPr/>
        </p:nvSpPr>
        <p:spPr>
          <a:xfrm>
            <a:off x="1339862" y="5655215"/>
            <a:ext cx="6477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منطقة مرتفعة ومستوية السطح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356914-2BA9-4455-997F-6D6C83D02B9C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60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C0D0A-2D43-4080-8DD4-823C8E7A6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37485"/>
            <a:ext cx="11810999" cy="6420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92832E-378C-441C-A515-9B86C6CA77C8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533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B980236F-3BA8-42F2-B84F-9E6DA1C0A5B3}"/>
              </a:ext>
            </a:extLst>
          </p:cNvPr>
          <p:cNvSpPr/>
          <p:nvPr/>
        </p:nvSpPr>
        <p:spPr>
          <a:xfrm>
            <a:off x="8382000" y="533400"/>
            <a:ext cx="3200400" cy="3674152"/>
          </a:xfrm>
          <a:prstGeom prst="cloudCallout">
            <a:avLst>
              <a:gd name="adj1" fmla="val -70482"/>
              <a:gd name="adj2" fmla="val 5640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chemeClr val="bg1"/>
                </a:solidFill>
              </a:rPr>
              <a:t>استخرج بعض الحقائق الجغرافية وسجل اجابتك على الشات </a:t>
            </a:r>
            <a:endParaRPr lang="en-US" sz="3200" b="1" dirty="0">
              <a:solidFill>
                <a:schemeClr val="bg2"/>
              </a:solidFill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ADF53AF6-81AE-4F27-BD5F-4BBA919B16FE}"/>
              </a:ext>
            </a:extLst>
          </p:cNvPr>
          <p:cNvSpPr/>
          <p:nvPr/>
        </p:nvSpPr>
        <p:spPr>
          <a:xfrm>
            <a:off x="8839200" y="4303467"/>
            <a:ext cx="3200400" cy="2402133"/>
          </a:xfrm>
          <a:prstGeom prst="cloudCallout">
            <a:avLst>
              <a:gd name="adj1" fmla="val -92496"/>
              <a:gd name="adj2" fmla="val 360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chemeClr val="bg1"/>
                </a:solidFill>
              </a:rPr>
              <a:t>ابحث عن أنواع من النباتات الطبيعية في دولة الإمارات </a:t>
            </a:r>
            <a:endParaRPr lang="en-US" sz="2400" b="1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965B4-7ADE-49C1-A70F-0C5A28B1F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533401"/>
            <a:ext cx="7653337" cy="6172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B6D38A-27DE-4E78-860C-9FD2414E9F50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509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F711EB-555A-4C98-92D6-F62740081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09172"/>
            <a:ext cx="11658600" cy="60245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6611A5-76E5-4D4C-A00C-27D90B21C598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922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68225F-865D-4447-B672-E20DC61F9230}"/>
              </a:ext>
            </a:extLst>
          </p:cNvPr>
          <p:cNvSpPr/>
          <p:nvPr/>
        </p:nvSpPr>
        <p:spPr>
          <a:xfrm>
            <a:off x="3581400" y="228600"/>
            <a:ext cx="5559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التقويم الختامي</a:t>
            </a:r>
          </a:p>
        </p:txBody>
      </p:sp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id="{0FD323EC-C744-46D5-A256-DD450CE0C3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1828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C0A0C2-5053-479B-BB08-10CD6489B737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16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0D5FDA-89FA-4551-B176-6E9058B2C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550455"/>
            <a:ext cx="11201400" cy="5943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B34B6B-133C-44FD-8D3E-8C74536DA611}"/>
              </a:ext>
            </a:extLst>
          </p:cNvPr>
          <p:cNvSpPr/>
          <p:nvPr/>
        </p:nvSpPr>
        <p:spPr>
          <a:xfrm>
            <a:off x="8610600" y="4419600"/>
            <a:ext cx="22098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النبات الحولي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7A8C14-C38E-4788-B5D1-F1EE5C0A443E}"/>
              </a:ext>
            </a:extLst>
          </p:cNvPr>
          <p:cNvSpPr/>
          <p:nvPr/>
        </p:nvSpPr>
        <p:spPr>
          <a:xfrm>
            <a:off x="8610600" y="5048915"/>
            <a:ext cx="22098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الموقع الفلكي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35883A-215A-4A1D-BDA1-0719BE65B147}"/>
              </a:ext>
            </a:extLst>
          </p:cNvPr>
          <p:cNvSpPr/>
          <p:nvPr/>
        </p:nvSpPr>
        <p:spPr>
          <a:xfrm>
            <a:off x="8610600" y="5678230"/>
            <a:ext cx="22098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السهول الفيضية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11450D-08B0-4597-9222-702977D6A49E}"/>
              </a:ext>
            </a:extLst>
          </p:cNvPr>
          <p:cNvSpPr/>
          <p:nvPr/>
        </p:nvSpPr>
        <p:spPr>
          <a:xfrm>
            <a:off x="685800" y="762000"/>
            <a:ext cx="45720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حل تدريب الكتاب صفحة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B4B304-E2DE-4516-AC74-5AD60CDCC765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9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1567B1-3D41-49EC-AD84-E8BE61BFD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05265"/>
            <a:ext cx="11658600" cy="627653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65EE88-42F6-4362-9B01-57C9D69ACE6B}"/>
              </a:ext>
            </a:extLst>
          </p:cNvPr>
          <p:cNvSpPr/>
          <p:nvPr/>
        </p:nvSpPr>
        <p:spPr>
          <a:xfrm>
            <a:off x="304800" y="757902"/>
            <a:ext cx="3429000" cy="461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حل تدريب الكتاب صفحة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A62736-B879-4F37-AAB4-75063D5C24FD}"/>
              </a:ext>
            </a:extLst>
          </p:cNvPr>
          <p:cNvSpPr/>
          <p:nvPr/>
        </p:nvSpPr>
        <p:spPr>
          <a:xfrm>
            <a:off x="304800" y="1295400"/>
            <a:ext cx="10782300" cy="4612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لأنها تطل على مسطحات مائية هامة مثل الخليج العربي ( مضيق هرمز ) وبحر عمان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98E2E76-9FD9-4012-B64D-434FFE1D374E}"/>
              </a:ext>
            </a:extLst>
          </p:cNvPr>
          <p:cNvSpPr/>
          <p:nvPr/>
        </p:nvSpPr>
        <p:spPr>
          <a:xfrm>
            <a:off x="5486400" y="2011886"/>
            <a:ext cx="56007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لأنها تقع ضمن نطاق المناخ الصحراوي الحار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E0462E-B639-4592-B32E-038AFD046B6C}"/>
              </a:ext>
            </a:extLst>
          </p:cNvPr>
          <p:cNvSpPr/>
          <p:nvPr/>
        </p:nvSpPr>
        <p:spPr>
          <a:xfrm>
            <a:off x="2819400" y="5390213"/>
            <a:ext cx="15240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ليوا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1254B1-84BD-45E7-92EF-DF356B2D8174}"/>
              </a:ext>
            </a:extLst>
          </p:cNvPr>
          <p:cNvSpPr/>
          <p:nvPr/>
        </p:nvSpPr>
        <p:spPr>
          <a:xfrm>
            <a:off x="5295900" y="5410200"/>
            <a:ext cx="15240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نجــد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9A5144-EEA9-428C-8766-5E1978921BE8}"/>
              </a:ext>
            </a:extLst>
          </p:cNvPr>
          <p:cNvSpPr/>
          <p:nvPr/>
        </p:nvSpPr>
        <p:spPr>
          <a:xfrm>
            <a:off x="7524750" y="5406452"/>
            <a:ext cx="15240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الدواسر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FE8C64-F8C9-4A05-B235-1719E98B0D21}"/>
              </a:ext>
            </a:extLst>
          </p:cNvPr>
          <p:cNvSpPr/>
          <p:nvPr/>
        </p:nvSpPr>
        <p:spPr>
          <a:xfrm>
            <a:off x="9877893" y="5406452"/>
            <a:ext cx="15240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الباطنة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A5CCCB-C131-470B-A597-BB7E3D6CA9CD}"/>
              </a:ext>
            </a:extLst>
          </p:cNvPr>
          <p:cNvSpPr/>
          <p:nvPr/>
        </p:nvSpPr>
        <p:spPr>
          <a:xfrm>
            <a:off x="942975" y="5406452"/>
            <a:ext cx="15240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FF0000"/>
                </a:solidFill>
              </a:rPr>
              <a:t>عسير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D401F5-9060-4870-B68E-BD9D21DBB635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14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E65C223A-8DAB-45FC-84C9-84367EF6B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>
          <a:xfrm>
            <a:off x="304800" y="857252"/>
            <a:ext cx="11430000" cy="5848348"/>
          </a:xfrm>
          <a:prstGeom prst="rect">
            <a:avLst/>
          </a:prstGeom>
        </p:spPr>
      </p:pic>
      <p:grpSp>
        <p:nvGrpSpPr>
          <p:cNvPr id="6" name="Group 10">
            <a:extLst>
              <a:ext uri="{FF2B5EF4-FFF2-40B4-BE49-F238E27FC236}">
                <a16:creationId xmlns:a16="http://schemas.microsoft.com/office/drawing/2014/main" id="{53178FBC-9563-46C2-A792-6703A55B7226}"/>
              </a:ext>
            </a:extLst>
          </p:cNvPr>
          <p:cNvGrpSpPr>
            <a:grpSpLocks/>
          </p:cNvGrpSpPr>
          <p:nvPr/>
        </p:nvGrpSpPr>
        <p:grpSpPr bwMode="auto">
          <a:xfrm>
            <a:off x="1791286" y="2040188"/>
            <a:ext cx="8609428" cy="3352027"/>
            <a:chOff x="668391" y="1373199"/>
            <a:chExt cx="11032221" cy="5500500"/>
          </a:xfrm>
        </p:grpSpPr>
        <p:grpSp>
          <p:nvGrpSpPr>
            <p:cNvPr id="7" name="Group 1">
              <a:extLst>
                <a:ext uri="{FF2B5EF4-FFF2-40B4-BE49-F238E27FC236}">
                  <a16:creationId xmlns:a16="http://schemas.microsoft.com/office/drawing/2014/main" id="{6920031F-E968-4AB3-B8B8-2BA223D05E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70325" y="1381136"/>
              <a:ext cx="3330287" cy="2551820"/>
              <a:chOff x="8370325" y="1381136"/>
              <a:chExt cx="3330287" cy="2551820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86A2BE-66BA-4B53-B798-6DF89D54C5BD}"/>
                  </a:ext>
                </a:extLst>
              </p:cNvPr>
              <p:cNvSpPr/>
              <p:nvPr/>
            </p:nvSpPr>
            <p:spPr>
              <a:xfrm>
                <a:off x="8916361" y="1381136"/>
                <a:ext cx="2254345" cy="1517578"/>
              </a:xfrm>
              <a:prstGeom prst="rect">
                <a:avLst/>
              </a:prstGeom>
              <a:noFill/>
              <a:ln w="38100">
                <a:solidFill>
                  <a:srgbClr val="9157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9" name="Picture 38" descr="A close up of a clip&#10;&#10;Description automatically generated">
                <a:extLst>
                  <a:ext uri="{FF2B5EF4-FFF2-40B4-BE49-F238E27FC236}">
                    <a16:creationId xmlns:a16="http://schemas.microsoft.com/office/drawing/2014/main" id="{3914149A-D476-44D0-9CC4-77B4B1319C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81" b="74769"/>
              <a:stretch/>
            </p:blipFill>
            <p:spPr>
              <a:xfrm>
                <a:off x="8370325" y="2787191"/>
                <a:ext cx="3330287" cy="1142604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pic>
            <p:nvPicPr>
              <p:cNvPr id="40" name="Picture 7" descr="A close up of a clock&#10;&#10;Description automatically generated">
                <a:extLst>
                  <a:ext uri="{FF2B5EF4-FFF2-40B4-BE49-F238E27FC236}">
                    <a16:creationId xmlns:a16="http://schemas.microsoft.com/office/drawing/2014/main" id="{0B2564EB-D76B-4195-978B-9D271C4C9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52" t="9102" r="7925" b="10997"/>
              <a:stretch>
                <a:fillRect/>
              </a:stretch>
            </p:blipFill>
            <p:spPr bwMode="auto">
              <a:xfrm>
                <a:off x="9275057" y="1415095"/>
                <a:ext cx="1483011" cy="14463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TextBox 8">
                <a:extLst>
                  <a:ext uri="{FF2B5EF4-FFF2-40B4-BE49-F238E27FC236}">
                    <a16:creationId xmlns:a16="http://schemas.microsoft.com/office/drawing/2014/main" id="{0716AD76-ABD6-4E62-AC2C-9D46CFF923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15351" y="2673394"/>
                <a:ext cx="463826" cy="125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US" altLang="ar-AE" sz="4388" b="1">
                    <a:solidFill>
                      <a:prstClr val="white"/>
                    </a:solidFill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42" name="TextBox 9">
                <a:extLst>
                  <a:ext uri="{FF2B5EF4-FFF2-40B4-BE49-F238E27FC236}">
                    <a16:creationId xmlns:a16="http://schemas.microsoft.com/office/drawing/2014/main" id="{00AA6597-BA66-49AE-91D0-370BE25E14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55747" y="2952109"/>
                <a:ext cx="2093843" cy="833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ar-AE" altLang="ar-AE" sz="135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الالتزام بالوقت المحدد للحصص</a:t>
                </a:r>
                <a:endParaRPr lang="en-US" altLang="ar-AE" sz="135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6A2E2435-BDAD-4018-82D0-E7515FF7B6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8391" y="1392248"/>
              <a:ext cx="3330287" cy="2596463"/>
              <a:chOff x="668391" y="1392248"/>
              <a:chExt cx="3330287" cy="2596463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29595FF-4D77-4D7A-B538-B8DD193CE145}"/>
                  </a:ext>
                </a:extLst>
              </p:cNvPr>
              <p:cNvSpPr/>
              <p:nvPr/>
            </p:nvSpPr>
            <p:spPr>
              <a:xfrm>
                <a:off x="1214763" y="1392248"/>
                <a:ext cx="2254345" cy="1517578"/>
              </a:xfrm>
              <a:prstGeom prst="rect">
                <a:avLst/>
              </a:prstGeom>
              <a:noFill/>
              <a:ln w="38100">
                <a:solidFill>
                  <a:srgbClr val="4057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4" name="Picture 33" descr="A close up of a clip&#10;&#10;Description automatically generated">
                <a:extLst>
                  <a:ext uri="{FF2B5EF4-FFF2-40B4-BE49-F238E27FC236}">
                    <a16:creationId xmlns:a16="http://schemas.microsoft.com/office/drawing/2014/main" id="{2773DB6C-443D-4BA5-9FD4-AE8B4932CD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81" b="74769"/>
              <a:stretch/>
            </p:blipFill>
            <p:spPr>
              <a:xfrm>
                <a:off x="668391" y="2798461"/>
                <a:ext cx="3330287" cy="1142604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35" name="TextBox 18">
                <a:extLst>
                  <a:ext uri="{FF2B5EF4-FFF2-40B4-BE49-F238E27FC236}">
                    <a16:creationId xmlns:a16="http://schemas.microsoft.com/office/drawing/2014/main" id="{7B719505-7ED3-429D-A206-2028F15560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7165" y="2640433"/>
                <a:ext cx="463826" cy="125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US" altLang="ar-AE" sz="4388" b="1">
                    <a:solidFill>
                      <a:prstClr val="white"/>
                    </a:solidFill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36" name="Picture 19">
                <a:extLst>
                  <a:ext uri="{FF2B5EF4-FFF2-40B4-BE49-F238E27FC236}">
                    <a16:creationId xmlns:a16="http://schemas.microsoft.com/office/drawing/2014/main" id="{57784449-1375-4728-AB36-D9FFF8D7D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460"/>
              <a:stretch>
                <a:fillRect/>
              </a:stretch>
            </p:blipFill>
            <p:spPr bwMode="auto">
              <a:xfrm>
                <a:off x="1538988" y="1449337"/>
                <a:ext cx="1503917" cy="1350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DDC275A5-674D-4E55-82F6-651B06ED6B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9062" y="2928116"/>
                <a:ext cx="2124961" cy="1060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ar-AE" altLang="ar-AE" sz="18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الانتباه للدرس</a:t>
                </a:r>
              </a:p>
              <a:p>
                <a:pPr algn="ctr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ar-AE" altLang="ar-AE" sz="18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جيدا</a:t>
                </a:r>
                <a:endParaRPr lang="en-US" altLang="ar-AE" sz="1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435F4FC0-60EC-425D-B715-FB54C87809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5115" y="4232150"/>
              <a:ext cx="3330287" cy="2571024"/>
              <a:chOff x="695115" y="4232150"/>
              <a:chExt cx="3330287" cy="2571024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D6FDCD7-1FD9-4172-930D-6CAE73488377}"/>
                  </a:ext>
                </a:extLst>
              </p:cNvPr>
              <p:cNvSpPr/>
              <p:nvPr/>
            </p:nvSpPr>
            <p:spPr>
              <a:xfrm>
                <a:off x="1241708" y="4232150"/>
                <a:ext cx="2254345" cy="1515991"/>
              </a:xfrm>
              <a:prstGeom prst="rect">
                <a:avLst/>
              </a:prstGeom>
              <a:noFill/>
              <a:ln w="38100">
                <a:solidFill>
                  <a:srgbClr val="6848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9" name="Picture 28" descr="A close up of a clip&#10;&#10;Description automatically generated">
                <a:extLst>
                  <a:ext uri="{FF2B5EF4-FFF2-40B4-BE49-F238E27FC236}">
                    <a16:creationId xmlns:a16="http://schemas.microsoft.com/office/drawing/2014/main" id="{EE6C520A-6852-482E-AFB9-7684E1010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81" b="74769"/>
              <a:stretch/>
            </p:blipFill>
            <p:spPr>
              <a:xfrm>
                <a:off x="695115" y="5637895"/>
                <a:ext cx="3330287" cy="1142604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30" name="TextBox 23">
                <a:extLst>
                  <a:ext uri="{FF2B5EF4-FFF2-40B4-BE49-F238E27FC236}">
                    <a16:creationId xmlns:a16="http://schemas.microsoft.com/office/drawing/2014/main" id="{CDFAF5E6-8E46-4431-A350-C36FA6583A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6048" y="5543612"/>
                <a:ext cx="338886" cy="125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US" altLang="ar-AE" sz="4388" b="1">
                    <a:solidFill>
                      <a:prstClr val="white"/>
                    </a:solidFill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31" name="TextBox 25">
                <a:extLst>
                  <a:ext uri="{FF2B5EF4-FFF2-40B4-BE49-F238E27FC236}">
                    <a16:creationId xmlns:a16="http://schemas.microsoft.com/office/drawing/2014/main" id="{8FEDCFAC-A856-45DE-AB09-0F8ED8DD47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7083" y="5843182"/>
                <a:ext cx="2093843" cy="909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ar-AE" altLang="ar-AE" sz="15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عدم فتح الكاميرا أو تصوير الشاشة</a:t>
                </a:r>
                <a:endParaRPr lang="en-US" altLang="ar-AE" sz="1500" b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2" name="صورة 10">
                <a:extLst>
                  <a:ext uri="{FF2B5EF4-FFF2-40B4-BE49-F238E27FC236}">
                    <a16:creationId xmlns:a16="http://schemas.microsoft.com/office/drawing/2014/main" id="{655164AF-B4D8-49D6-89FA-AEBA99B02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7177" y="4393095"/>
                <a:ext cx="1235549" cy="1235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7385B3DD-BE89-4D6B-95BE-1A837883C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5761" y="4279773"/>
              <a:ext cx="3330287" cy="2593926"/>
              <a:chOff x="8325761" y="4279773"/>
              <a:chExt cx="3330287" cy="2593926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0E3315D-1A84-4135-83FB-6F781197B207}"/>
                  </a:ext>
                </a:extLst>
              </p:cNvPr>
              <p:cNvSpPr/>
              <p:nvPr/>
            </p:nvSpPr>
            <p:spPr>
              <a:xfrm>
                <a:off x="8871454" y="4279773"/>
                <a:ext cx="2254345" cy="1517578"/>
              </a:xfrm>
              <a:prstGeom prst="rect">
                <a:avLst/>
              </a:prstGeom>
              <a:noFill/>
              <a:ln w="38100">
                <a:solidFill>
                  <a:srgbClr val="6E683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4" name="Picture 23" descr="A close up of a clip&#10;&#10;Description automatically generated">
                <a:extLst>
                  <a:ext uri="{FF2B5EF4-FFF2-40B4-BE49-F238E27FC236}">
                    <a16:creationId xmlns:a16="http://schemas.microsoft.com/office/drawing/2014/main" id="{0635BBEB-BCF9-43C5-9758-30769F6161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81" b="74769"/>
              <a:stretch/>
            </p:blipFill>
            <p:spPr>
              <a:xfrm>
                <a:off x="8325761" y="5686573"/>
                <a:ext cx="3330287" cy="1142604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pic>
            <p:nvPicPr>
              <p:cNvPr id="25" name="Picture 37">
                <a:extLst>
                  <a:ext uri="{FF2B5EF4-FFF2-40B4-BE49-F238E27FC236}">
                    <a16:creationId xmlns:a16="http://schemas.microsoft.com/office/drawing/2014/main" id="{C003C8FD-E7B0-4C16-90E1-25C28B18EF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0284" y="4414014"/>
                <a:ext cx="1272559" cy="12725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TextBox 38">
                <a:extLst>
                  <a:ext uri="{FF2B5EF4-FFF2-40B4-BE49-F238E27FC236}">
                    <a16:creationId xmlns:a16="http://schemas.microsoft.com/office/drawing/2014/main" id="{D3711DAD-8D94-4E0C-8C69-1489926901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23980" y="5614137"/>
                <a:ext cx="404463" cy="125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US" altLang="ar-AE" sz="4388" b="1">
                    <a:solidFill>
                      <a:prstClr val="white"/>
                    </a:solidFill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27" name="TextBox 39">
                <a:extLst>
                  <a:ext uri="{FF2B5EF4-FFF2-40B4-BE49-F238E27FC236}">
                    <a16:creationId xmlns:a16="http://schemas.microsoft.com/office/drawing/2014/main" id="{FA2C1345-EC9C-4D73-A1BB-687AB933CB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64127" y="5911370"/>
                <a:ext cx="1825863" cy="909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ar-AE" altLang="ar-AE" sz="15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اتباع تعليمات المعلم</a:t>
                </a:r>
                <a:endParaRPr lang="en-US" altLang="ar-AE" sz="15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" name="Group 5">
              <a:extLst>
                <a:ext uri="{FF2B5EF4-FFF2-40B4-BE49-F238E27FC236}">
                  <a16:creationId xmlns:a16="http://schemas.microsoft.com/office/drawing/2014/main" id="{18910890-FF12-4ADA-9ADE-625ACF4AEE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09206" y="4235325"/>
              <a:ext cx="3330287" cy="2573300"/>
              <a:chOff x="4509206" y="4235325"/>
              <a:chExt cx="3330287" cy="2573300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4044661-98CD-4D6A-BC6B-22A659588DF1}"/>
                  </a:ext>
                </a:extLst>
              </p:cNvPr>
              <p:cNvSpPr/>
              <p:nvPr/>
            </p:nvSpPr>
            <p:spPr>
              <a:xfrm>
                <a:off x="5055832" y="4235325"/>
                <a:ext cx="2254345" cy="1517578"/>
              </a:xfrm>
              <a:prstGeom prst="rect">
                <a:avLst/>
              </a:prstGeom>
              <a:noFill/>
              <a:ln w="38100">
                <a:solidFill>
                  <a:srgbClr val="92B57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9" name="Picture 18" descr="A close up of a clip&#10;&#10;Description automatically generated">
                <a:extLst>
                  <a:ext uri="{FF2B5EF4-FFF2-40B4-BE49-F238E27FC236}">
                    <a16:creationId xmlns:a16="http://schemas.microsoft.com/office/drawing/2014/main" id="{97B14775-F178-470F-83B7-B2A98DE196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81" b="74769"/>
              <a:stretch/>
            </p:blipFill>
            <p:spPr>
              <a:xfrm>
                <a:off x="4509206" y="5641753"/>
                <a:ext cx="3330287" cy="1142604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20" name="TextBox 32">
                <a:extLst>
                  <a:ext uri="{FF2B5EF4-FFF2-40B4-BE49-F238E27FC236}">
                    <a16:creationId xmlns:a16="http://schemas.microsoft.com/office/drawing/2014/main" id="{E855A1CC-DF61-4255-8D55-1C38261DFC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39954" y="5855254"/>
                <a:ext cx="1955178" cy="909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ar-AE" altLang="ar-AE" sz="15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عدم فتح المايكرفون بدون إذن المعلمة</a:t>
                </a:r>
                <a:endParaRPr lang="en-US" altLang="ar-AE" sz="15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صورة 11">
                <a:extLst>
                  <a:ext uri="{FF2B5EF4-FFF2-40B4-BE49-F238E27FC236}">
                    <a16:creationId xmlns:a16="http://schemas.microsoft.com/office/drawing/2014/main" id="{C7831D5C-04C5-4375-B4EB-3A37F66A83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90" r="4140" b="6235"/>
              <a:stretch>
                <a:fillRect/>
              </a:stretch>
            </p:blipFill>
            <p:spPr bwMode="auto">
              <a:xfrm>
                <a:off x="5472430" y="4283507"/>
                <a:ext cx="1419605" cy="1350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TextBox 51">
                <a:extLst>
                  <a:ext uri="{FF2B5EF4-FFF2-40B4-BE49-F238E27FC236}">
                    <a16:creationId xmlns:a16="http://schemas.microsoft.com/office/drawing/2014/main" id="{F00FF592-D9EA-4A3F-9E27-0E23D6AD54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05372" y="5549063"/>
                <a:ext cx="338886" cy="125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US" altLang="ar-AE" sz="4388" b="1">
                    <a:solidFill>
                      <a:prstClr val="white"/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D657945B-F03D-48F6-B1BB-8E8D8727D5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85525" y="1373199"/>
              <a:ext cx="3330287" cy="2627098"/>
              <a:chOff x="4585525" y="1373199"/>
              <a:chExt cx="3330287" cy="26270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449C79C-61A7-49C0-A2C6-50BD285B3D97}"/>
                  </a:ext>
                </a:extLst>
              </p:cNvPr>
              <p:cNvSpPr/>
              <p:nvPr/>
            </p:nvSpPr>
            <p:spPr>
              <a:xfrm>
                <a:off x="5132175" y="1373199"/>
                <a:ext cx="2254345" cy="1517578"/>
              </a:xfrm>
              <a:prstGeom prst="rect">
                <a:avLst/>
              </a:prstGeom>
              <a:noFill/>
              <a:ln w="38100">
                <a:solidFill>
                  <a:srgbClr val="E0BC6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97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4" name="Picture 13" descr="A close up of a clip&#10;&#10;Description automatically generated">
                <a:extLst>
                  <a:ext uri="{FF2B5EF4-FFF2-40B4-BE49-F238E27FC236}">
                    <a16:creationId xmlns:a16="http://schemas.microsoft.com/office/drawing/2014/main" id="{E399B8EA-8103-47F5-B844-DCC139B47D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81" b="74769"/>
              <a:stretch/>
            </p:blipFill>
            <p:spPr>
              <a:xfrm>
                <a:off x="4585525" y="2779320"/>
                <a:ext cx="3330287" cy="1142604"/>
              </a:xfrm>
              <a:prstGeom prst="rect">
                <a:avLst/>
              </a:prstGeom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</p:pic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8ACF4921-8FF2-41EB-BFCF-46B16F7383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012423" y="2740735"/>
                <a:ext cx="463826" cy="12595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en-US" altLang="ar-AE" sz="4388" b="1">
                    <a:solidFill>
                      <a:prstClr val="white"/>
                    </a:solidFill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6" name="TextBox 13">
                <a:extLst>
                  <a:ext uri="{FF2B5EF4-FFF2-40B4-BE49-F238E27FC236}">
                    <a16:creationId xmlns:a16="http://schemas.microsoft.com/office/drawing/2014/main" id="{7C8E391A-B7F3-41EC-94D9-8AA8522A2C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5440" y="3138391"/>
                <a:ext cx="2093843" cy="6060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r" rtl="1">
                  <a:lnSpc>
                    <a:spcPct val="120000"/>
                  </a:lnSpc>
                  <a:spcBef>
                    <a:spcPts val="10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1pPr>
                <a:lvl2pPr marL="742950" indent="-28575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2pPr>
                <a:lvl3pPr marL="11430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3pPr>
                <a:lvl4pPr marL="16002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4pPr>
                <a:lvl5pPr marL="2057400" indent="-228600" algn="r" rtl="1">
                  <a:lnSpc>
                    <a:spcPct val="120000"/>
                  </a:lnSpc>
                  <a:spcBef>
                    <a:spcPts val="500"/>
                  </a:spcBef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5pPr>
                <a:lvl6pPr marL="25146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6pPr>
                <a:lvl7pPr marL="29718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7pPr>
                <a:lvl8pPr marL="34290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8pPr>
                <a:lvl9pPr marL="3886200" indent="-228600" algn="r" rtl="1" eaLnBrk="0" fontAlgn="base" hangingPunct="0">
                  <a:lnSpc>
                    <a:spcPct val="120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Tw Cen MT" panose="020B0602020104020603" pitchFamily="34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spcBef>
                    <a:spcPct val="0"/>
                  </a:spcBef>
                  <a:buClrTx/>
                  <a:buNone/>
                </a:pPr>
                <a:r>
                  <a:rPr lang="ar-AE" altLang="ar-AE" sz="1800" b="1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التفاعل الإيجابي</a:t>
                </a:r>
                <a:endParaRPr lang="en-US" altLang="ar-AE" sz="1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17" name="Picture 54" descr="A picture containing table&#10;&#10;Description automatically generated">
                <a:extLst>
                  <a:ext uri="{FF2B5EF4-FFF2-40B4-BE49-F238E27FC236}">
                    <a16:creationId xmlns:a16="http://schemas.microsoft.com/office/drawing/2014/main" id="{10C45A52-F4A3-4492-AEC5-24A2E518D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371744" y="1444819"/>
                <a:ext cx="1738902" cy="1412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5" name="Thought Bubble: Cloud 44">
            <a:extLst>
              <a:ext uri="{FF2B5EF4-FFF2-40B4-BE49-F238E27FC236}">
                <a16:creationId xmlns:a16="http://schemas.microsoft.com/office/drawing/2014/main" id="{2BC9332A-7917-493F-BACC-04385F430215}"/>
              </a:ext>
            </a:extLst>
          </p:cNvPr>
          <p:cNvSpPr/>
          <p:nvPr/>
        </p:nvSpPr>
        <p:spPr>
          <a:xfrm>
            <a:off x="3231896" y="857930"/>
            <a:ext cx="4935950" cy="1041644"/>
          </a:xfrm>
          <a:prstGeom prst="cloudCallout">
            <a:avLst>
              <a:gd name="adj1" fmla="val -23114"/>
              <a:gd name="adj2" fmla="val 8608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ar-AE" altLang="ar-AE" sz="33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قواعد التعلم عن بعد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63F951-8295-4075-BD28-1B8F2A3D96FA}"/>
              </a:ext>
            </a:extLst>
          </p:cNvPr>
          <p:cNvSpPr txBox="1"/>
          <p:nvPr/>
        </p:nvSpPr>
        <p:spPr>
          <a:xfrm>
            <a:off x="185650" y="81841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7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5D8BE0-FCEE-4228-9EA8-5BCB023E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440020"/>
            <a:ext cx="11430000" cy="62579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AED71E-0E9B-4AFF-B28D-84FA40E19E48}"/>
              </a:ext>
            </a:extLst>
          </p:cNvPr>
          <p:cNvSpPr/>
          <p:nvPr/>
        </p:nvSpPr>
        <p:spPr>
          <a:xfrm>
            <a:off x="228600" y="600074"/>
            <a:ext cx="2895600" cy="6293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إجابة صفحة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E33510-7D31-4DB8-B546-17AD02B82747}"/>
              </a:ext>
            </a:extLst>
          </p:cNvPr>
          <p:cNvSpPr/>
          <p:nvPr/>
        </p:nvSpPr>
        <p:spPr>
          <a:xfrm>
            <a:off x="5867400" y="1229389"/>
            <a:ext cx="1524000" cy="3708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الكوس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576A73-6091-4F20-AB1D-D3B186B8B974}"/>
              </a:ext>
            </a:extLst>
          </p:cNvPr>
          <p:cNvSpPr/>
          <p:nvPr/>
        </p:nvSpPr>
        <p:spPr>
          <a:xfrm>
            <a:off x="1676400" y="1302097"/>
            <a:ext cx="15240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الطوز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47C55F-F918-44E5-9FA7-EE7D7D9B5B3E}"/>
              </a:ext>
            </a:extLst>
          </p:cNvPr>
          <p:cNvSpPr/>
          <p:nvPr/>
        </p:nvSpPr>
        <p:spPr>
          <a:xfrm>
            <a:off x="4419600" y="1576978"/>
            <a:ext cx="29718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سهول الخليج العربي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E58A88F-623F-4CB7-81F9-534E289220D6}"/>
              </a:ext>
            </a:extLst>
          </p:cNvPr>
          <p:cNvSpPr/>
          <p:nvPr/>
        </p:nvSpPr>
        <p:spPr>
          <a:xfrm>
            <a:off x="228600" y="1650092"/>
            <a:ext cx="29718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سهول البحر الأحمر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2FA2130-6419-426A-83E0-44C7F3FA1128}"/>
              </a:ext>
            </a:extLst>
          </p:cNvPr>
          <p:cNvSpPr/>
          <p:nvPr/>
        </p:nvSpPr>
        <p:spPr>
          <a:xfrm>
            <a:off x="4457700" y="1959545"/>
            <a:ext cx="29718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النباتات المعمره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B86AF1A-E9B2-4405-866C-121BC03FBAE9}"/>
              </a:ext>
            </a:extLst>
          </p:cNvPr>
          <p:cNvSpPr/>
          <p:nvPr/>
        </p:nvSpPr>
        <p:spPr>
          <a:xfrm>
            <a:off x="228600" y="2032660"/>
            <a:ext cx="29718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النباتات الحولية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74A1D2-649C-4AF8-BA10-07336577CEC3}"/>
              </a:ext>
            </a:extLst>
          </p:cNvPr>
          <p:cNvSpPr/>
          <p:nvPr/>
        </p:nvSpPr>
        <p:spPr>
          <a:xfrm>
            <a:off x="5257800" y="3543630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التضاريس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FF0B0A-5395-4142-A130-7FCBAC03CD1F}"/>
              </a:ext>
            </a:extLst>
          </p:cNvPr>
          <p:cNvCxnSpPr>
            <a:stCxn id="11" idx="2"/>
          </p:cNvCxnSpPr>
          <p:nvPr/>
        </p:nvCxnSpPr>
        <p:spPr>
          <a:xfrm>
            <a:off x="6229350" y="3914442"/>
            <a:ext cx="0" cy="352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BBCD278-8EEB-4CE1-A4F5-48E0EC2284C5}"/>
              </a:ext>
            </a:extLst>
          </p:cNvPr>
          <p:cNvCxnSpPr/>
          <p:nvPr/>
        </p:nvCxnSpPr>
        <p:spPr>
          <a:xfrm flipH="1">
            <a:off x="2209800" y="4267200"/>
            <a:ext cx="7467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6C30DA-B3A3-41B1-9C6E-5D403C60CAB0}"/>
              </a:ext>
            </a:extLst>
          </p:cNvPr>
          <p:cNvCxnSpPr/>
          <p:nvPr/>
        </p:nvCxnSpPr>
        <p:spPr>
          <a:xfrm>
            <a:off x="6096000" y="4283195"/>
            <a:ext cx="0" cy="352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52F998-073F-47B7-BE44-8FEA2BFCCFF0}"/>
              </a:ext>
            </a:extLst>
          </p:cNvPr>
          <p:cNvCxnSpPr/>
          <p:nvPr/>
        </p:nvCxnSpPr>
        <p:spPr>
          <a:xfrm>
            <a:off x="2209800" y="4267200"/>
            <a:ext cx="0" cy="352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285F65-3C67-4366-9479-32A5DFFA36CC}"/>
              </a:ext>
            </a:extLst>
          </p:cNvPr>
          <p:cNvCxnSpPr/>
          <p:nvPr/>
        </p:nvCxnSpPr>
        <p:spPr>
          <a:xfrm>
            <a:off x="9677400" y="4267200"/>
            <a:ext cx="0" cy="352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8C3A3B2-B909-4D0F-9617-B8A10EDC9DDE}"/>
              </a:ext>
            </a:extLst>
          </p:cNvPr>
          <p:cNvSpPr/>
          <p:nvPr/>
        </p:nvSpPr>
        <p:spPr>
          <a:xfrm>
            <a:off x="8705850" y="4613136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الجبال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DBED1D9-71F3-42D9-84D9-63569CE60495}"/>
              </a:ext>
            </a:extLst>
          </p:cNvPr>
          <p:cNvSpPr/>
          <p:nvPr/>
        </p:nvSpPr>
        <p:spPr>
          <a:xfrm>
            <a:off x="5124450" y="4613136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الهضــاب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CA982A8-2ECE-4ABB-9942-5C4BA10DAEC2}"/>
              </a:ext>
            </a:extLst>
          </p:cNvPr>
          <p:cNvSpPr/>
          <p:nvPr/>
        </p:nvSpPr>
        <p:spPr>
          <a:xfrm>
            <a:off x="1310390" y="4626951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السهول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F7E4AD6-9B83-488C-8F0C-71F317BA8A10}"/>
              </a:ext>
            </a:extLst>
          </p:cNvPr>
          <p:cNvCxnSpPr/>
          <p:nvPr/>
        </p:nvCxnSpPr>
        <p:spPr>
          <a:xfrm>
            <a:off x="2209800" y="4983948"/>
            <a:ext cx="0" cy="352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C902EF-A114-4C38-9867-5E16DCBFB19F}"/>
              </a:ext>
            </a:extLst>
          </p:cNvPr>
          <p:cNvCxnSpPr/>
          <p:nvPr/>
        </p:nvCxnSpPr>
        <p:spPr>
          <a:xfrm>
            <a:off x="6096000" y="4965285"/>
            <a:ext cx="0" cy="352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703626-0652-4526-969D-1343FFA31EA2}"/>
              </a:ext>
            </a:extLst>
          </p:cNvPr>
          <p:cNvCxnSpPr/>
          <p:nvPr/>
        </p:nvCxnSpPr>
        <p:spPr>
          <a:xfrm>
            <a:off x="9694889" y="4997763"/>
            <a:ext cx="0" cy="3527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F8C831-7668-43A5-BD6E-202E87D8315C}"/>
              </a:ext>
            </a:extLst>
          </p:cNvPr>
          <p:cNvSpPr/>
          <p:nvPr/>
        </p:nvSpPr>
        <p:spPr>
          <a:xfrm>
            <a:off x="7315200" y="5394354"/>
            <a:ext cx="4190975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جبال التوائية مثل جبال بحر عمان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7B74892-0C08-4796-AD5B-429D357F9A79}"/>
              </a:ext>
            </a:extLst>
          </p:cNvPr>
          <p:cNvSpPr/>
          <p:nvPr/>
        </p:nvSpPr>
        <p:spPr>
          <a:xfrm>
            <a:off x="6934200" y="6118129"/>
            <a:ext cx="4610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جبال انكسارية مثل جبال البحر الأحمر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25B1316-B57E-403D-AAD7-92395A80F8CA}"/>
              </a:ext>
            </a:extLst>
          </p:cNvPr>
          <p:cNvSpPr/>
          <p:nvPr/>
        </p:nvSpPr>
        <p:spPr>
          <a:xfrm>
            <a:off x="4686300" y="5318043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هضبة نجد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93AAE72-5747-4025-8E59-1FFEAAB5E037}"/>
              </a:ext>
            </a:extLst>
          </p:cNvPr>
          <p:cNvSpPr/>
          <p:nvPr/>
        </p:nvSpPr>
        <p:spPr>
          <a:xfrm>
            <a:off x="4686300" y="5822588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هضبة نفوذ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4B640CC-95E8-4B66-A9C3-A6C689FA2463}"/>
              </a:ext>
            </a:extLst>
          </p:cNvPr>
          <p:cNvSpPr/>
          <p:nvPr/>
        </p:nvSpPr>
        <p:spPr>
          <a:xfrm>
            <a:off x="1208894" y="5334000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ساحلية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5D35218-8D0E-4BE0-9A8F-F731331A46E5}"/>
              </a:ext>
            </a:extLst>
          </p:cNvPr>
          <p:cNvSpPr/>
          <p:nvPr/>
        </p:nvSpPr>
        <p:spPr>
          <a:xfrm>
            <a:off x="1208894" y="5859840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فيضية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97532D-E5E9-47F8-9996-BEAC5F1366D3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1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69080-E91D-42D2-8BB9-D3E18F1B3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0" y="437485"/>
            <a:ext cx="11820700" cy="635838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A1A72E3-C6A0-41A1-BF34-A1EE172C7083}"/>
              </a:ext>
            </a:extLst>
          </p:cNvPr>
          <p:cNvSpPr/>
          <p:nvPr/>
        </p:nvSpPr>
        <p:spPr>
          <a:xfrm>
            <a:off x="4249211" y="2372933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دولة الكويت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8AECD6E-72E6-45D2-97AF-CF4912773B0D}"/>
              </a:ext>
            </a:extLst>
          </p:cNvPr>
          <p:cNvSpPr/>
          <p:nvPr/>
        </p:nvSpPr>
        <p:spPr>
          <a:xfrm>
            <a:off x="8382000" y="4343400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الجبل الأخضر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9CF69A-0B6C-47DA-860F-C6B365E8164C}"/>
              </a:ext>
            </a:extLst>
          </p:cNvPr>
          <p:cNvSpPr/>
          <p:nvPr/>
        </p:nvSpPr>
        <p:spPr>
          <a:xfrm rot="20713368">
            <a:off x="6452475" y="4157994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واحة ليوا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422C59-D6AF-46FD-BC18-77D1B26964DA}"/>
              </a:ext>
            </a:extLst>
          </p:cNvPr>
          <p:cNvSpPr/>
          <p:nvPr/>
        </p:nvSpPr>
        <p:spPr>
          <a:xfrm rot="3068977">
            <a:off x="2305049" y="2558339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هضبة النفوذ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50B48E7-8933-4375-8B07-66A9F5DD3A1F}"/>
              </a:ext>
            </a:extLst>
          </p:cNvPr>
          <p:cNvSpPr/>
          <p:nvPr/>
        </p:nvSpPr>
        <p:spPr>
          <a:xfrm rot="20346010">
            <a:off x="3581121" y="4033627"/>
            <a:ext cx="19431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هضبة نجد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331F60-C234-4648-87E0-9A2A480879C0}"/>
              </a:ext>
            </a:extLst>
          </p:cNvPr>
          <p:cNvSpPr/>
          <p:nvPr/>
        </p:nvSpPr>
        <p:spPr>
          <a:xfrm>
            <a:off x="838200" y="609600"/>
            <a:ext cx="24384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إجابة صفحة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421E70-51BA-4861-AC5E-DE66B7E53EC7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7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AADD05-875F-401E-822B-504AC03D8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85800"/>
            <a:ext cx="11506200" cy="5715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C9346A7-1D70-4B6B-8796-2AC03B247954}"/>
              </a:ext>
            </a:extLst>
          </p:cNvPr>
          <p:cNvSpPr/>
          <p:nvPr/>
        </p:nvSpPr>
        <p:spPr>
          <a:xfrm>
            <a:off x="685800" y="3505200"/>
            <a:ext cx="6477000" cy="759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البحث عن المعادن – إقامة المخيمات الصحراوية للسياحة – الطاقة الشمسية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0A1B082-042F-4AE5-B820-D3CD5DF58006}"/>
              </a:ext>
            </a:extLst>
          </p:cNvPr>
          <p:cNvSpPr/>
          <p:nvPr/>
        </p:nvSpPr>
        <p:spPr>
          <a:xfrm>
            <a:off x="685800" y="838200"/>
            <a:ext cx="2438400" cy="3708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chemeClr val="tx1"/>
                </a:solidFill>
              </a:rPr>
              <a:t>إجابة صفحة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D062F7-7E32-4A95-9A03-56EC54621ABA}"/>
              </a:ext>
            </a:extLst>
          </p:cNvPr>
          <p:cNvSpPr/>
          <p:nvPr/>
        </p:nvSpPr>
        <p:spPr>
          <a:xfrm>
            <a:off x="685800" y="4419600"/>
            <a:ext cx="6477000" cy="759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في مجال السياحة والتسلق واستخراج الذهب والمعادن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5ED6CF-9659-482B-8113-6B9CDC959FA4}"/>
              </a:ext>
            </a:extLst>
          </p:cNvPr>
          <p:cNvSpPr/>
          <p:nvPr/>
        </p:nvSpPr>
        <p:spPr>
          <a:xfrm>
            <a:off x="685800" y="5427417"/>
            <a:ext cx="6477000" cy="759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صناعة العطور والدواء غير أنها تصلح كغذاء للحيوان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EE4638-9AF1-4138-B6F3-2FB6718D2C21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92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7F69BC-F99E-41C7-96AC-8BBC85E5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12192000" cy="6324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68225F-865D-4447-B672-E20DC61F9230}"/>
              </a:ext>
            </a:extLst>
          </p:cNvPr>
          <p:cNvSpPr/>
          <p:nvPr/>
        </p:nvSpPr>
        <p:spPr>
          <a:xfrm>
            <a:off x="3733800" y="336580"/>
            <a:ext cx="5559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التقويم الختامي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960DEA-8981-4152-8F87-32E8433283B0}"/>
              </a:ext>
            </a:extLst>
          </p:cNvPr>
          <p:cNvSpPr/>
          <p:nvPr/>
        </p:nvSpPr>
        <p:spPr>
          <a:xfrm>
            <a:off x="5638800" y="1905000"/>
            <a:ext cx="6378563" cy="369024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EG" sz="4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قم بالبحث عن أهمية نبات المانجروف في دولة الإمارات وسجل  إجاباتك على الشات مع بعض الصور للنبات </a:t>
            </a:r>
            <a:endParaRPr 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id="{0FD323EC-C744-46D5-A256-DD450CE0C3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7718" y="3236082"/>
            <a:ext cx="831530" cy="15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747E2A-EE20-427C-AF8E-3E9F8F5D5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6870"/>
            <a:ext cx="3979014" cy="4194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7B26B8-2B8B-4F7E-993F-B1B061FEFDA8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24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F7F69BC-F99E-41C7-96AC-8BBC85E5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288"/>
            <a:ext cx="12192000" cy="64407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376DB7-1704-4124-A667-9E22A5B739B3}"/>
              </a:ext>
            </a:extLst>
          </p:cNvPr>
          <p:cNvSpPr/>
          <p:nvPr/>
        </p:nvSpPr>
        <p:spPr>
          <a:xfrm>
            <a:off x="4324730" y="1536075"/>
            <a:ext cx="74511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هو واجبك</a:t>
            </a:r>
          </a:p>
          <a:p>
            <a:pPr algn="ctr"/>
            <a:r>
              <a:rPr lang="ar-AE" sz="6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اتجاه </a:t>
            </a:r>
            <a:r>
              <a:rPr lang="ar-EG" sz="6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البيئة وكيف يمكنك حمايتها</a:t>
            </a:r>
            <a:endParaRPr lang="ar-AE" sz="6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AE" sz="6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وأنت طالب الآن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69FEF-8ED8-4C7F-8021-D489F5BFB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6750"/>
            <a:ext cx="4324730" cy="3785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03BA57-02AF-450D-B2F9-C0CBF36E96FC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23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قسم الولاء">
            <a:hlinkClick r:id="" action="ppaction://media"/>
            <a:extLst>
              <a:ext uri="{FF2B5EF4-FFF2-40B4-BE49-F238E27FC236}">
                <a16:creationId xmlns:a16="http://schemas.microsoft.com/office/drawing/2014/main" id="{B1EC8243-4005-43A7-85BD-B9B778CC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533400"/>
            <a:ext cx="11582400" cy="5638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0F0E72-7A93-4FC4-BBAF-31C01275BAAC}"/>
              </a:ext>
            </a:extLst>
          </p:cNvPr>
          <p:cNvSpPr txBox="1"/>
          <p:nvPr/>
        </p:nvSpPr>
        <p:spPr>
          <a:xfrm>
            <a:off x="185650" y="81841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22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B2CE4CA3-895C-4122-88BC-0DA125F17CC1}"/>
              </a:ext>
            </a:extLst>
          </p:cNvPr>
          <p:cNvGrpSpPr/>
          <p:nvPr/>
        </p:nvGrpSpPr>
        <p:grpSpPr>
          <a:xfrm flipH="1">
            <a:off x="1695450" y="646740"/>
            <a:ext cx="8801100" cy="5676902"/>
            <a:chOff x="228600" y="214532"/>
            <a:chExt cx="11734800" cy="641487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E6142F7-1F71-4B58-B9CB-85339015F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00"/>
            <a:stretch/>
          </p:blipFill>
          <p:spPr>
            <a:xfrm>
              <a:off x="3635152" y="228602"/>
              <a:ext cx="8328248" cy="6400800"/>
            </a:xfrm>
            <a:prstGeom prst="rect">
              <a:avLst/>
            </a:prstGeom>
          </p:spPr>
        </p:pic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6828BA17-FC47-4416-B385-27B94D4C9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1100" r="45208"/>
            <a:stretch/>
          </p:blipFill>
          <p:spPr>
            <a:xfrm flipH="1">
              <a:off x="228600" y="214532"/>
              <a:ext cx="3863752" cy="6400800"/>
            </a:xfrm>
            <a:prstGeom prst="rect">
              <a:avLst/>
            </a:prstGeom>
          </p:spPr>
        </p:pic>
      </p:grpSp>
      <p:sp>
        <p:nvSpPr>
          <p:cNvPr id="8" name="Rectangle 16">
            <a:extLst>
              <a:ext uri="{FF2B5EF4-FFF2-40B4-BE49-F238E27FC236}">
                <a16:creationId xmlns:a16="http://schemas.microsoft.com/office/drawing/2014/main" id="{9C97C993-8729-4385-B1E9-E58E9F747647}"/>
              </a:ext>
            </a:extLst>
          </p:cNvPr>
          <p:cNvSpPr/>
          <p:nvPr/>
        </p:nvSpPr>
        <p:spPr>
          <a:xfrm>
            <a:off x="7010400" y="648986"/>
            <a:ext cx="2473694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4950" b="1" dirty="0">
                <a:solidFill>
                  <a:srgbClr val="FF0000"/>
                </a:solidFill>
                <a:latin typeface="Arabic Typesetting" pitchFamily="66" charset="-78"/>
                <a:cs typeface="Arabic Typesetting" pitchFamily="66" charset="-78"/>
              </a:rPr>
              <a:t>قسم الولاء</a:t>
            </a:r>
            <a:endParaRPr lang="en-US" sz="4950" b="1" dirty="0">
              <a:solidFill>
                <a:srgbClr val="FF0000"/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5180EDB-BF76-4040-B3E2-1E17E77056CD}"/>
              </a:ext>
            </a:extLst>
          </p:cNvPr>
          <p:cNvSpPr/>
          <p:nvPr/>
        </p:nvSpPr>
        <p:spPr>
          <a:xfrm>
            <a:off x="6473687" y="1592365"/>
            <a:ext cx="38712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3000" b="1" dirty="0">
                <a:solidFill>
                  <a:schemeClr val="bg2"/>
                </a:solidFill>
              </a:rPr>
              <a:t>((أقسم بالله العظيم أن أكون مخلصاً للإمارات العربية المتحدة ورئيسها وأن أحافظ على أمنها وسلامتها ، وأن أكون مطيعا للدستور والقانون وأن أؤدي واجباتي بالصدق والأمانة ))</a:t>
            </a:r>
          </a:p>
          <a:p>
            <a:pPr algn="ctr"/>
            <a:endParaRPr lang="ar-SA" sz="3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B4A49A-B97E-4C12-80F0-D167A2A9C576}"/>
              </a:ext>
            </a:extLst>
          </p:cNvPr>
          <p:cNvSpPr txBox="1"/>
          <p:nvPr/>
        </p:nvSpPr>
        <p:spPr>
          <a:xfrm>
            <a:off x="185650" y="81841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3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لؤلؤ في الامارات">
            <a:hlinkClick r:id="" action="ppaction://media"/>
            <a:extLst>
              <a:ext uri="{FF2B5EF4-FFF2-40B4-BE49-F238E27FC236}">
                <a16:creationId xmlns:a16="http://schemas.microsoft.com/office/drawing/2014/main" id="{6C58FF55-C02B-4C95-B396-31AA07B71B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609600"/>
            <a:ext cx="11049000" cy="556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2934C-9482-468B-8063-0D39EDF2B27C}"/>
              </a:ext>
            </a:extLst>
          </p:cNvPr>
          <p:cNvSpPr txBox="1"/>
          <p:nvPr/>
        </p:nvSpPr>
        <p:spPr>
          <a:xfrm>
            <a:off x="185650" y="81841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14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68225F-865D-4447-B672-E20DC61F9230}"/>
              </a:ext>
            </a:extLst>
          </p:cNvPr>
          <p:cNvSpPr/>
          <p:nvPr/>
        </p:nvSpPr>
        <p:spPr>
          <a:xfrm>
            <a:off x="3581400" y="1038761"/>
            <a:ext cx="55591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التقويم </a:t>
            </a:r>
            <a:r>
              <a:rPr lang="ar-EG" sz="8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القبلي</a:t>
            </a:r>
            <a:endParaRPr lang="ar-AE" sz="8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id="{0FD323EC-C744-46D5-A256-DD450CE0C3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18288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3A130B-6C3C-4CD6-BA63-633286E43291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375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23">
            <a:extLst>
              <a:ext uri="{FF2B5EF4-FFF2-40B4-BE49-F238E27FC236}">
                <a16:creationId xmlns:a16="http://schemas.microsoft.com/office/drawing/2014/main" id="{F9EB2E9C-F637-4514-AA47-56CAD4482F4A}"/>
              </a:ext>
            </a:extLst>
          </p:cNvPr>
          <p:cNvSpPr/>
          <p:nvPr/>
        </p:nvSpPr>
        <p:spPr>
          <a:xfrm>
            <a:off x="2131821" y="1027116"/>
            <a:ext cx="8001000" cy="723901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44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أدخل على الرابط </a:t>
            </a:r>
            <a:r>
              <a:rPr kumimoji="0" lang="ar-EG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لتحصل على العنوان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58" name="Rounded Rectangle 48">
            <a:extLst>
              <a:ext uri="{FF2B5EF4-FFF2-40B4-BE49-F238E27FC236}">
                <a16:creationId xmlns:a16="http://schemas.microsoft.com/office/drawing/2014/main" id="{65DCE391-7631-4040-890F-E6935CADF1AB}"/>
              </a:ext>
            </a:extLst>
          </p:cNvPr>
          <p:cNvSpPr/>
          <p:nvPr/>
        </p:nvSpPr>
        <p:spPr>
          <a:xfrm>
            <a:off x="2446519" y="4191000"/>
            <a:ext cx="7686302" cy="1143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72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Arial" panose="020B0604020202020204" pitchFamily="34" charset="0"/>
              </a:rPr>
              <a:t>المناخ والنبات الطبيعي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32029-FD3B-4EFF-BD69-C26216082E3A}"/>
              </a:ext>
            </a:extLst>
          </p:cNvPr>
          <p:cNvSpPr txBox="1"/>
          <p:nvPr/>
        </p:nvSpPr>
        <p:spPr>
          <a:xfrm>
            <a:off x="836421" y="2740176"/>
            <a:ext cx="10591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https://im-a-puzzle.com/look_i_m_a_math_puzzle_2z4scpcje.puzzle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BB65E7-E682-4E24-B097-A953AB12938B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38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8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4B50C2-3143-4BCE-8056-4D70E0565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527" y="643467"/>
            <a:ext cx="9992946" cy="5571066"/>
          </a:xfrm>
          <a:prstGeom prst="rect">
            <a:avLst/>
          </a:prstGeom>
        </p:spPr>
      </p:pic>
      <p:sp>
        <p:nvSpPr>
          <p:cNvPr id="5" name="Cloud Callout 14">
            <a:extLst>
              <a:ext uri="{FF2B5EF4-FFF2-40B4-BE49-F238E27FC236}">
                <a16:creationId xmlns:a16="http://schemas.microsoft.com/office/drawing/2014/main" id="{408D4563-71FC-4BB4-BEB7-0A99F20450A8}"/>
              </a:ext>
            </a:extLst>
          </p:cNvPr>
          <p:cNvSpPr/>
          <p:nvPr/>
        </p:nvSpPr>
        <p:spPr>
          <a:xfrm>
            <a:off x="3124200" y="838200"/>
            <a:ext cx="6400800" cy="1295400"/>
          </a:xfrm>
          <a:prstGeom prst="cloudCallout">
            <a:avLst>
              <a:gd name="adj1" fmla="val -75688"/>
              <a:gd name="adj2" fmla="val -218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69" rIns="91363" bIns="45669" rtlCol="0" anchor="ctr"/>
          <a:lstStyle/>
          <a:p>
            <a:pPr algn="ctr" defTabSz="913487"/>
            <a:r>
              <a:rPr lang="ar-EG" sz="3600" b="1" dirty="0">
                <a:solidFill>
                  <a:schemeClr val="bg1"/>
                </a:solidFill>
              </a:rPr>
              <a:t>عنوان درسنا اليوم هو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ED619-ACA5-418B-B7D7-6CCB20676C1D}"/>
              </a:ext>
            </a:extLst>
          </p:cNvPr>
          <p:cNvSpPr/>
          <p:nvPr/>
        </p:nvSpPr>
        <p:spPr>
          <a:xfrm>
            <a:off x="2133600" y="2362200"/>
            <a:ext cx="8077200" cy="1295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48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المناخ والنبات الطبيعي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77FFAC-FA51-4E4C-8BA7-998A51E7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657600"/>
            <a:ext cx="4852817" cy="2556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F22827-EE25-4778-8666-0A2AD3DE66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84" y="3720371"/>
            <a:ext cx="5236316" cy="2494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2AD07C-77F7-48FA-A75A-46302B44F3A4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32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973ADA-6D35-4F87-8868-1577CB951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11658600" cy="6095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BEFC0B-B0D5-4C7D-98EB-6F9E1D7CC741}"/>
              </a:ext>
            </a:extLst>
          </p:cNvPr>
          <p:cNvSpPr txBox="1"/>
          <p:nvPr/>
        </p:nvSpPr>
        <p:spPr>
          <a:xfrm>
            <a:off x="185650" y="53706"/>
            <a:ext cx="11820700" cy="37535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>
              <a:lnSpc>
                <a:spcPct val="150000"/>
              </a:lnSpc>
            </a:pP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1- ان يستنتج الطلاب بعض المفاهيم الجديدة  2- أن يحدد الطلاب المناخ في دول الخليج العربي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ar-EG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3  - أن يقدم الطالب مشاريع عن </a:t>
            </a:r>
            <a:r>
              <a:rPr lang="ar-AE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أنواع النباتات الطبيعية في الخليج</a:t>
            </a:r>
            <a:endParaRPr 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07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1042</Words>
  <Application>Microsoft Office PowerPoint</Application>
  <PresentationFormat>Widescreen</PresentationFormat>
  <Paragraphs>115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Arabic Typesetting</vt:lpstr>
      <vt:lpstr>Arial</vt:lpstr>
      <vt:lpstr>Calibri</vt:lpstr>
      <vt:lpstr>Calibri Light</vt:lpstr>
      <vt:lpstr>Segoe UI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Mahmoud Gomaa abulateef</dc:creator>
  <cp:lastModifiedBy>Mahmoud Gomaa abulateef</cp:lastModifiedBy>
  <cp:revision>42</cp:revision>
  <dcterms:created xsi:type="dcterms:W3CDTF">2020-12-03T09:51:27Z</dcterms:created>
  <dcterms:modified xsi:type="dcterms:W3CDTF">2022-01-10T18:19:40Z</dcterms:modified>
</cp:coreProperties>
</file>