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2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8"/>
  </p:notesMasterIdLst>
  <p:sldIdLst>
    <p:sldId id="335" r:id="rId5"/>
    <p:sldId id="336" r:id="rId6"/>
    <p:sldId id="337" r:id="rId7"/>
    <p:sldId id="1365" r:id="rId8"/>
    <p:sldId id="258" r:id="rId9"/>
    <p:sldId id="256" r:id="rId10"/>
    <p:sldId id="263" r:id="rId11"/>
    <p:sldId id="275" r:id="rId12"/>
    <p:sldId id="1358" r:id="rId13"/>
    <p:sldId id="267" r:id="rId14"/>
    <p:sldId id="261" r:id="rId15"/>
    <p:sldId id="411" r:id="rId16"/>
    <p:sldId id="321" r:id="rId17"/>
    <p:sldId id="1366" r:id="rId18"/>
    <p:sldId id="383" r:id="rId19"/>
    <p:sldId id="283" r:id="rId20"/>
    <p:sldId id="1376" r:id="rId21"/>
    <p:sldId id="1367" r:id="rId22"/>
    <p:sldId id="1361" r:id="rId23"/>
    <p:sldId id="274" r:id="rId24"/>
    <p:sldId id="1384" r:id="rId25"/>
    <p:sldId id="1377" r:id="rId26"/>
    <p:sldId id="285" r:id="rId27"/>
  </p:sldIdLst>
  <p:sldSz cx="12192000" cy="6858000"/>
  <p:notesSz cx="12192000" cy="6858000"/>
  <p:defaultTextStyle>
    <a:defPPr lvl="0">
      <a:defRPr lang="ar-SA"/>
    </a:defPPr>
    <a:lvl1pPr marL="0" lv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26" autoAdjust="0"/>
    <p:restoredTop sz="86335" autoAdjust="0"/>
  </p:normalViewPr>
  <p:slideViewPr>
    <p:cSldViewPr snapToGrid="0">
      <p:cViewPr varScale="1">
        <p:scale>
          <a:sx n="63" d="100"/>
          <a:sy n="63" d="100"/>
        </p:scale>
        <p:origin x="408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notesMaster" Target="notesMasters/notesMaster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4F42F-0161-4F44-AF8B-4CBFA96D8E42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EC144-5710-4509-9FC3-31F1A6630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9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6B374-D657-4B4E-930D-E0A9A1AA47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63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C144-5710-4509-9FC3-31F1A66305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C144-5710-4509-9FC3-31F1A66305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5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6972" y="166115"/>
            <a:ext cx="11924030" cy="6567170"/>
          </a:xfrm>
          <a:custGeom>
            <a:avLst/>
            <a:gdLst/>
            <a:ahLst/>
            <a:cxnLst/>
            <a:rect l="l" t="t" r="r" b="b"/>
            <a:pathLst>
              <a:path w="11924030" h="6567170">
                <a:moveTo>
                  <a:pt x="0" y="6566916"/>
                </a:moveTo>
                <a:lnTo>
                  <a:pt x="11923776" y="6566916"/>
                </a:lnTo>
                <a:lnTo>
                  <a:pt x="11923776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ln w="579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820330" y="1427635"/>
            <a:ext cx="4597043" cy="922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95776" y="1208608"/>
            <a:ext cx="4600447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7828" y="129539"/>
            <a:ext cx="11924030" cy="6567170"/>
          </a:xfrm>
          <a:custGeom>
            <a:avLst/>
            <a:gdLst/>
            <a:ahLst/>
            <a:cxnLst/>
            <a:rect l="l" t="t" r="r" b="b"/>
            <a:pathLst>
              <a:path w="11924030" h="6567170">
                <a:moveTo>
                  <a:pt x="0" y="6566916"/>
                </a:moveTo>
                <a:lnTo>
                  <a:pt x="11923776" y="6566916"/>
                </a:lnTo>
                <a:lnTo>
                  <a:pt x="11923776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ln w="579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FreeFarsi"/>
                <a:cs typeface="FreeFars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FreeFarsi"/>
                <a:cs typeface="FreeFars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9539" y="147828"/>
            <a:ext cx="11924030" cy="6567170"/>
          </a:xfrm>
          <a:custGeom>
            <a:avLst/>
            <a:gdLst/>
            <a:ahLst/>
            <a:cxnLst/>
            <a:rect l="l" t="t" r="r" b="b"/>
            <a:pathLst>
              <a:path w="11924030" h="6567170">
                <a:moveTo>
                  <a:pt x="0" y="6566916"/>
                </a:moveTo>
                <a:lnTo>
                  <a:pt x="11923776" y="6566916"/>
                </a:lnTo>
                <a:lnTo>
                  <a:pt x="11923776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ln w="579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FreeFarsi"/>
                <a:cs typeface="FreeFars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7827" y="102108"/>
            <a:ext cx="11924030" cy="6567170"/>
          </a:xfrm>
          <a:custGeom>
            <a:avLst/>
            <a:gdLst/>
            <a:ahLst/>
            <a:cxnLst/>
            <a:rect l="l" t="t" r="r" b="b"/>
            <a:pathLst>
              <a:path w="11924030" h="6567170">
                <a:moveTo>
                  <a:pt x="0" y="6566916"/>
                </a:moveTo>
                <a:lnTo>
                  <a:pt x="11923776" y="6566916"/>
                </a:lnTo>
                <a:lnTo>
                  <a:pt x="11923776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ln w="579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0B280-C3BC-4AAF-AE3B-F89E25C9945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2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70191" y="1614932"/>
            <a:ext cx="245935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1">
                <a:solidFill>
                  <a:schemeClr val="tx1"/>
                </a:solidFill>
                <a:latin typeface="FreeFarsi"/>
                <a:cs typeface="FreeFars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openxmlformats.org/officeDocument/2006/relationships/image" Target="../media/image10.png" /><Relationship Id="rId3" Type="http://schemas.openxmlformats.org/officeDocument/2006/relationships/hyperlink" Target="http://www.pngall.com/ac-png" TargetMode="External" /><Relationship Id="rId7" Type="http://schemas.openxmlformats.org/officeDocument/2006/relationships/hyperlink" Target="http://commons.wikimedia.org/wiki/file:whiteboard_with_markers.jpg" TargetMode="External" /><Relationship Id="rId12" Type="http://schemas.openxmlformats.org/officeDocument/2006/relationships/hyperlink" Target="https://pixabay.com/en/transparent-transparent-background-1096410/" TargetMode="External" /><Relationship Id="rId2" Type="http://schemas.openxmlformats.org/officeDocument/2006/relationships/image" Target="../media/image2.png" /><Relationship Id="rId16" Type="http://schemas.openxmlformats.org/officeDocument/2006/relationships/image" Target="../media/image13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5.jpeg" /><Relationship Id="rId11" Type="http://schemas.openxmlformats.org/officeDocument/2006/relationships/image" Target="../media/image9.png" /><Relationship Id="rId5" Type="http://schemas.openxmlformats.org/officeDocument/2006/relationships/image" Target="../media/image4.png" /><Relationship Id="rId15" Type="http://schemas.openxmlformats.org/officeDocument/2006/relationships/image" Target="../media/image12.png" /><Relationship Id="rId10" Type="http://schemas.openxmlformats.org/officeDocument/2006/relationships/image" Target="../media/image8.png" /><Relationship Id="rId4" Type="http://schemas.openxmlformats.org/officeDocument/2006/relationships/image" Target="../media/image3.png" /><Relationship Id="rId9" Type="http://schemas.openxmlformats.org/officeDocument/2006/relationships/image" Target="../media/image7.png" /><Relationship Id="rId14" Type="http://schemas.openxmlformats.org/officeDocument/2006/relationships/image" Target="../media/image11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3.gif" /><Relationship Id="rId4" Type="http://schemas.openxmlformats.org/officeDocument/2006/relationships/image" Target="../media/image42.gif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5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5" Type="http://schemas.openxmlformats.org/officeDocument/2006/relationships/image" Target="../media/image45.png" /><Relationship Id="rId4" Type="http://schemas.openxmlformats.org/officeDocument/2006/relationships/notesSlide" Target="../notesSlides/notesSlide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 /><Relationship Id="rId3" Type="http://schemas.openxmlformats.org/officeDocument/2006/relationships/image" Target="../media/image49.png" /><Relationship Id="rId7" Type="http://schemas.openxmlformats.org/officeDocument/2006/relationships/image" Target="../media/image52.png" /><Relationship Id="rId12" Type="http://schemas.openxmlformats.org/officeDocument/2006/relationships/image" Target="../media/image57.jp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1.png" /><Relationship Id="rId11" Type="http://schemas.openxmlformats.org/officeDocument/2006/relationships/image" Target="../media/image56.jpg" /><Relationship Id="rId5" Type="http://schemas.microsoft.com/office/2007/relationships/hdphoto" Target="../media/hdphoto3.wdp" /><Relationship Id="rId10" Type="http://schemas.openxmlformats.org/officeDocument/2006/relationships/image" Target="../media/image55.jpg" /><Relationship Id="rId4" Type="http://schemas.openxmlformats.org/officeDocument/2006/relationships/image" Target="../media/image50.png" /><Relationship Id="rId9" Type="http://schemas.openxmlformats.org/officeDocument/2006/relationships/image" Target="../media/image54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7.gif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image" Target="../media/image59.gif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62.png" /><Relationship Id="rId4" Type="http://schemas.openxmlformats.org/officeDocument/2006/relationships/image" Target="../media/image61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 /><Relationship Id="rId2" Type="http://schemas.openxmlformats.org/officeDocument/2006/relationships/image" Target="../media/image63.jp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69.png" /><Relationship Id="rId5" Type="http://schemas.openxmlformats.org/officeDocument/2006/relationships/image" Target="../media/image68.png" /><Relationship Id="rId4" Type="http://schemas.openxmlformats.org/officeDocument/2006/relationships/image" Target="../media/image67.gif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 /><Relationship Id="rId2" Type="http://schemas.openxmlformats.org/officeDocument/2006/relationships/image" Target="../media/image70.gif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72.gif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 /><Relationship Id="rId1" Type="http://schemas.openxmlformats.org/officeDocument/2006/relationships/slideLayout" Target="../slideLayouts/slideLayout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gif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18.jpeg" /><Relationship Id="rId7" Type="http://schemas.openxmlformats.org/officeDocument/2006/relationships/image" Target="../media/image22.png" /><Relationship Id="rId2" Type="http://schemas.openxmlformats.org/officeDocument/2006/relationships/hyperlink" Target="http://www.google.ae/url?sa=i&amp;rct=j&amp;q=&amp;esrc=s&amp;source=images&amp;cd=&amp;cad=rja&amp;uact=8&amp;ved=0CAcQjRxqFQoTCIfm6MKEwMgCFYKDGgod5RgLjQ&amp;url=http://www.123rf.com/photo_3383900_sun-icon.html&amp;psig=AFQjCNGdj-tko9Y9p5aFFxcTDl29RWKtdQ&amp;ust=1444845875916394" TargetMode="Externa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10" Type="http://schemas.openxmlformats.org/officeDocument/2006/relationships/image" Target="../media/image25.png" /><Relationship Id="rId4" Type="http://schemas.openxmlformats.org/officeDocument/2006/relationships/image" Target="../media/image19.jpeg" /><Relationship Id="rId9" Type="http://schemas.openxmlformats.org/officeDocument/2006/relationships/image" Target="../media/image2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 /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8.gif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5.xml" /><Relationship Id="rId6" Type="http://schemas.microsoft.com/office/2007/relationships/hdphoto" Target="../media/hdphoto2.wdp" /><Relationship Id="rId5" Type="http://schemas.openxmlformats.org/officeDocument/2006/relationships/image" Target="../media/image31.png" /><Relationship Id="rId4" Type="http://schemas.openxmlformats.org/officeDocument/2006/relationships/image" Target="../media/image30.gi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32.gif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5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6A015-6B7A-48C8-80C2-6CADDDA5D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6800" y="228601"/>
            <a:ext cx="1899994" cy="1119809"/>
          </a:xfrm>
          <a:prstGeom prst="rect">
            <a:avLst/>
          </a:prstGeom>
        </p:spPr>
      </p:pic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3B8C23DA-3A72-4466-BFB2-14FF72BAEF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7556" y="4616800"/>
            <a:ext cx="1797167" cy="17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;p13">
            <a:extLst>
              <a:ext uri="{FF2B5EF4-FFF2-40B4-BE49-F238E27FC236}">
                <a16:creationId xmlns:a16="http://schemas.microsoft.com/office/drawing/2014/main" id="{83D02B52-B56F-4207-8ED8-33FB42DD120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96139" y="4081987"/>
            <a:ext cx="823009" cy="10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55DA1-499C-40AE-9199-A586ED9890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95600" y="228601"/>
            <a:ext cx="5177470" cy="2962269"/>
          </a:xfrm>
          <a:prstGeom prst="rect">
            <a:avLst/>
          </a:prstGeom>
        </p:spPr>
      </p:pic>
      <p:pic>
        <p:nvPicPr>
          <p:cNvPr id="9" name="Google Shape;57;p13">
            <a:extLst>
              <a:ext uri="{FF2B5EF4-FFF2-40B4-BE49-F238E27FC236}">
                <a16:creationId xmlns:a16="http://schemas.microsoft.com/office/drawing/2014/main" id="{1B703863-8436-4283-9608-4D54A5933E8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32978">
            <a:off x="3249458" y="3310248"/>
            <a:ext cx="1789938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D2552433-5638-4730-8622-A4AB6F23516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6072" y="4105364"/>
            <a:ext cx="3106092" cy="28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9;p13">
            <a:extLst>
              <a:ext uri="{FF2B5EF4-FFF2-40B4-BE49-F238E27FC236}">
                <a16:creationId xmlns:a16="http://schemas.microsoft.com/office/drawing/2014/main" id="{E48E57DF-7E79-4AC8-8999-B18E6A66D93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43400" y="3733801"/>
            <a:ext cx="1887900" cy="10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D8975-7456-44EC-A52A-4DD6C53CA8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371600" y="3886201"/>
            <a:ext cx="2016272" cy="3395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F6A9EE3-E559-4790-B85E-4BAFA59A5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16652"/>
              </p:ext>
            </p:extLst>
          </p:nvPr>
        </p:nvGraphicFramePr>
        <p:xfrm>
          <a:off x="3048000" y="259080"/>
          <a:ext cx="4873372" cy="27667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3196">
                  <a:extLst>
                    <a:ext uri="{9D8B030D-6E8A-4147-A177-3AD203B41FA5}">
                      <a16:colId xmlns:a16="http://schemas.microsoft.com/office/drawing/2014/main" val="559527217"/>
                    </a:ext>
                  </a:extLst>
                </a:gridCol>
                <a:gridCol w="1060176">
                  <a:extLst>
                    <a:ext uri="{9D8B030D-6E8A-4147-A177-3AD203B41FA5}">
                      <a16:colId xmlns:a16="http://schemas.microsoft.com/office/drawing/2014/main" val="2030349763"/>
                    </a:ext>
                  </a:extLst>
                </a:gridCol>
              </a:tblGrid>
              <a:tr h="414338">
                <a:tc>
                  <a:txBody>
                    <a:bodyPr/>
                    <a:lstStyle/>
                    <a:p>
                      <a:pPr algn="ctr"/>
                      <a:r>
                        <a:rPr lang="ar-AE" b="1" dirty="0">
                          <a:cs typeface="+mj-cs"/>
                        </a:rPr>
                        <a:t>الثاني</a:t>
                      </a:r>
                      <a:endParaRPr lang="en-US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b="1" dirty="0">
                          <a:cs typeface="+mj-cs"/>
                        </a:rPr>
                        <a:t>الصف</a:t>
                      </a:r>
                      <a:endParaRPr lang="en-US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569961"/>
                  </a:ext>
                </a:extLst>
              </a:tr>
              <a:tr h="448866">
                <a:tc>
                  <a:txBody>
                    <a:bodyPr/>
                    <a:lstStyle/>
                    <a:p>
                      <a:pPr algn="ctr"/>
                      <a:r>
                        <a:rPr lang="ar-AE" sz="2000" b="1">
                          <a:cs typeface="+mj-cs"/>
                        </a:rPr>
                        <a:t> </a:t>
                      </a:r>
                      <a:r>
                        <a:rPr lang="ar-AE" sz="2000" b="1" dirty="0">
                          <a:cs typeface="+mj-cs"/>
                        </a:rPr>
                        <a:t>السادس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b="1" dirty="0">
                          <a:cs typeface="+mj-cs"/>
                        </a:rPr>
                        <a:t>الأسبوع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771653"/>
                  </a:ext>
                </a:extLst>
              </a:tr>
              <a:tr h="448866">
                <a:tc>
                  <a:txBody>
                    <a:bodyPr/>
                    <a:lstStyle/>
                    <a:p>
                      <a:pPr algn="ctr"/>
                      <a:r>
                        <a:rPr lang="ar-JO" sz="2000" b="1" dirty="0">
                          <a:cs typeface="+mj-cs"/>
                        </a:rPr>
                        <a:t>التربية الإسلامية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b="1" dirty="0">
                          <a:cs typeface="+mj-cs"/>
                        </a:rPr>
                        <a:t>المادة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026026"/>
                  </a:ext>
                </a:extLst>
              </a:tr>
              <a:tr h="448866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cs typeface="+mj-cs"/>
                        </a:rPr>
                        <a:t>الأحد</a:t>
                      </a:r>
                    </a:p>
                    <a:p>
                      <a:pPr algn="ctr" rtl="1"/>
                      <a:r>
                        <a:rPr lang="ar-AE" sz="2000" b="1" dirty="0">
                          <a:cs typeface="+mj-cs"/>
                        </a:rPr>
                        <a:t>7/2/2021  - 25جمادى الثاني 1442</a:t>
                      </a:r>
                    </a:p>
                    <a:p>
                      <a:pPr algn="ctr" rtl="1"/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b="1" dirty="0">
                          <a:cs typeface="+mj-cs"/>
                        </a:rPr>
                        <a:t>ا</a:t>
                      </a:r>
                      <a:r>
                        <a:rPr lang="ar-AE" sz="2000" b="1" dirty="0">
                          <a:cs typeface="+mj-cs"/>
                        </a:rPr>
                        <a:t>لتاريخ 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371195"/>
                  </a:ext>
                </a:extLst>
              </a:tr>
              <a:tr h="448866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b="1" dirty="0">
                          <a:cs typeface="+mj-cs"/>
                        </a:rPr>
                        <a:t> 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367782"/>
                  </a:ext>
                </a:extLst>
              </a:tr>
            </a:tbl>
          </a:graphicData>
        </a:graphic>
      </p:graphicFrame>
      <p:pic>
        <p:nvPicPr>
          <p:cNvPr id="15" name="Google Shape;434;p41">
            <a:extLst>
              <a:ext uri="{FF2B5EF4-FFF2-40B4-BE49-F238E27FC236}">
                <a16:creationId xmlns:a16="http://schemas.microsoft.com/office/drawing/2014/main" id="{B4A6E54A-2C1E-40FE-9D4D-FD96FF755DA1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30928" y="228600"/>
            <a:ext cx="136467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3;p13">
            <a:extLst>
              <a:ext uri="{FF2B5EF4-FFF2-40B4-BE49-F238E27FC236}">
                <a16:creationId xmlns:a16="http://schemas.microsoft.com/office/drawing/2014/main" id="{B3501846-2CF9-432F-8D75-760A548F5B8C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611956" y="5531200"/>
            <a:ext cx="713299" cy="4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5;p13">
            <a:extLst>
              <a:ext uri="{FF2B5EF4-FFF2-40B4-BE49-F238E27FC236}">
                <a16:creationId xmlns:a16="http://schemas.microsoft.com/office/drawing/2014/main" id="{20F530EC-4EB9-48DF-BF5E-100FAE6BFD1E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991600" y="1752601"/>
            <a:ext cx="2244948" cy="1726401"/>
          </a:xfrm>
          <a:prstGeom prst="rect">
            <a:avLst/>
          </a:prstGeom>
          <a:noFill/>
          <a:ln w="38100" cap="flat" cmpd="dbl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isometricOffAxis1Left"/>
            <a:lightRig rig="threePt" dir="t"/>
          </a:scene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40D157-C717-4D65-B205-D084CF968CF1}"/>
              </a:ext>
            </a:extLst>
          </p:cNvPr>
          <p:cNvSpPr/>
          <p:nvPr/>
        </p:nvSpPr>
        <p:spPr>
          <a:xfrm>
            <a:off x="335280" y="1340768"/>
            <a:ext cx="2407921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24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السلام عليكم  طلابي الأعزاء </a:t>
            </a:r>
          </a:p>
          <a:p>
            <a:pPr algn="ctr"/>
            <a:r>
              <a:rPr lang="ar-AE" sz="24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طلاب الصف الثاني</a:t>
            </a:r>
            <a:endParaRPr lang="en-US" sz="2400" b="1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2" descr="التربية الإسلامية كتاب الطالب الجزء الأول للصف الثاني 2018 - 2019 - ملفاتي">
            <a:extLst>
              <a:ext uri="{FF2B5EF4-FFF2-40B4-BE49-F238E27FC236}">
                <a16:creationId xmlns:a16="http://schemas.microsoft.com/office/drawing/2014/main" id="{89740FC6-2990-4AD1-B96D-3408C6DC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574" y="3702399"/>
            <a:ext cx="999506" cy="137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8545835-F323-4D7B-9414-2028EF0D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1"/>
          <a:stretch/>
        </p:blipFill>
        <p:spPr>
          <a:xfrm>
            <a:off x="1657265" y="152636"/>
            <a:ext cx="8877470" cy="6552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A63ED-51E4-4D74-97EF-AE42BF2BCE6D}"/>
              </a:ext>
            </a:extLst>
          </p:cNvPr>
          <p:cNvSpPr txBox="1"/>
          <p:nvPr/>
        </p:nvSpPr>
        <p:spPr>
          <a:xfrm rot="164741">
            <a:off x="4434246" y="3417974"/>
            <a:ext cx="3755557" cy="2244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AE" sz="2000" b="1" dirty="0">
                <a:solidFill>
                  <a:schemeClr val="accent2"/>
                </a:solidFill>
              </a:rPr>
              <a:t>1</a:t>
            </a:r>
            <a:r>
              <a:rPr lang="ar-AE" sz="2400" b="1" dirty="0">
                <a:solidFill>
                  <a:schemeClr val="accent2"/>
                </a:solidFill>
              </a:rPr>
              <a:t>. أن يقرأ </a:t>
            </a:r>
            <a:r>
              <a:rPr lang="ar-SA" sz="2400" b="1" dirty="0">
                <a:solidFill>
                  <a:schemeClr val="accent2"/>
                </a:solidFill>
              </a:rPr>
              <a:t>الآيات قراءة صحيحة </a:t>
            </a:r>
            <a:r>
              <a:rPr lang="ar-AE" sz="2400" b="1" dirty="0">
                <a:solidFill>
                  <a:schemeClr val="accent2"/>
                </a:solidFill>
              </a:rPr>
              <a:t>. </a:t>
            </a:r>
            <a:endParaRPr lang="en-US" sz="2400" b="1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ar-AE" sz="2400" b="1" dirty="0">
                <a:solidFill>
                  <a:srgbClr val="0070C0"/>
                </a:solidFill>
              </a:rPr>
              <a:t>2. أن يفسر معاني المفردات الواردة في السورة </a:t>
            </a:r>
            <a:r>
              <a:rPr lang="ar-SA" sz="2400" b="1" dirty="0">
                <a:solidFill>
                  <a:srgbClr val="0070C0"/>
                </a:solidFill>
              </a:rPr>
              <a:t>.</a:t>
            </a:r>
            <a:r>
              <a:rPr lang="ar-AE" sz="2400" b="1" dirty="0">
                <a:solidFill>
                  <a:srgbClr val="0070C0"/>
                </a:solidFill>
                <a:latin typeface="Simplified Arabic" pitchFamily="18" charset="-78"/>
                <a:cs typeface="Simplified Arabic" pitchFamily="18" charset="-78"/>
              </a:rPr>
              <a:t> </a:t>
            </a:r>
            <a:endParaRPr lang="en-US" sz="2400" b="1" dirty="0">
              <a:solidFill>
                <a:srgbClr val="0070C0"/>
              </a:solidFill>
              <a:latin typeface="Simplified Arabic" pitchFamily="18" charset="-78"/>
              <a:cs typeface="Simplified Arabic" pitchFamily="18" charset="-78"/>
            </a:endParaRPr>
          </a:p>
          <a:p>
            <a:pPr>
              <a:lnSpc>
                <a:spcPct val="150000"/>
              </a:lnSpc>
            </a:pPr>
            <a:endParaRPr lang="ar-AE" sz="2400" b="1" dirty="0">
              <a:solidFill>
                <a:srgbClr val="7030A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8F0C2-2561-43A9-A3C2-959A8B309595}"/>
              </a:ext>
            </a:extLst>
          </p:cNvPr>
          <p:cNvSpPr txBox="1"/>
          <p:nvPr/>
        </p:nvSpPr>
        <p:spPr>
          <a:xfrm>
            <a:off x="4141914" y="404664"/>
            <a:ext cx="46183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9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Copperplate Gothic Bold" pitchFamily="34" charset="0"/>
              </a:rPr>
              <a:t>الأهــداف</a:t>
            </a:r>
            <a:endParaRPr lang="ar-AE" sz="9600" b="1" dirty="0">
              <a:solidFill>
                <a:srgbClr val="7030A0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C1B90697-B6DB-4CCD-89D9-5550F6EA401B}"/>
              </a:ext>
            </a:extLst>
          </p:cNvPr>
          <p:cNvSpPr/>
          <p:nvPr/>
        </p:nvSpPr>
        <p:spPr>
          <a:xfrm>
            <a:off x="9174480" y="404664"/>
            <a:ext cx="2499360" cy="799296"/>
          </a:xfrm>
          <a:prstGeom prst="doubleWav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الحصة الأولى</a:t>
            </a:r>
            <a:endParaRPr 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236477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E9ED02A3-E662-4E1D-AED3-246CFFA5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68" y="522765"/>
            <a:ext cx="2240318" cy="3573536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7373242" y="4120567"/>
            <a:ext cx="2240317" cy="2186635"/>
            <a:chOff x="7884376" y="1229638"/>
            <a:chExt cx="2514601" cy="2362200"/>
          </a:xfrm>
        </p:grpSpPr>
        <p:sp>
          <p:nvSpPr>
            <p:cNvPr id="6" name="شكل بيضاوي 5"/>
            <p:cNvSpPr/>
            <p:nvPr/>
          </p:nvSpPr>
          <p:spPr>
            <a:xfrm>
              <a:off x="7884376" y="1229638"/>
              <a:ext cx="2514601" cy="2362200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     </a:t>
              </a: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7979629" y="1329373"/>
              <a:ext cx="2324099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/>
                <a:t>الجلوس</a:t>
              </a:r>
            </a:p>
            <a:p>
              <a:pPr algn="ctr"/>
              <a:r>
                <a:rPr lang="ar-SA" sz="3600" b="1" dirty="0"/>
                <a:t>بسكينة ووقار</a:t>
              </a:r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0828D5CB-6914-44AE-A13F-5273E8598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34" y="1284315"/>
            <a:ext cx="2348109" cy="283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مجموعة 2"/>
          <p:cNvGrpSpPr/>
          <p:nvPr/>
        </p:nvGrpSpPr>
        <p:grpSpPr>
          <a:xfrm>
            <a:off x="3837639" y="4096301"/>
            <a:ext cx="3001106" cy="1988515"/>
            <a:chOff x="4086320" y="1229638"/>
            <a:chExt cx="2578617" cy="2362200"/>
          </a:xfrm>
        </p:grpSpPr>
        <p:sp>
          <p:nvSpPr>
            <p:cNvPr id="7" name="شكل بيضاوي 6"/>
            <p:cNvSpPr/>
            <p:nvPr/>
          </p:nvSpPr>
          <p:spPr>
            <a:xfrm>
              <a:off x="4086320" y="1229638"/>
              <a:ext cx="2578617" cy="2362200"/>
            </a:xfrm>
            <a:prstGeom prst="ellipse">
              <a:avLst/>
            </a:prstGeom>
            <a:solidFill>
              <a:srgbClr val="FFBD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                                             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4455410" y="1849473"/>
              <a:ext cx="2150242" cy="14258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/>
                <a:t>الاستعاذة والبسملة </a:t>
              </a:r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FB60188A-74B9-4A59-8F0E-4CAD39451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5" y="2393651"/>
            <a:ext cx="2208003" cy="1476601"/>
          </a:xfrm>
          <a:prstGeom prst="rect">
            <a:avLst/>
          </a:prstGeom>
        </p:spPr>
      </p:pic>
      <p:grpSp>
        <p:nvGrpSpPr>
          <p:cNvPr id="13" name="مجموعة 12"/>
          <p:cNvGrpSpPr/>
          <p:nvPr/>
        </p:nvGrpSpPr>
        <p:grpSpPr>
          <a:xfrm>
            <a:off x="335280" y="4120567"/>
            <a:ext cx="3214125" cy="1939984"/>
            <a:chOff x="1037572" y="1197339"/>
            <a:chExt cx="2514600" cy="2362200"/>
          </a:xfrm>
        </p:grpSpPr>
        <p:sp>
          <p:nvSpPr>
            <p:cNvPr id="8" name="شكل بيضاوي 7"/>
            <p:cNvSpPr/>
            <p:nvPr/>
          </p:nvSpPr>
          <p:spPr>
            <a:xfrm>
              <a:off x="1037572" y="1197339"/>
              <a:ext cx="2514600" cy="2362200"/>
            </a:xfrm>
            <a:prstGeom prst="ellipse">
              <a:avLst/>
            </a:prstGeom>
            <a:solidFill>
              <a:srgbClr val="A7E8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228072" y="1778275"/>
              <a:ext cx="2133600" cy="14615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/>
                <a:t>ال</a:t>
              </a:r>
              <a:r>
                <a:rPr lang="ar-AE" sz="3600" b="1" dirty="0"/>
                <a:t>إ</a:t>
              </a:r>
              <a:r>
                <a:rPr lang="ar-SA" sz="3600" b="1" dirty="0"/>
                <a:t>ستماع وال</a:t>
              </a:r>
              <a:r>
                <a:rPr lang="ar-AE" sz="3600" b="1" dirty="0"/>
                <a:t>إ</a:t>
              </a:r>
              <a:r>
                <a:rPr lang="ar-SA" sz="3600" b="1" dirty="0"/>
                <a:t>نصات  </a:t>
              </a:r>
            </a:p>
          </p:txBody>
        </p:sp>
      </p:grpSp>
      <p:sp>
        <p:nvSpPr>
          <p:cNvPr id="5" name="Ribbon: Tilted Down 4">
            <a:extLst>
              <a:ext uri="{FF2B5EF4-FFF2-40B4-BE49-F238E27FC236}">
                <a16:creationId xmlns:a16="http://schemas.microsoft.com/office/drawing/2014/main" id="{46B4BC01-E12F-47FD-A434-C4B4490AE9F2}"/>
              </a:ext>
            </a:extLst>
          </p:cNvPr>
          <p:cNvSpPr/>
          <p:nvPr/>
        </p:nvSpPr>
        <p:spPr>
          <a:xfrm>
            <a:off x="228600" y="217622"/>
            <a:ext cx="3994677" cy="1550218"/>
          </a:xfrm>
          <a:prstGeom prst="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00B050"/>
                </a:solidFill>
              </a:rPr>
              <a:t>آداب تلاوة  القرآن الكريم</a:t>
            </a:r>
            <a:endParaRPr lang="en-US" sz="3200" b="1" dirty="0">
              <a:solidFill>
                <a:srgbClr val="00B050"/>
              </a:solidFill>
            </a:endParaRPr>
          </a:p>
        </p:txBody>
      </p:sp>
      <p:grpSp>
        <p:nvGrpSpPr>
          <p:cNvPr id="18" name="مجموعة 2">
            <a:extLst>
              <a:ext uri="{FF2B5EF4-FFF2-40B4-BE49-F238E27FC236}">
                <a16:creationId xmlns:a16="http://schemas.microsoft.com/office/drawing/2014/main" id="{3FEE6C7F-8507-43C6-AE46-AC85E5C5F61F}"/>
              </a:ext>
            </a:extLst>
          </p:cNvPr>
          <p:cNvGrpSpPr/>
          <p:nvPr/>
        </p:nvGrpSpPr>
        <p:grpSpPr>
          <a:xfrm>
            <a:off x="10035698" y="4120567"/>
            <a:ext cx="1729580" cy="1988515"/>
            <a:chOff x="5257753" y="1131033"/>
            <a:chExt cx="2514600" cy="2362200"/>
          </a:xfrm>
        </p:grpSpPr>
        <p:sp>
          <p:nvSpPr>
            <p:cNvPr id="19" name="شكل بيضاوي 6">
              <a:extLst>
                <a:ext uri="{FF2B5EF4-FFF2-40B4-BE49-F238E27FC236}">
                  <a16:creationId xmlns:a16="http://schemas.microsoft.com/office/drawing/2014/main" id="{BAB6C27A-24DD-4ED3-A7D2-5E43FFE2B8D8}"/>
                </a:ext>
              </a:extLst>
            </p:cNvPr>
            <p:cNvSpPr/>
            <p:nvPr/>
          </p:nvSpPr>
          <p:spPr>
            <a:xfrm>
              <a:off x="5257753" y="1131033"/>
              <a:ext cx="2514600" cy="2362200"/>
            </a:xfrm>
            <a:prstGeom prst="ellipse">
              <a:avLst/>
            </a:prstGeom>
            <a:solidFill>
              <a:srgbClr val="FFBD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                                             </a:t>
              </a:r>
            </a:p>
          </p:txBody>
        </p:sp>
        <p:sp>
          <p:nvSpPr>
            <p:cNvPr id="20" name="مربع نص 8">
              <a:extLst>
                <a:ext uri="{FF2B5EF4-FFF2-40B4-BE49-F238E27FC236}">
                  <a16:creationId xmlns:a16="http://schemas.microsoft.com/office/drawing/2014/main" id="{88EA41A2-3E25-459E-9DC5-9F250D7D26CE}"/>
                </a:ext>
              </a:extLst>
            </p:cNvPr>
            <p:cNvSpPr txBox="1"/>
            <p:nvPr/>
          </p:nvSpPr>
          <p:spPr>
            <a:xfrm>
              <a:off x="5689587" y="1849473"/>
              <a:ext cx="2058210" cy="7677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/>
                <a:t>الوضوء</a:t>
              </a:r>
              <a:endParaRPr lang="ar-SA" sz="3600" b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1BE8AD-D863-474A-8555-DBF804179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699" y="589198"/>
            <a:ext cx="201533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33828-D981-432B-AE57-C920AA483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8640"/>
            <a:ext cx="8784976" cy="6408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35653A-A51B-4DFD-AFC5-27316CEC16A5}"/>
              </a:ext>
            </a:extLst>
          </p:cNvPr>
          <p:cNvSpPr txBox="1"/>
          <p:nvPr/>
        </p:nvSpPr>
        <p:spPr>
          <a:xfrm rot="21425680">
            <a:off x="4439816" y="2142148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002060"/>
                </a:solidFill>
              </a:rPr>
              <a:t>هيا يا أطفالي الصغار نستمع لتلاوة سورة القدر ونحفظها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D87581-3EBA-44E9-BA69-251D78C52ECB}"/>
              </a:ext>
            </a:extLst>
          </p:cNvPr>
          <p:cNvSpPr/>
          <p:nvPr/>
        </p:nvSpPr>
        <p:spPr>
          <a:xfrm>
            <a:off x="2067352" y="260648"/>
            <a:ext cx="6634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600" b="1" kern="10" dirty="0">
                <a:ln w="9525">
                  <a:solidFill>
                    <a:srgbClr val="FF6699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  <a:alpha val="50195"/>
                  </a:schemeClr>
                </a:solidFill>
                <a:latin typeface="Bold Italic Art"/>
              </a:rPr>
              <a:t>عرض سورة القدر بصوت أحد المقرئين</a:t>
            </a:r>
            <a:endParaRPr lang="en-US" sz="3600" b="1" kern="10" dirty="0">
              <a:ln w="9525">
                <a:solidFill>
                  <a:srgbClr val="FF6699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  <a:alpha val="50195"/>
                </a:schemeClr>
              </a:solidFill>
              <a:latin typeface="Bold Italic Art"/>
            </a:endParaRPr>
          </a:p>
        </p:txBody>
      </p:sp>
      <p:pic>
        <p:nvPicPr>
          <p:cNvPr id="3" name="سورة القدر للأطفال مع تتبع الكلمات __ المصحف المعلم لخليفة الطنيجي Surah Al-Qadr">
            <a:hlinkClick r:id="" action="ppaction://media"/>
            <a:extLst>
              <a:ext uri="{FF2B5EF4-FFF2-40B4-BE49-F238E27FC236}">
                <a16:creationId xmlns:a16="http://schemas.microsoft.com/office/drawing/2014/main" id="{84CB3554-1C87-4CF6-8377-9CBE43DAA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" y="1386839"/>
            <a:ext cx="11353800" cy="44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CAA883E-8B3E-409A-99A9-AA68D555B61A}"/>
              </a:ext>
            </a:extLst>
          </p:cNvPr>
          <p:cNvSpPr/>
          <p:nvPr/>
        </p:nvSpPr>
        <p:spPr>
          <a:xfrm>
            <a:off x="8473440" y="198120"/>
            <a:ext cx="3185160" cy="1403216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أقرأ وأحفظ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EABEC-48C5-41BC-AEAE-6A0D5C9F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135505"/>
            <a:ext cx="11460480" cy="432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0E89A2-85C4-4C56-8A89-C1640354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" y="206693"/>
            <a:ext cx="7429500" cy="166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82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236587"/>
              </p:ext>
            </p:extLst>
          </p:nvPr>
        </p:nvGraphicFramePr>
        <p:xfrm>
          <a:off x="243840" y="1079031"/>
          <a:ext cx="11673840" cy="5652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7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6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9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1586">
                <a:tc>
                  <a:txBody>
                    <a:bodyPr/>
                    <a:lstStyle/>
                    <a:p>
                      <a:pPr algn="ctr"/>
                      <a:r>
                        <a:rPr lang="ar-AE" sz="5400" dirty="0"/>
                        <a:t>الصورة</a:t>
                      </a:r>
                      <a:endParaRPr 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dirty="0"/>
                        <a:t>معناها </a:t>
                      </a:r>
                      <a:endParaRPr 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dirty="0"/>
                        <a:t>الكلمة</a:t>
                      </a:r>
                      <a:endParaRPr lang="en-US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8289"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AE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2543"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23" name="WordArt 3" descr="خشب جوز"/>
          <p:cNvSpPr>
            <a:spLocks noChangeArrowheads="1" noChangeShapeType="1" noTextEdit="1"/>
          </p:cNvSpPr>
          <p:nvPr/>
        </p:nvSpPr>
        <p:spPr bwMode="auto">
          <a:xfrm>
            <a:off x="3935760" y="116632"/>
            <a:ext cx="4419600" cy="6404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AE" sz="1400" b="1" kern="10" dirty="0">
                <a:ln w="25400">
                  <a:solidFill>
                    <a:srgbClr val="3333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تفسير معاني المفردات</a:t>
            </a:r>
            <a:endParaRPr lang="en-US" sz="1400" b="1" kern="10" dirty="0">
              <a:ln w="25400">
                <a:solidFill>
                  <a:srgbClr val="3333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rot="10800000" flipV="1">
            <a:off x="1817464" y="60962"/>
            <a:ext cx="1830264" cy="90871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>
                <a:solidFill>
                  <a:srgbClr val="7030A0"/>
                </a:solidFill>
              </a:rPr>
              <a:t>ربط باللغة العربية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86297"/>
              </p:ext>
            </p:extLst>
          </p:nvPr>
        </p:nvGraphicFramePr>
        <p:xfrm>
          <a:off x="4328160" y="5301209"/>
          <a:ext cx="3368040" cy="140314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68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31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C210776-6E01-4ED1-817B-3E99336360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5840" y="2745185"/>
            <a:ext cx="3002280" cy="105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AB7C9-58AD-42EE-97E7-EAFB22FEB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40" y="2688112"/>
            <a:ext cx="3703320" cy="105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96DF2-A560-44E9-8F88-31793BAE48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45932" y="4305206"/>
            <a:ext cx="2782188" cy="95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084D87-C01D-4B21-9822-F5D2554D3B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30040" y="4305205"/>
            <a:ext cx="3703320" cy="95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7BD914-1549-4811-BC35-D0AC0A49A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2080" y="5577456"/>
            <a:ext cx="2606040" cy="90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0FA3BD-4B84-43C8-BB73-E7D50178F97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28160" y="5464240"/>
            <a:ext cx="3368040" cy="112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47309E-A002-48E9-B66A-DC672039B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" y="2630057"/>
            <a:ext cx="3002280" cy="127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" name="Picture 5119">
            <a:extLst>
              <a:ext uri="{FF2B5EF4-FFF2-40B4-BE49-F238E27FC236}">
                <a16:creationId xmlns:a16="http://schemas.microsoft.com/office/drawing/2014/main" id="{48490896-2161-45FC-8393-6C361C2002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96" y="4227207"/>
            <a:ext cx="3083848" cy="95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5121">
            <a:extLst>
              <a:ext uri="{FF2B5EF4-FFF2-40B4-BE49-F238E27FC236}">
                <a16:creationId xmlns:a16="http://schemas.microsoft.com/office/drawing/2014/main" id="{F308CFFE-8216-4AFD-8005-573FD0DB2C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96" y="5286839"/>
            <a:ext cx="2870661" cy="133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457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25692" r="9053" b="25816"/>
          <a:stretch/>
        </p:blipFill>
        <p:spPr>
          <a:xfrm>
            <a:off x="1344706" y="1339122"/>
            <a:ext cx="7355541" cy="456408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00670E2-6C98-4F3B-A858-C5BD83B52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8603">
            <a:off x="7637698" y="639837"/>
            <a:ext cx="3678396" cy="215127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F0C288AC-85F3-4A9E-95CB-8867370F92ED}"/>
              </a:ext>
            </a:extLst>
          </p:cNvPr>
          <p:cNvSpPr txBox="1"/>
          <p:nvPr/>
        </p:nvSpPr>
        <p:spPr>
          <a:xfrm>
            <a:off x="2622176" y="3024513"/>
            <a:ext cx="56343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b="1" dirty="0"/>
              <a:t>فائدة تلاوة القرآن الكريم</a:t>
            </a:r>
            <a:endParaRPr lang="ar-SA" sz="5400" b="1" dirty="0"/>
          </a:p>
        </p:txBody>
      </p:sp>
    </p:spTree>
    <p:extLst>
      <p:ext uri="{BB962C8B-B14F-4D97-AF65-F5344CB8AC3E}">
        <p14:creationId xmlns:p14="http://schemas.microsoft.com/office/powerpoint/2010/main" val="28686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0F53FE6-563F-4A79-B820-1E86C139E8B9}"/>
              </a:ext>
            </a:extLst>
          </p:cNvPr>
          <p:cNvSpPr/>
          <p:nvPr/>
        </p:nvSpPr>
        <p:spPr>
          <a:xfrm>
            <a:off x="6431280" y="304800"/>
            <a:ext cx="4831080" cy="236220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تشرح الصدر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3E6CCC3-F19D-48FC-A16B-BFA5CFCE0D4F}"/>
              </a:ext>
            </a:extLst>
          </p:cNvPr>
          <p:cNvSpPr/>
          <p:nvPr/>
        </p:nvSpPr>
        <p:spPr>
          <a:xfrm>
            <a:off x="388621" y="231755"/>
            <a:ext cx="4831079" cy="23622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98FCF92-BD59-4EE6-97F8-FA1B46F7D1AA}"/>
              </a:ext>
            </a:extLst>
          </p:cNvPr>
          <p:cNvSpPr/>
          <p:nvPr/>
        </p:nvSpPr>
        <p:spPr>
          <a:xfrm>
            <a:off x="4389121" y="3015377"/>
            <a:ext cx="6553199" cy="3077467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F99472E-5FB5-4AE0-B937-F177B4A2FE8E}"/>
              </a:ext>
            </a:extLst>
          </p:cNvPr>
          <p:cNvSpPr/>
          <p:nvPr/>
        </p:nvSpPr>
        <p:spPr>
          <a:xfrm>
            <a:off x="518160" y="3015378"/>
            <a:ext cx="3584107" cy="3077467"/>
          </a:xfrm>
          <a:prstGeom prst="cloud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تكون قويًا في مادة اللغة العربية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8005D-C6F9-4636-944A-85D195D60848}"/>
              </a:ext>
            </a:extLst>
          </p:cNvPr>
          <p:cNvSpPr/>
          <p:nvPr/>
        </p:nvSpPr>
        <p:spPr>
          <a:xfrm>
            <a:off x="1264921" y="803255"/>
            <a:ext cx="3078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تذهب الخوف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79C-ED10-4E6C-8103-D17108AF1EF1}"/>
              </a:ext>
            </a:extLst>
          </p:cNvPr>
          <p:cNvSpPr/>
          <p:nvPr/>
        </p:nvSpPr>
        <p:spPr>
          <a:xfrm>
            <a:off x="4693920" y="3546455"/>
            <a:ext cx="58369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ينال المسلم بكل حرف يقرؤه من القرآن عشر حسنات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2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/>
          <p:cNvSpPr txBox="1"/>
          <p:nvPr/>
        </p:nvSpPr>
        <p:spPr>
          <a:xfrm>
            <a:off x="8410363" y="2268282"/>
            <a:ext cx="3352800" cy="24929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ليلة القدر كلها سلام وطمأنينة ووقتها من غروب الشمس إلى طلوع الفجر</a:t>
            </a:r>
            <a:r>
              <a:rPr lang="ar-SA" sz="4800" b="1" dirty="0"/>
              <a:t>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8721" flipH="1">
            <a:off x="6101433" y="2467896"/>
            <a:ext cx="1235195" cy="1539765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6315" flipH="1">
            <a:off x="1749451" y="431062"/>
            <a:ext cx="2096430" cy="1539765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899" flipH="1">
            <a:off x="8003710" y="816125"/>
            <a:ext cx="2096430" cy="1539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950D0-4EEC-445F-AFF0-6A4B99C206EB}"/>
              </a:ext>
            </a:extLst>
          </p:cNvPr>
          <p:cNvSpPr txBox="1"/>
          <p:nvPr/>
        </p:nvSpPr>
        <p:spPr>
          <a:xfrm>
            <a:off x="9031992" y="328465"/>
            <a:ext cx="2855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ربط بالواقع</a:t>
            </a:r>
            <a:endParaRPr lang="en-US" sz="4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ABB96C-1E5D-4587-90DC-A34FDCBD4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2" b="6199"/>
          <a:stretch/>
        </p:blipFill>
        <p:spPr>
          <a:xfrm>
            <a:off x="361025" y="2043137"/>
            <a:ext cx="3208300" cy="440267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AEA4EEB-7D73-4795-86B0-F8A94F9769D3}"/>
              </a:ext>
            </a:extLst>
          </p:cNvPr>
          <p:cNvGrpSpPr/>
          <p:nvPr/>
        </p:nvGrpSpPr>
        <p:grpSpPr>
          <a:xfrm>
            <a:off x="3434707" y="4212347"/>
            <a:ext cx="5597285" cy="2139704"/>
            <a:chOff x="-851180" y="2112404"/>
            <a:chExt cx="7954663" cy="254460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E1409F-5463-48B5-88A6-513FC5E17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8134" y="2112404"/>
              <a:ext cx="6913184" cy="254460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B5CCFC-6C9B-462A-B02B-A6515790ED18}"/>
                </a:ext>
              </a:extLst>
            </p:cNvPr>
            <p:cNvSpPr/>
            <p:nvPr/>
          </p:nvSpPr>
          <p:spPr>
            <a:xfrm>
              <a:off x="-851180" y="2150610"/>
              <a:ext cx="7954663" cy="8418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طلوع الفجر( شروق الشمس)</a:t>
              </a:r>
              <a:endPara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E240857-8C23-4E47-AF14-F7A0BB719605}"/>
              </a:ext>
            </a:extLst>
          </p:cNvPr>
          <p:cNvGrpSpPr/>
          <p:nvPr/>
        </p:nvGrpSpPr>
        <p:grpSpPr>
          <a:xfrm>
            <a:off x="4352455" y="456728"/>
            <a:ext cx="3718685" cy="1950967"/>
            <a:chOff x="7483524" y="2090837"/>
            <a:chExt cx="4520872" cy="261046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6578264-AC8F-4D42-838D-7F7E26CA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3524" y="2156697"/>
              <a:ext cx="4520872" cy="254460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161EB68-0AFE-4593-B6C4-18111B005046}"/>
                </a:ext>
              </a:extLst>
            </p:cNvPr>
            <p:cNvSpPr/>
            <p:nvPr/>
          </p:nvSpPr>
          <p:spPr>
            <a:xfrm>
              <a:off x="8060646" y="2090837"/>
              <a:ext cx="33666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EG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غروب الشمس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B50F7-2100-443E-820A-627A90C5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302176"/>
            <a:ext cx="11231880" cy="6192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4E9E8-9EEF-4E67-8A6E-5A695AB6E311}"/>
              </a:ext>
            </a:extLst>
          </p:cNvPr>
          <p:cNvSpPr txBox="1"/>
          <p:nvPr/>
        </p:nvSpPr>
        <p:spPr>
          <a:xfrm>
            <a:off x="3143672" y="3068960"/>
            <a:ext cx="4374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solidFill>
                  <a:srgbClr val="7030A0"/>
                </a:solidFill>
              </a:rPr>
              <a:t>نوع اللام في كلمة الْقدر</a:t>
            </a:r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1AAAE-2713-4199-9280-F14111400E42}"/>
              </a:ext>
            </a:extLst>
          </p:cNvPr>
          <p:cNvSpPr txBox="1"/>
          <p:nvPr/>
        </p:nvSpPr>
        <p:spPr>
          <a:xfrm>
            <a:off x="2495601" y="2083496"/>
            <a:ext cx="5227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C305"/>
                </a:solidFill>
              </a:rPr>
              <a:t>ربط الدرس باللغة العربية</a:t>
            </a:r>
            <a:endParaRPr lang="en-US" sz="4400" b="1" dirty="0">
              <a:solidFill>
                <a:srgbClr val="FFC30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1AD79-2BC0-443C-B1F6-5344A5660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55" y="4428637"/>
            <a:ext cx="2381250" cy="1590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70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452CCF-5F23-4004-9B6A-7219D318B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8600"/>
            <a:ext cx="6248400" cy="1295400"/>
          </a:xfrm>
          <a:prstGeom prst="rect">
            <a:avLst/>
          </a:prstGeom>
        </p:spPr>
      </p:pic>
      <p:pic>
        <p:nvPicPr>
          <p:cNvPr id="3" name="y2mate.com - UAE ANTHEM ANIMATION  النشيد الوطني الاماراتي عيشي بلادي_G5zdmyjYmFo_360p">
            <a:hlinkClick r:id="" action="ppaction://media"/>
            <a:extLst>
              <a:ext uri="{FF2B5EF4-FFF2-40B4-BE49-F238E27FC236}">
                <a16:creationId xmlns:a16="http://schemas.microsoft.com/office/drawing/2014/main" id="{AD39D9A4-18CA-419B-BDFC-92C2C9EDD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" y="1524000"/>
            <a:ext cx="10363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29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books\AppData\Local\Microsoft\Windows\Temporary Internet Files\Content.IE5\RXTXMOVU\uae_46_by_xuae_dbufq3x-pre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437">
            <a:off x="2106860" y="730244"/>
            <a:ext cx="2013990" cy="17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books\AppData\Local\Microsoft\Windows\Temporary Internet Files\Content.IE5\6C8LH3FQ\uae_41_girl_by_xuae-d5lzhv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067" y="793073"/>
            <a:ext cx="1121476" cy="16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83 مليون درهم من الإمارات لـ«أونروا» - hnauae">
            <a:extLst>
              <a:ext uri="{FF2B5EF4-FFF2-40B4-BE49-F238E27FC236}">
                <a16:creationId xmlns:a16="http://schemas.microsoft.com/office/drawing/2014/main" id="{DB83EE3E-6697-442C-89AD-F0357EC0B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906286"/>
            <a:ext cx="4597856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9A818D-533F-4F0C-A65A-75D34700138E}"/>
              </a:ext>
            </a:extLst>
          </p:cNvPr>
          <p:cNvSpPr txBox="1">
            <a:spLocks/>
          </p:cNvSpPr>
          <p:nvPr/>
        </p:nvSpPr>
        <p:spPr>
          <a:xfrm>
            <a:off x="1981200" y="253792"/>
            <a:ext cx="8590714" cy="11787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ar-AE" kern="0" dirty="0"/>
              <a:t>الربط بثقافة دولة الإمارات بمحور المواطنة والثقافة</a:t>
            </a:r>
            <a:endParaRPr lang="en-US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0D990-603B-4E6F-84EF-DCD9FD280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67" y="2701780"/>
            <a:ext cx="4638095" cy="3266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79902-076A-4C85-BDAF-6FCADF3E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572" y="2135264"/>
            <a:ext cx="3871310" cy="22220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E59CCD9-1043-4EB1-B536-A1BAE6205E7A}"/>
              </a:ext>
            </a:extLst>
          </p:cNvPr>
          <p:cNvSpPr txBox="1">
            <a:spLocks/>
          </p:cNvSpPr>
          <p:nvPr/>
        </p:nvSpPr>
        <p:spPr>
          <a:xfrm>
            <a:off x="5835446" y="4443317"/>
            <a:ext cx="6021273" cy="189087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EG" sz="3600" b="1" kern="0" dirty="0"/>
              <a:t>ما رأيك في ولد يحتفل بليلة القدر بإطلاق الألعاب النارية ؟</a:t>
            </a: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28616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2726B0-939C-4649-BF28-B9FD894A9E3C}"/>
              </a:ext>
            </a:extLst>
          </p:cNvPr>
          <p:cNvSpPr/>
          <p:nvPr/>
        </p:nvSpPr>
        <p:spPr>
          <a:xfrm>
            <a:off x="2743200" y="1600200"/>
            <a:ext cx="6934200" cy="220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dirty="0"/>
              <a:t>الإنتقال إلى النيربود</a:t>
            </a:r>
          </a:p>
          <a:p>
            <a:pPr algn="ctr"/>
            <a:r>
              <a:rPr lang="ar-AE" sz="6000" dirty="0"/>
              <a:t>التقييم الختامي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78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915855" y="1157721"/>
            <a:ext cx="843794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ar-SA" sz="8000" b="1" dirty="0"/>
              <a:t>سماع الآيات وحفظها.  </a:t>
            </a:r>
          </a:p>
        </p:txBody>
      </p:sp>
      <p:pic>
        <p:nvPicPr>
          <p:cNvPr id="14" name="صورة 13" descr="صورة تحتوي على منضدة, علامة, ثلج&#10;&#10;تم إنشاء الوصف تلقائياً">
            <a:extLst>
              <a:ext uri="{FF2B5EF4-FFF2-40B4-BE49-F238E27FC236}">
                <a16:creationId xmlns:a16="http://schemas.microsoft.com/office/drawing/2014/main" id="{DE94AC5B-5A7A-4A32-8E3E-F4E869441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0"/>
            <a:ext cx="2828925" cy="180975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56DD39F-AE9F-4D8E-AF58-902D97EFBD80}"/>
              </a:ext>
            </a:extLst>
          </p:cNvPr>
          <p:cNvSpPr txBox="1"/>
          <p:nvPr/>
        </p:nvSpPr>
        <p:spPr>
          <a:xfrm>
            <a:off x="6400800" y="99157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b="1" dirty="0">
                <a:solidFill>
                  <a:srgbClr val="00B050"/>
                </a:solidFill>
              </a:rPr>
              <a:t>الواجب :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E66863D-4245-4879-8294-59A9DA7AD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8" b="33096"/>
          <a:stretch/>
        </p:blipFill>
        <p:spPr>
          <a:xfrm>
            <a:off x="152400" y="685800"/>
            <a:ext cx="3810000" cy="1219200"/>
          </a:xfrm>
          <a:prstGeom prst="rect">
            <a:avLst/>
          </a:prstGeom>
        </p:spPr>
      </p:pic>
      <p:pic>
        <p:nvPicPr>
          <p:cNvPr id="19" name="صورة 18" descr="صورة تحتوي على عنصر, الطيران, داكن, ألعاب نارية&#10;&#10;تم إنشاء الوصف تلقائياً">
            <a:extLst>
              <a:ext uri="{FF2B5EF4-FFF2-40B4-BE49-F238E27FC236}">
                <a16:creationId xmlns:a16="http://schemas.microsoft.com/office/drawing/2014/main" id="{EEF49FCE-D09A-4136-813A-4C634825D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7884">
            <a:off x="4202917" y="2907604"/>
            <a:ext cx="4572000" cy="33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95" b="2886"/>
          <a:stretch/>
        </p:blipFill>
        <p:spPr>
          <a:xfrm>
            <a:off x="838201" y="857250"/>
            <a:ext cx="98239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3687A-41B0-43D4-9AE5-ACFD771FC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1" y="1127760"/>
            <a:ext cx="10317480" cy="471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A7AB16-FAFE-45CF-8455-1F0691DBF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73" y="239865"/>
            <a:ext cx="1855304" cy="1477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6EE67C-64A5-4803-A296-15E85B4D6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3" y="5844209"/>
            <a:ext cx="1510749" cy="887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Wave 12">
            <a:extLst>
              <a:ext uri="{FF2B5EF4-FFF2-40B4-BE49-F238E27FC236}">
                <a16:creationId xmlns:a16="http://schemas.microsoft.com/office/drawing/2014/main" id="{85C05FB8-FF67-4BD3-A4F3-A941C77CCAAA}"/>
              </a:ext>
            </a:extLst>
          </p:cNvPr>
          <p:cNvSpPr/>
          <p:nvPr/>
        </p:nvSpPr>
        <p:spPr>
          <a:xfrm>
            <a:off x="4022034" y="1"/>
            <a:ext cx="4147930" cy="1000539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هيا يا أطفالي الصغار نردد دعاء الصباح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595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96066" y="3286125"/>
            <a:ext cx="34290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/>
              <a:t> </a:t>
            </a:r>
          </a:p>
        </p:txBody>
      </p:sp>
      <p:pic>
        <p:nvPicPr>
          <p:cNvPr id="4" name="Picture 2" descr="http://previews.123rf.com/images/yobidaba/yobidaba0808/yobidaba080800004/3383900-sun-icon-Stock-Vector-sun-cartoon-so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44" y="285728"/>
            <a:ext cx="160583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3"/>
          <p:cNvSpPr/>
          <p:nvPr/>
        </p:nvSpPr>
        <p:spPr>
          <a:xfrm>
            <a:off x="5953125" y="142852"/>
            <a:ext cx="28575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</a:t>
            </a:r>
            <a:r>
              <a:rPr lang="ar-AE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</a:t>
            </a:r>
            <a:r>
              <a:rPr lang="ar-S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هي</a:t>
            </a:r>
            <a:r>
              <a:rPr lang="ar-AE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ــ</a:t>
            </a:r>
            <a:r>
              <a:rPr lang="ar-S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ئة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0" name="Picture 4" descr="نتيجة بحث الصور عن صور استراتيجية العصف الذهني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298" y="116633"/>
            <a:ext cx="2214578" cy="98337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03712" y="1340769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/>
              <a:t>من خلال عرض صور ومناقشتها مع الطلاب:</a:t>
            </a:r>
            <a:endParaRPr lang="en-US" sz="3200" dirty="0"/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5E0362C2-C04C-4AC1-8441-1C3BFE97627B}"/>
              </a:ext>
            </a:extLst>
          </p:cNvPr>
          <p:cNvSpPr/>
          <p:nvPr/>
        </p:nvSpPr>
        <p:spPr>
          <a:xfrm>
            <a:off x="8578201" y="1916833"/>
            <a:ext cx="3021780" cy="1050871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6D766-A5A1-4216-A6DE-42B7F81FD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2160909"/>
            <a:ext cx="2267882" cy="57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ADBEE1-22D0-47BE-96AB-823E09EE40D7}"/>
              </a:ext>
            </a:extLst>
          </p:cNvPr>
          <p:cNvSpPr/>
          <p:nvPr/>
        </p:nvSpPr>
        <p:spPr>
          <a:xfrm>
            <a:off x="4452421" y="3155491"/>
            <a:ext cx="7147560" cy="10073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3AF76-CEE8-4E93-BF5C-F8B9B1D18B8E}"/>
              </a:ext>
            </a:extLst>
          </p:cNvPr>
          <p:cNvSpPr/>
          <p:nvPr/>
        </p:nvSpPr>
        <p:spPr>
          <a:xfrm>
            <a:off x="4876800" y="4404361"/>
            <a:ext cx="6446520" cy="9509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3FA69-172D-432F-948E-1A954F2E4C91}"/>
              </a:ext>
            </a:extLst>
          </p:cNvPr>
          <p:cNvSpPr/>
          <p:nvPr/>
        </p:nvSpPr>
        <p:spPr>
          <a:xfrm>
            <a:off x="5953125" y="5596793"/>
            <a:ext cx="5979795" cy="975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D215E-53E5-4B04-B182-1F4231AB6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183" y="3008197"/>
            <a:ext cx="3687937" cy="227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743AC7-BB48-4AB3-A1B8-499DFDA2C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35" y="360294"/>
            <a:ext cx="3432279" cy="239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47F9B0-9455-41FF-8189-FEDC7C6D1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2420" y="3283265"/>
            <a:ext cx="7084259" cy="71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8C53AC-081F-461E-BEA1-9183B5A89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6360" y="4485850"/>
            <a:ext cx="6016922" cy="73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5B653C-0D4C-4F4B-AA40-8C3CFF898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8876" y="5634148"/>
            <a:ext cx="5466667" cy="90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1235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99968" y="2743200"/>
            <a:ext cx="3505200" cy="3046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مربع نص 42"/>
          <p:cNvSpPr txBox="1"/>
          <p:nvPr/>
        </p:nvSpPr>
        <p:spPr>
          <a:xfrm>
            <a:off x="6533551" y="457200"/>
            <a:ext cx="456216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ما هو لقاؤنا الآن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00670E2-6C98-4F3B-A858-C5BD83B5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1329">
            <a:off x="-269095" y="1098131"/>
            <a:ext cx="4572000" cy="2600325"/>
          </a:xfrm>
          <a:prstGeom prst="rect">
            <a:avLst/>
          </a:prstGeom>
        </p:spPr>
      </p:pic>
      <p:pic>
        <p:nvPicPr>
          <p:cNvPr id="12" name="صورة 11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AB5F119A-99C1-4B8B-9C3C-AA12A16BE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3070" y="3200400"/>
            <a:ext cx="538313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0F34B27D-5EA9-4933-AAA5-09156B81D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89862" l="8308" r="94154">
                        <a14:foregroundMark x1="17692" y1="35023" x2="9385" y2="48694"/>
                        <a14:foregroundMark x1="9385" y1="48694" x2="8308" y2="48080"/>
                        <a14:foregroundMark x1="91385" y1="42857" x2="91692" y2="43011"/>
                        <a14:foregroundMark x1="93385" y1="37327" x2="94154" y2="39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34" y="-347710"/>
            <a:ext cx="9163050" cy="6200775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9D335B4A-CAA1-4FA6-BAD2-2E80977C3780}"/>
              </a:ext>
            </a:extLst>
          </p:cNvPr>
          <p:cNvSpPr/>
          <p:nvPr/>
        </p:nvSpPr>
        <p:spPr>
          <a:xfrm rot="21192518">
            <a:off x="4169804" y="1446732"/>
            <a:ext cx="62937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القرآن الكريم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DA011AE-D9D3-4AD2-A75A-BD4B2CB86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2341506"/>
            <a:ext cx="6469747" cy="5592478"/>
          </a:xfrm>
          <a:prstGeom prst="rect">
            <a:avLst/>
          </a:prstGeom>
        </p:spPr>
      </p:pic>
      <p:pic>
        <p:nvPicPr>
          <p:cNvPr id="31" name="صورة 3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202A126-2E9B-4F34-B469-7F8C9AA3A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853" l="8571" r="90769">
                        <a14:foregroundMark x1="48571" y1="21277" x2="59890" y2="19313"/>
                        <a14:foregroundMark x1="59890" y1="19313" x2="67033" y2="19476"/>
                        <a14:foregroundMark x1="21538" y1="11784" x2="38352" y2="16367"/>
                        <a14:foregroundMark x1="38352" y1="16367" x2="41868" y2="20295"/>
                        <a14:foregroundMark x1="8681" y1="33224" x2="10330" y2="46318"/>
                        <a14:foregroundMark x1="42088" y1="21440" x2="42088" y2="21440"/>
                        <a14:foregroundMark x1="90769" y1="64975" x2="90769" y2="64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9" y="3949501"/>
            <a:ext cx="3539449" cy="23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776046" y="164931"/>
            <a:ext cx="83764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لنتعرف على اسم سورتنا الجديدة: 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9173570" y="2247900"/>
            <a:ext cx="2514600" cy="2362200"/>
          </a:xfrm>
          <a:prstGeom prst="ellipse">
            <a:avLst/>
          </a:prstGeom>
          <a:solidFill>
            <a:srgbClr val="FFBC8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سورة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6629400" y="3429000"/>
            <a:ext cx="2895600" cy="2362200"/>
          </a:xfrm>
          <a:prstGeom prst="ellipse">
            <a:avLst/>
          </a:prstGeom>
          <a:solidFill>
            <a:srgbClr val="C5FF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5400" b="1" dirty="0"/>
              <a:t>القدر</a:t>
            </a:r>
            <a:endParaRPr lang="ar-SA" sz="54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DECE91C-3277-433F-B3AF-A4CE5E1F4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33103" r="18312"/>
          <a:stretch/>
        </p:blipFill>
        <p:spPr>
          <a:xfrm>
            <a:off x="762000" y="2247900"/>
            <a:ext cx="5867400" cy="236220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3E48D1F-1F98-42A3-B6B1-43750AF5CF30}"/>
              </a:ext>
            </a:extLst>
          </p:cNvPr>
          <p:cNvSpPr/>
          <p:nvPr/>
        </p:nvSpPr>
        <p:spPr>
          <a:xfrm>
            <a:off x="2057400" y="3823037"/>
            <a:ext cx="2781300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045C7-90FE-485F-AF1C-7338687B3E09}"/>
              </a:ext>
            </a:extLst>
          </p:cNvPr>
          <p:cNvSpPr/>
          <p:nvPr/>
        </p:nvSpPr>
        <p:spPr>
          <a:xfrm>
            <a:off x="4117527" y="1218099"/>
            <a:ext cx="5023746" cy="992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ما اسم الليلة التي أنزل فيها القرآن الكريم؟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نتيجة بحث الصور عن ‪Muslims pray  icon‬‏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4" name="AutoShape 6" descr="نتيجة بحث الصور عن ‪Muslims pray  icon‬‏"/>
          <p:cNvSpPr>
            <a:spLocks noChangeAspect="1" noChangeArrowheads="1"/>
          </p:cNvSpPr>
          <p:nvPr/>
        </p:nvSpPr>
        <p:spPr bwMode="auto">
          <a:xfrm>
            <a:off x="1614488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5" name="AutoShape 8" descr="نتيجة بحث الصور عن ‪Muslims pray  icon‬‏"/>
          <p:cNvSpPr>
            <a:spLocks noChangeAspect="1" noChangeArrowheads="1"/>
          </p:cNvSpPr>
          <p:nvPr/>
        </p:nvSpPr>
        <p:spPr bwMode="auto">
          <a:xfrm>
            <a:off x="1766888" y="1682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168008" y="5301208"/>
            <a:ext cx="3200400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ar-AE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457" y="313382"/>
            <a:ext cx="1872208" cy="1387426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600" b="1" dirty="0">
                <a:solidFill>
                  <a:srgbClr val="0070C0"/>
                </a:solidFill>
              </a:rPr>
              <a:t>المدار الدولية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688288" y="116632"/>
            <a:ext cx="1872208" cy="144016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600" b="1" dirty="0">
                <a:solidFill>
                  <a:srgbClr val="0070C0"/>
                </a:solidFill>
              </a:rPr>
              <a:t>الدرس </a:t>
            </a:r>
          </a:p>
          <a:p>
            <a:r>
              <a:rPr lang="ar-AE" sz="3600" b="1" dirty="0">
                <a:solidFill>
                  <a:srgbClr val="0070C0"/>
                </a:solidFill>
              </a:rPr>
              <a:t> (2)</a:t>
            </a:r>
          </a:p>
          <a:p>
            <a:r>
              <a:rPr lang="ar-AE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5760" y="404665"/>
            <a:ext cx="453650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ar-AE" sz="2800" b="1" dirty="0">
                <a:solidFill>
                  <a:srgbClr val="7030A0"/>
                </a:solidFill>
              </a:rPr>
              <a:t>الوحدة الرابعة </a:t>
            </a:r>
          </a:p>
          <a:p>
            <a:pPr algn="ctr"/>
            <a:r>
              <a:rPr lang="ar-AE" sz="2800" b="1" dirty="0">
                <a:solidFill>
                  <a:srgbClr val="7030A0"/>
                </a:solidFill>
              </a:rPr>
              <a:t>الدرس الثاني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C11B34-9F1B-4F4A-8703-0F0AEA29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12" y="473075"/>
            <a:ext cx="1135609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3CD9CB-CBC4-470B-8493-353F0E34C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664" y="604894"/>
            <a:ext cx="1228175" cy="954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DCDF79-C6C7-4A07-9D90-F9D0116FA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6" y="1769218"/>
            <a:ext cx="10634092" cy="440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3304395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49D01-5860-4C7B-A158-A6500B83B7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3" t="7913" r="9418" b="8340"/>
          <a:stretch>
            <a:fillRect/>
          </a:stretch>
        </p:blipFill>
        <p:spPr>
          <a:xfrm>
            <a:off x="1789044" y="106015"/>
            <a:ext cx="8771453" cy="643309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48FDAC7-DECB-4490-892D-A0A8D41BF8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9316" y="2915477"/>
            <a:ext cx="1649666" cy="366338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5A2591E-4360-48FC-8B63-FC4130348F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30321" y="3949151"/>
            <a:ext cx="3172636" cy="2763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8C199-5BA1-41FF-B2FA-AD7469C6765B}"/>
              </a:ext>
            </a:extLst>
          </p:cNvPr>
          <p:cNvSpPr txBox="1"/>
          <p:nvPr/>
        </p:nvSpPr>
        <p:spPr>
          <a:xfrm>
            <a:off x="2999657" y="908721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chemeClr val="accent2">
                    <a:lumMod val="75000"/>
                  </a:schemeClr>
                </a:solidFill>
              </a:rPr>
              <a:t>المحور: </a:t>
            </a:r>
            <a:r>
              <a:rPr lang="ar-AE" sz="4000" b="1" dirty="0">
                <a:solidFill>
                  <a:srgbClr val="FFC000"/>
                </a:solidFill>
              </a:rPr>
              <a:t>القرآن الكريم</a:t>
            </a:r>
          </a:p>
          <a:p>
            <a:r>
              <a:rPr lang="ar-AE" sz="4000" b="1" dirty="0">
                <a:solidFill>
                  <a:srgbClr val="0070C0"/>
                </a:solidFill>
              </a:rPr>
              <a:t>المعيار:</a:t>
            </a:r>
            <a:r>
              <a:rPr lang="ar-AE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يسمع الطالب جزء عم ويظهر فهما عاماً لمعاني سوره وأحكامها وتطبيقاً لآداب  تلاوته.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72652392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A337EB6ADDB44A6DCAEB0C239D6DA" ma:contentTypeVersion="3" ma:contentTypeDescription="Create a new document." ma:contentTypeScope="" ma:versionID="2f228f16d01044f7e55277adb3d268e4">
  <xsd:schema xmlns:xsd="http://www.w3.org/2001/XMLSchema" xmlns:xs="http://www.w3.org/2001/XMLSchema" xmlns:p="http://schemas.microsoft.com/office/2006/metadata/properties" xmlns:ns2="83176bb9-270a-49e1-94e3-f3d75363b43f" targetNamespace="http://schemas.microsoft.com/office/2006/metadata/properties" ma:root="true" ma:fieldsID="d4028d306baf562fa8933c81e5cc2cb2" ns2:_="">
    <xsd:import namespace="83176bb9-270a-49e1-94e3-f3d75363b4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76bb9-270a-49e1-94e3-f3d75363b4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B4C88-1C0C-49FA-852F-8FC126A6BE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14B0E5-7160-4462-814D-130E747BE643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905DE63C-66A2-4EAD-8195-C57128D316C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3176bb9-270a-49e1-94e3-f3d75363b43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254</Words>
  <Application>Microsoft Office PowerPoint</Application>
  <PresentationFormat>شاشة عريضة</PresentationFormat>
  <Paragraphs>72</Paragraphs>
  <Slides>23</Slides>
  <Notes>3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emankaseem600@gmail.com</cp:lastModifiedBy>
  <cp:revision>207</cp:revision>
  <dcterms:modified xsi:type="dcterms:W3CDTF">2021-04-23T23:36:02Z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0x010100072A337EB6ADDB44A6DCAEB0C239D6DA</vt:lpwstr>
  </property>
</Properties>
</file>