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2C8A-F1A0-42F2-A81A-BBAB24C79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B7BD1-1816-4BC2-89D2-540B40D56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B2D5-DEEB-491F-AF56-32FBD43C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94475-BB8A-4DB7-ADC2-A8CD71E0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74B0E-B746-4F97-A1A5-1CE9D3D4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2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019E-ADF5-4771-9697-AD35819D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183D7-538F-4AD4-ABBC-4892D95D3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01B6-F80A-4ED8-9966-D6BB3A51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BA26-2831-4419-95A5-4AC952F2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00274-8C40-4FDC-BCE1-BBC665C1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1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9EA9A-3A48-49E3-9732-76F4B67FC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50D6B-7459-433A-8CB4-F10A91C5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E4353-2CA9-4E52-AA04-88009DCC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37820-7A59-4E8C-A79B-14E4A1EE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147EC-6D4D-4327-9396-BB030D21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614D-2FF6-49BB-AF6C-E698A2A8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CDA3E-F5AE-42E9-BB3A-3DB5B640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4CD7B-F077-40DE-A5C0-329A453E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4FD63-8FF6-4F7C-BAF6-4D9F1402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E320-11B5-451A-BCCC-8BC3C906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759A-371E-48E5-B7E4-49C1C311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91A2-3355-4921-BE34-6F0D892D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1760-7F2A-4EC2-A394-CF909DC7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F3FC1-0EE7-4107-97DB-B4F6EB6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7984-008E-4B9C-B05A-F902E601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B5C1-4ADC-41FC-A0A4-703A9C39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E6EBC-4EDA-4A20-AA64-CDF42E51B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6055A-0562-4121-9DEB-88CC8FF09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A9E5C-E9EA-4BBA-8E04-25F00A2A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C4E05-FC3F-4EDF-85A5-4A01E854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F8D49-06D2-4A5F-96AE-D8BC866A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76AD-B90D-47CB-9551-79DF3E79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6E50B-7568-4F77-A393-ADD17BFDB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52E6D-799C-4E7C-9108-07A993DC3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B18C5-7B59-4CEE-ACDF-3C462D850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66A42-520F-4638-8C3E-00208FEB0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2D529-9387-4C75-978E-0BC717B1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06919-C3B4-46A3-A1F3-6BA25A29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FDE1D-E798-4142-8020-7AE8614B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6DA6-1630-47CD-A450-2BFDDB50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2EA6D-C36A-45DB-9CEA-6BA26EBD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7EDE8-ADEC-48FE-9810-2330BFC5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E80B4-118A-4733-B6C0-FACA08D5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3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FC22B-9ECA-4F57-B425-A1F5DDA5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353BC-4756-4D6B-BDC2-C800F511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CD00E-DC08-4191-87B4-3EE94A29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3B00-BE36-4797-A8DB-C32F0F6F6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47C6-DFB8-433E-93A6-AFEDB554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B0596-8FD1-4F66-A888-0C7F771F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9ED90-6281-4147-B8B3-E9C82FEE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0DCE1-2B38-494C-8F7D-C0D8ADCE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AAEF8-C3D4-4605-A4EC-7C2ADE1D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D503-9352-4CCB-8536-2ADA038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90FCF-640B-41FC-8879-E78450DF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5FF62-0032-48AD-AA20-7BB1639DF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B6307-5FB7-44C0-8313-521DF913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0B3FD-01A0-4CDE-9D89-DC1688EB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1E056-FF00-4DD3-A453-BDF81920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FE157-811F-47EF-8822-4A509F12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0DC68-94B7-46B4-A877-CBA5756F5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14802-5A14-4D3A-BA7C-EF66DF5C7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9018-6EE3-41AF-8755-12C2F3634038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DB63F-EB01-46DE-A39F-CAB84AE9A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F1501-BC65-4B3F-A99D-28A18C97C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1AF6-00E8-4762-A622-5FB34B861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D34B13-CB6C-43BD-8C55-0A4D2F3D1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47377"/>
              </p:ext>
            </p:extLst>
          </p:nvPr>
        </p:nvGraphicFramePr>
        <p:xfrm>
          <a:off x="415180" y="1811327"/>
          <a:ext cx="11331768" cy="45766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618824">
                  <a:extLst>
                    <a:ext uri="{9D8B030D-6E8A-4147-A177-3AD203B41FA5}">
                      <a16:colId xmlns:a16="http://schemas.microsoft.com/office/drawing/2014/main" val="2752865529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1001991933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1045792207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3632065060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342241633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3488407052"/>
                    </a:ext>
                  </a:extLst>
                </a:gridCol>
                <a:gridCol w="1618824">
                  <a:extLst>
                    <a:ext uri="{9D8B030D-6E8A-4147-A177-3AD203B41FA5}">
                      <a16:colId xmlns:a16="http://schemas.microsoft.com/office/drawing/2014/main" val="2427916227"/>
                    </a:ext>
                  </a:extLst>
                </a:gridCol>
              </a:tblGrid>
              <a:tr h="1231247">
                <a:tc>
                  <a:txBody>
                    <a:bodyPr/>
                    <a:lstStyle/>
                    <a:p>
                      <a:pPr algn="ctr" rtl="1"/>
                      <a:endParaRPr lang="ar-BH" sz="1800" b="1" dirty="0">
                        <a:cs typeface="+mn-cs"/>
                      </a:endParaRPr>
                    </a:p>
                    <a:p>
                      <a:pPr algn="ctr" rtl="1"/>
                      <a:r>
                        <a:rPr lang="ar-AE" sz="1800" b="1" dirty="0">
                          <a:cs typeface="+mn-cs"/>
                        </a:rPr>
                        <a:t>ملاحظات</a:t>
                      </a:r>
                      <a:endParaRPr lang="en-US" sz="18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cs typeface="+mn-cs"/>
                        </a:rPr>
                        <a:t>الجمعة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21-1-202</a:t>
                      </a:r>
                      <a:r>
                        <a:rPr kumimoji="0" lang="ar-A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cs typeface="+mn-cs"/>
                        </a:rPr>
                        <a:t>الخميس</a:t>
                      </a:r>
                      <a:endParaRPr lang="ar-BH" sz="2000" b="1" dirty="0"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20-1-202</a:t>
                      </a:r>
                      <a:r>
                        <a:rPr kumimoji="0" lang="ar-A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AE" sz="20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cs typeface="+mn-cs"/>
                        </a:rPr>
                        <a:t>الأربعاء</a:t>
                      </a:r>
                      <a:endParaRPr lang="ar-BH" sz="2000" b="1" dirty="0"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19-1-202</a:t>
                      </a:r>
                      <a:r>
                        <a:rPr kumimoji="0" lang="ar-A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AE" sz="20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cs typeface="+mn-cs"/>
                        </a:rPr>
                        <a:t>الثلاثاء</a:t>
                      </a:r>
                      <a:endParaRPr lang="ar-BH" sz="2000" b="1" dirty="0"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18-1-202</a:t>
                      </a:r>
                      <a:r>
                        <a:rPr kumimoji="0" lang="ar-A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AE" sz="20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cs typeface="+mn-cs"/>
                        </a:rPr>
                        <a:t>الاثنين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BH" sz="1600" b="1" dirty="0">
                          <a:cs typeface="+mn-cs"/>
                        </a:rPr>
                        <a:t>17-1-202</a:t>
                      </a:r>
                      <a:r>
                        <a:rPr lang="ar-AE" sz="1600" b="1" dirty="0">
                          <a:cs typeface="+mn-cs"/>
                        </a:rPr>
                        <a:t>2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74639"/>
                  </a:ext>
                </a:extLst>
              </a:tr>
              <a:tr h="2638387">
                <a:tc>
                  <a:txBody>
                    <a:bodyPr/>
                    <a:lstStyle/>
                    <a:p>
                      <a:pPr algn="ctr" rtl="1"/>
                      <a:endParaRPr lang="ar-BH" sz="1600" b="0" u="none" dirty="0"/>
                    </a:p>
                    <a:p>
                      <a:pPr algn="ctr" rtl="1"/>
                      <a:endParaRPr lang="ar-AE" sz="1800" b="1" dirty="0"/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AE" sz="1800" b="1" dirty="0"/>
                        <a:t>أرجو متابعة الطالب في حفظ الإملاء الأسبوعي ومتابعة الواجبات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AE" sz="1800" b="1" dirty="0"/>
                        <a:t>وشكرًا.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الدرس: </a:t>
                      </a:r>
                    </a:p>
                    <a:p>
                      <a:pPr algn="ctr"/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BH" sz="1600" b="1" u="none" dirty="0"/>
                        <a:t>"الإملاء الأسبوعي"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BH" sz="1600" b="1" u="none" dirty="0"/>
                        <a:t>+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BH" sz="1600" b="1" u="none" dirty="0"/>
                        <a:t>أنشودة أنا أبتكر.</a:t>
                      </a:r>
                      <a:endParaRPr lang="ar-AE" sz="1600" b="1" u="none" dirty="0"/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AE" sz="1400" b="1" u="none" dirty="0">
                          <a:highlight>
                            <a:srgbClr val="FFFF00"/>
                          </a:highlight>
                        </a:rPr>
                        <a:t>فقرة الإملاء الأسبوعي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400" b="0" u="none" dirty="0"/>
                        <a:t>يُحِبُّ أَخي الْكَبيرُ إِعْداد الْبُحوثِ، فَقَدْ نَسَجَ عَلى مِنْوالِ أَبي.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الدرس: </a:t>
                      </a:r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ar-BH" sz="1600" b="0" u="none" dirty="0"/>
                        <a:t> "</a:t>
                      </a:r>
                      <a:r>
                        <a:rPr lang="ar-BH" sz="1600" b="1" u="none" dirty="0"/>
                        <a:t>ظرف الزمان وظرف الْمكان".</a:t>
                      </a:r>
                      <a:endParaRPr lang="ar-AE" sz="1600" b="1" u="none" dirty="0"/>
                    </a:p>
                    <a:p>
                      <a:pPr algn="ctr" rtl="1">
                        <a:lnSpc>
                          <a:spcPct val="200000"/>
                        </a:lnSpc>
                      </a:pPr>
                      <a:endParaRPr lang="ar-BH" sz="1600" b="1" u="none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="1" u="sng" dirty="0">
                          <a:highlight>
                            <a:srgbClr val="FFFF00"/>
                          </a:highlight>
                        </a:rPr>
                        <a:t>الواجِب:</a:t>
                      </a:r>
                      <a:endParaRPr lang="en-US" sz="16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LMS</a:t>
                      </a:r>
                      <a:endParaRPr lang="ar-BH" sz="1600" b="1" u="sng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الدرس: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dirty="0"/>
                        <a:t>" </a:t>
                      </a:r>
                      <a:r>
                        <a:rPr lang="ar-BH" sz="1600" b="1" dirty="0"/>
                        <a:t>النص المعلوماتي"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="1" dirty="0"/>
                        <a:t>دعوة للتفكير خارج الصندوق</a:t>
                      </a:r>
                      <a:r>
                        <a:rPr lang="en-US" sz="1600" b="1" dirty="0"/>
                        <a:t>)</a:t>
                      </a:r>
                      <a:r>
                        <a:rPr lang="ar-BH" sz="1600" b="1" dirty="0"/>
                        <a:t>2).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السطر الإملائي:</a:t>
                      </a:r>
                      <a:endParaRPr lang="ar-AE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algn="ctr" rtl="1"/>
                      <a:r>
                        <a:rPr lang="ar-BH" sz="1600" b="0" u="none" dirty="0"/>
                        <a:t>فَقَدْ نَسَجَ عَلى مِنْوالِ أَبي.</a:t>
                      </a:r>
                      <a:endParaRPr lang="ar-AE" sz="1600" b="0" u="none" dirty="0"/>
                    </a:p>
                    <a:p>
                      <a:pPr algn="ctr" rtl="1"/>
                      <a:endParaRPr lang="ar-BH" sz="1600" b="0" u="none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="1" u="sng" dirty="0">
                          <a:highlight>
                            <a:srgbClr val="FFFF00"/>
                          </a:highlight>
                        </a:rPr>
                        <a:t>الواجِب: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أنشطة الكتاب المنزلية.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الدرس: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dirty="0"/>
                        <a:t>" </a:t>
                      </a:r>
                      <a:r>
                        <a:rPr lang="ar-BH" sz="1600" b="1" dirty="0"/>
                        <a:t>النص المعلوماتي"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="1" dirty="0"/>
                        <a:t>دعوة للتفكير خارج الصندوق</a:t>
                      </a:r>
                      <a:r>
                        <a:rPr lang="en-US" sz="1600" b="1" dirty="0"/>
                        <a:t>)</a:t>
                      </a:r>
                      <a:r>
                        <a:rPr lang="ar-BH" sz="1600" b="1" dirty="0"/>
                        <a:t>1).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الواجِب: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/>
                        <a:t>LMS</a:t>
                      </a:r>
                      <a:endParaRPr lang="ar-BH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الدرس:</a:t>
                      </a:r>
                      <a:endParaRPr lang="ar-BH" sz="1800" dirty="0"/>
                    </a:p>
                    <a:p>
                      <a:pPr algn="ctr" rtl="1"/>
                      <a:r>
                        <a:rPr lang="ar-BH" sz="1800" b="1" dirty="0"/>
                        <a:t>" </a:t>
                      </a:r>
                      <a:r>
                        <a:rPr lang="ar-BH" sz="1600" b="1" dirty="0"/>
                        <a:t>رحلتي مع كلمة نسج"</a:t>
                      </a:r>
                    </a:p>
                    <a:p>
                      <a:pPr algn="ctr" rtl="1"/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السطر الإملائي:</a:t>
                      </a:r>
                      <a:endParaRPr lang="ar-AE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algn="ctr" rtl="1"/>
                      <a:endParaRPr lang="ar-BH" sz="1800" b="1" u="sng" dirty="0">
                        <a:highlight>
                          <a:srgbClr val="FFFF00"/>
                        </a:highlight>
                      </a:endParaRPr>
                    </a:p>
                    <a:p>
                      <a:pPr algn="ctr" rtl="1"/>
                      <a:r>
                        <a:rPr lang="ar-BH" sz="1600" b="0" u="none" dirty="0"/>
                        <a:t>يُحِبُّ أَخي الْكَبيرُ إِعْداد الْبُحوثِ، </a:t>
                      </a:r>
                      <a:endParaRPr lang="ar-AE" sz="1600" b="0" u="none" dirty="0"/>
                    </a:p>
                    <a:p>
                      <a:pPr algn="ctr" rtl="1"/>
                      <a:endParaRPr lang="en-US" sz="1600" b="0" u="none" dirty="0"/>
                    </a:p>
                    <a:p>
                      <a:pPr algn="ctr" rtl="1"/>
                      <a:r>
                        <a:rPr lang="ar-BH" sz="1800" b="1" u="sng" dirty="0">
                          <a:highlight>
                            <a:srgbClr val="FFFF00"/>
                          </a:highlight>
                        </a:rPr>
                        <a:t>الواجِب:</a:t>
                      </a:r>
                    </a:p>
                    <a:p>
                      <a:pPr algn="ctr" rtl="1"/>
                      <a:r>
                        <a:rPr lang="ar-BH" sz="1400" b="0" u="none" dirty="0"/>
                        <a:t>اكتب 3 جمل تحتوي على كلمة نسج.</a:t>
                      </a:r>
                      <a:endParaRPr lang="en-US" sz="1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sz="2000" dirty="0"/>
                    </a:p>
                    <a:p>
                      <a:endParaRPr lang="ar-BH" sz="2000" dirty="0"/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AE" sz="2000" b="1" dirty="0">
                          <a:highlight>
                            <a:srgbClr val="00FFFF"/>
                          </a:highlight>
                        </a:rPr>
                        <a:t>الوحدة الخامسة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AE" sz="2000" b="1" dirty="0"/>
                        <a:t>أفكارك تغير العالم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0393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499AC7-D3A9-4F42-9562-D02FE858F82E}"/>
              </a:ext>
            </a:extLst>
          </p:cNvPr>
          <p:cNvSpPr txBox="1"/>
          <p:nvPr/>
        </p:nvSpPr>
        <p:spPr>
          <a:xfrm>
            <a:off x="2174642" y="1168545"/>
            <a:ext cx="7500730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ar-AE" sz="1600" b="1" dirty="0"/>
              <a:t>الخطة الأسبوعية للغة العربية للصف الثاني ،</a:t>
            </a:r>
            <a:r>
              <a:rPr lang="ar-AE" sz="1600" b="1" dirty="0">
                <a:highlight>
                  <a:srgbClr val="00FFFF"/>
                </a:highlight>
              </a:rPr>
              <a:t>الأسبوع الثالث </a:t>
            </a:r>
            <a:r>
              <a:rPr lang="ar-AE" sz="1600" b="1" dirty="0"/>
              <a:t>من الفصل الثاني للعام الدراسي</a:t>
            </a:r>
            <a:r>
              <a:rPr lang="ar-AE" sz="1600" b="1" dirty="0">
                <a:solidFill>
                  <a:prstClr val="black"/>
                </a:solidFill>
              </a:rPr>
              <a:t> 2022/2021</a:t>
            </a:r>
            <a:r>
              <a:rPr lang="ar-AE" sz="1600" b="1" dirty="0"/>
              <a:t> </a:t>
            </a:r>
          </a:p>
          <a:p>
            <a:pPr algn="ctr"/>
            <a:r>
              <a:rPr lang="ar-AE" sz="1600" b="1" dirty="0"/>
              <a:t> من 17 يناير الى 21 يناير </a:t>
            </a:r>
            <a:endParaRPr lang="en-US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7CF3FC-95A6-4078-982C-B2ECD9013FB6}"/>
              </a:ext>
            </a:extLst>
          </p:cNvPr>
          <p:cNvSpPr txBox="1"/>
          <p:nvPr/>
        </p:nvSpPr>
        <p:spPr>
          <a:xfrm>
            <a:off x="10134179" y="1883815"/>
            <a:ext cx="10751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b="1" dirty="0"/>
              <a:t>اليوم</a:t>
            </a:r>
            <a:r>
              <a:rPr lang="ar-AE" sz="1400" b="1" dirty="0"/>
              <a:t> </a:t>
            </a:r>
            <a:r>
              <a:rPr lang="ar-AE" sz="1600" b="1" dirty="0"/>
              <a:t>والتاريخ</a:t>
            </a:r>
            <a:endParaRPr lang="en-US" sz="14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02A2BC-FDCC-4F69-BE53-32939AFD331A}"/>
              </a:ext>
            </a:extLst>
          </p:cNvPr>
          <p:cNvCxnSpPr>
            <a:cxnSpLocks/>
          </p:cNvCxnSpPr>
          <p:nvPr/>
        </p:nvCxnSpPr>
        <p:spPr>
          <a:xfrm flipH="1">
            <a:off x="10163465" y="1818183"/>
            <a:ext cx="1583484" cy="12104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DD7D25-DFCE-421B-9F04-874D3EF24C10}"/>
              </a:ext>
            </a:extLst>
          </p:cNvPr>
          <p:cNvSpPr txBox="1"/>
          <p:nvPr/>
        </p:nvSpPr>
        <p:spPr>
          <a:xfrm>
            <a:off x="10793148" y="2612897"/>
            <a:ext cx="87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/>
              <a:t>المادة</a:t>
            </a:r>
            <a:endParaRPr lang="en-US" sz="1400" b="1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563385F-AC44-489C-91D6-4BE8BEE37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136" y="126608"/>
            <a:ext cx="1655741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C92996-7B2B-49C6-A9AA-DD1FC9F1C4AE}"/>
              </a:ext>
            </a:extLst>
          </p:cNvPr>
          <p:cNvSpPr txBox="1"/>
          <p:nvPr/>
        </p:nvSpPr>
        <p:spPr>
          <a:xfrm>
            <a:off x="9309591" y="403607"/>
            <a:ext cx="2040834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r" rtl="1"/>
            <a:r>
              <a:rPr lang="ar-AE" b="1" dirty="0"/>
              <a:t>وزارة التربية والتعليم</a:t>
            </a:r>
            <a:endParaRPr lang="en-US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EAB25E-B664-4C8E-B351-13A6A07B7254}"/>
              </a:ext>
            </a:extLst>
          </p:cNvPr>
          <p:cNvSpPr txBox="1"/>
          <p:nvPr/>
        </p:nvSpPr>
        <p:spPr>
          <a:xfrm>
            <a:off x="161579" y="212931"/>
            <a:ext cx="2584174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r" rtl="1"/>
            <a:r>
              <a:rPr lang="ar-AE" b="1" dirty="0"/>
              <a:t>مدرسة التفوق للتعليم الأساسي </a:t>
            </a:r>
          </a:p>
          <a:p>
            <a:pPr algn="ctr" rtl="1"/>
            <a:r>
              <a:rPr lang="ar-AE" b="1" dirty="0"/>
              <a:t>ح أولى</a:t>
            </a:r>
            <a:endParaRPr lang="en-US" b="1" dirty="0"/>
          </a:p>
        </p:txBody>
      </p:sp>
      <p:pic>
        <p:nvPicPr>
          <p:cNvPr id="13" name="صورة 9">
            <a:extLst>
              <a:ext uri="{FF2B5EF4-FFF2-40B4-BE49-F238E27FC236}">
                <a16:creationId xmlns:a16="http://schemas.microsoft.com/office/drawing/2014/main" id="{60E14057-61B6-4BB7-985C-443BB87DC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240" y1="24299" x2="32989" y2="30548"/>
                        <a14:foregroundMark x1="28706" y1="32596" x2="27132" y2="33022"/>
                        <a14:foregroundMark x1="42636" y1="24766" x2="46977" y2="24611"/>
                        <a14:foregroundMark x1="46357" y1="24143" x2="40000" y2="23676"/>
                        <a14:backgroundMark x1="50543" y1="86604" x2="35194" y2="85358"/>
                        <a14:backgroundMark x1="35194" y1="85358" x2="24496" y2="75234"/>
                        <a14:backgroundMark x1="24496" y1="75234" x2="22481" y2="74922"/>
                        <a14:backgroundMark x1="12558" y1="58723" x2="12093" y2="45016"/>
                        <a14:backgroundMark x1="12093" y1="45016" x2="17209" y2="32243"/>
                        <a14:backgroundMark x1="48144" y1="22726" x2="57209" y2="19938"/>
                        <a14:backgroundMark x1="17209" y1="32243" x2="32755" y2="27461"/>
                        <a14:backgroundMark x1="57209" y1="19938" x2="80000" y2="20717"/>
                        <a14:backgroundMark x1="91163" y1="54829" x2="95659" y2="65421"/>
                        <a14:backgroundMark x1="87752" y1="70561" x2="85271" y2="59657"/>
                        <a14:backgroundMark x1="69922" y1="80685" x2="57984" y2="85981"/>
                        <a14:backgroundMark x1="89922" y1="48442" x2="87752" y2="38629"/>
                        <a14:backgroundMark x1="29767" y1="30530" x2="33798" y2="289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64620">
            <a:off x="10132247" y="4396923"/>
            <a:ext cx="1645920" cy="18176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702841-6DE3-474E-A564-EDB391154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194" y="6603552"/>
            <a:ext cx="2133785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75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176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 Hassanein El Boraei Abou Elmagd</dc:creator>
  <cp:lastModifiedBy>Sana Nader Ahmed  Aljafari</cp:lastModifiedBy>
  <cp:revision>48</cp:revision>
  <dcterms:created xsi:type="dcterms:W3CDTF">2020-04-08T17:59:00Z</dcterms:created>
  <dcterms:modified xsi:type="dcterms:W3CDTF">2022-01-10T08:01:29Z</dcterms:modified>
</cp:coreProperties>
</file>