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5" r:id="rId2"/>
    <p:sldId id="323" r:id="rId3"/>
    <p:sldId id="318" r:id="rId4"/>
    <p:sldId id="296" r:id="rId5"/>
    <p:sldId id="304" r:id="rId6"/>
    <p:sldId id="300" r:id="rId7"/>
    <p:sldId id="268" r:id="rId8"/>
    <p:sldId id="293" r:id="rId9"/>
    <p:sldId id="294" r:id="rId10"/>
    <p:sldId id="322" r:id="rId11"/>
    <p:sldId id="303" r:id="rId12"/>
    <p:sldId id="316" r:id="rId13"/>
    <p:sldId id="305" r:id="rId14"/>
    <p:sldId id="308" r:id="rId15"/>
    <p:sldId id="309" r:id="rId16"/>
    <p:sldId id="310" r:id="rId17"/>
    <p:sldId id="315" r:id="rId18"/>
    <p:sldId id="307" r:id="rId19"/>
    <p:sldId id="311" r:id="rId20"/>
    <p:sldId id="312" r:id="rId21"/>
    <p:sldId id="277" r:id="rId22"/>
    <p:sldId id="278" r:id="rId23"/>
    <p:sldId id="314" r:id="rId24"/>
    <p:sldId id="292" r:id="rId25"/>
    <p:sldId id="256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6EF60-C94A-4729-A6F3-3E7CF0F9FA38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506DC-CC68-4E4B-A18F-2271ECFC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506DC-CC68-4E4B-A18F-2271ECFCB1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506DC-CC68-4E4B-A18F-2271ECFCB1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506DC-CC68-4E4B-A18F-2271ECFCB1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012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3A58-EE3C-4237-9059-5D7EDC6D4314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9521-9AC0-487F-B9F3-0FD48DCDE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32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7766" y="3242931"/>
            <a:ext cx="165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/>
              <a:t>اليوم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02759" y="344424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b="1" dirty="0"/>
              <a:t>التاريخ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429000"/>
            <a:ext cx="1681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000" b="1" dirty="0"/>
              <a:t>الشهر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3429000"/>
            <a:ext cx="1527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000" b="1" dirty="0"/>
              <a:t>السنة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953000"/>
            <a:ext cx="1896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6000" dirty="0" smtClean="0">
                <a:solidFill>
                  <a:srgbClr val="FF0000"/>
                </a:solidFill>
              </a:rPr>
              <a:t>2022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953000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6000" b="1" dirty="0" smtClean="0">
                <a:solidFill>
                  <a:srgbClr val="00B050"/>
                </a:solidFill>
              </a:rPr>
              <a:t>يناير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DE922E-719F-4773-BC2E-44DF3A05D401}"/>
              </a:ext>
            </a:extLst>
          </p:cNvPr>
          <p:cNvSpPr txBox="1"/>
          <p:nvPr/>
        </p:nvSpPr>
        <p:spPr>
          <a:xfrm>
            <a:off x="6255358" y="4953000"/>
            <a:ext cx="260292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AE" sz="6000" b="1" dirty="0" smtClean="0">
                <a:solidFill>
                  <a:srgbClr val="0070C0"/>
                </a:solidFill>
              </a:rPr>
              <a:t>..........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B75337-DE06-4027-8F4A-BA60AACF9795}"/>
              </a:ext>
            </a:extLst>
          </p:cNvPr>
          <p:cNvSpPr txBox="1"/>
          <p:nvPr/>
        </p:nvSpPr>
        <p:spPr>
          <a:xfrm flipH="1">
            <a:off x="4500562" y="4860666"/>
            <a:ext cx="1323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7200" b="1" dirty="0" smtClean="0">
                <a:solidFill>
                  <a:schemeClr val="accent6">
                    <a:lumMod val="50000"/>
                  </a:schemeClr>
                </a:solidFill>
              </a:rPr>
              <a:t>.......</a:t>
            </a:r>
            <a:endParaRPr lang="en-US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6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u="sng" dirty="0" smtClean="0"/>
              <a:t>اقرأ الــكلمات بالتركيب 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rmAutofit/>
          </a:bodyPr>
          <a:lstStyle/>
          <a:p>
            <a:pPr algn="ctr"/>
            <a:r>
              <a:rPr lang="ar-AE" sz="3200" b="1" dirty="0" smtClean="0"/>
              <a:t>الــ+ أَ + حَـــ+  ــد</a:t>
            </a:r>
          </a:p>
          <a:p>
            <a:r>
              <a:rPr lang="ar-AE" sz="3200" b="1" dirty="0" smtClean="0"/>
              <a:t>الــ + إِثْــ + ــنَـيْــ +  ــن </a:t>
            </a:r>
          </a:p>
          <a:p>
            <a:r>
              <a:rPr lang="ar-AE" sz="3200" b="1" dirty="0" smtClean="0"/>
              <a:t>الــ + ــثُّــ + ــلا  + ثَــا +ء</a:t>
            </a:r>
          </a:p>
          <a:p>
            <a:r>
              <a:rPr lang="ar-AE" sz="3200" b="1" dirty="0" smtClean="0"/>
              <a:t>الــ +أَرْ + بِــ + ــعَـا + ء</a:t>
            </a:r>
          </a:p>
          <a:p>
            <a:r>
              <a:rPr lang="ar-AE" sz="3200" b="1" dirty="0" smtClean="0"/>
              <a:t>الــ + ــخَــ + ــمِــيــ +  ــس</a:t>
            </a:r>
          </a:p>
          <a:p>
            <a:r>
              <a:rPr lang="ar-AE" sz="3200" b="1" dirty="0" smtClean="0"/>
              <a:t>الــ + ــجُــمْــ + ــعَــ + ــة</a:t>
            </a:r>
          </a:p>
          <a:p>
            <a:r>
              <a:rPr lang="ar-AE" sz="3200" b="1" dirty="0" smtClean="0"/>
              <a:t>الــسًّـــبْـــ + ـــت </a:t>
            </a:r>
          </a:p>
        </p:txBody>
      </p:sp>
      <p:sp>
        <p:nvSpPr>
          <p:cNvPr id="5" name="Left Arrow 4"/>
          <p:cNvSpPr/>
          <p:nvPr/>
        </p:nvSpPr>
        <p:spPr>
          <a:xfrm>
            <a:off x="3786182" y="1785926"/>
            <a:ext cx="142876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500430" y="2357430"/>
            <a:ext cx="142876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500430" y="2928934"/>
            <a:ext cx="142876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571868" y="3571876"/>
            <a:ext cx="142876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571868" y="4143380"/>
            <a:ext cx="142876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500430" y="4714884"/>
            <a:ext cx="142876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571868" y="5286388"/>
            <a:ext cx="142876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5984" y="1500174"/>
            <a:ext cx="149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600" b="1" dirty="0" smtClean="0"/>
              <a:t>الأَ حَـــــد</a:t>
            </a:r>
            <a:endParaRPr lang="ar-AE" sz="3600" b="1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43042" y="2214554"/>
            <a:ext cx="19976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200" b="1" dirty="0" smtClean="0"/>
              <a:t> الإِثْــــنَـيْــــن </a:t>
            </a:r>
            <a:endParaRPr lang="ar-AE" sz="3200" b="1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2857496"/>
            <a:ext cx="18421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200" b="1" dirty="0" smtClean="0"/>
              <a:t>الــــثُّـــلاثَــاء</a:t>
            </a:r>
            <a:endParaRPr lang="ar-AE" sz="3200" b="1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28728" y="3429000"/>
            <a:ext cx="2395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 smtClean="0"/>
              <a:t>الأَرْبِـــعَـاء</a:t>
            </a:r>
            <a:endParaRPr lang="ar-AE" sz="3200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500166" y="4000504"/>
            <a:ext cx="2092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/>
              <a:t>الــــخَــــمِــيــــس</a:t>
            </a:r>
            <a:endParaRPr lang="ar-AE" sz="28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571604" y="4572008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/>
              <a:t>الــــجُــمْــــعَــــة</a:t>
            </a:r>
            <a:endParaRPr lang="ar-AE" sz="2800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1214414" y="5143512"/>
            <a:ext cx="2231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/>
              <a:t>الــسًّـــبْــــــت </a:t>
            </a:r>
            <a:endParaRPr lang="ar-AE" sz="36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429520" y="142852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000" b="1" u="sng" dirty="0" smtClean="0"/>
              <a:t>...../يناير/2022</a:t>
            </a:r>
            <a:endParaRPr lang="en-US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6989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AFL: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42852"/>
            <a:ext cx="494398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3600" b="1" dirty="0" smtClean="0"/>
              <a:t>رَتِّـــب  الأَيَــام حَــسَــب الأَرقَــام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857232"/>
            <a:ext cx="64142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Arrange  the days according to the number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1500174"/>
            <a:ext cx="127470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3600" b="1" dirty="0" smtClean="0"/>
              <a:t>الأَحَــــد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33275" y="1500174"/>
            <a:ext cx="171072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3200" b="1" dirty="0" smtClean="0"/>
              <a:t>الــثُّــلاثَــاء 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1500174"/>
            <a:ext cx="144302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3200" b="1" dirty="0" smtClean="0"/>
              <a:t>الإِثْـنَــيــن</a:t>
            </a:r>
            <a:endParaRPr lang="en-US" sz="11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86314" y="3500438"/>
          <a:ext cx="2000264" cy="3015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64"/>
              </a:tblGrid>
              <a:tr h="42228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-1-</a:t>
                      </a:r>
                      <a:endParaRPr lang="en-US" sz="1100" dirty="0"/>
                    </a:p>
                  </a:txBody>
                  <a:tcPr/>
                </a:tc>
              </a:tr>
              <a:tr h="42228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-2-</a:t>
                      </a:r>
                      <a:endParaRPr lang="en-US" sz="2400" b="1" dirty="0"/>
                    </a:p>
                  </a:txBody>
                  <a:tcPr/>
                </a:tc>
              </a:tr>
              <a:tr h="36598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-</a:t>
                      </a:r>
                      <a:r>
                        <a:rPr lang="en-US" sz="2000" b="1" dirty="0" smtClean="0"/>
                        <a:t>3</a:t>
                      </a:r>
                      <a:endParaRPr lang="ar-AE" sz="2000" b="1" dirty="0" smtClean="0"/>
                    </a:p>
                  </a:txBody>
                  <a:tcPr/>
                </a:tc>
              </a:tr>
              <a:tr h="365983">
                <a:tc>
                  <a:txBody>
                    <a:bodyPr/>
                    <a:lstStyle/>
                    <a:p>
                      <a:pPr algn="r"/>
                      <a:r>
                        <a:rPr lang="ar-AE" sz="2000" b="1" dirty="0" smtClean="0"/>
                        <a:t>4-</a:t>
                      </a:r>
                      <a:endParaRPr lang="en-US" sz="2000" b="1" dirty="0"/>
                    </a:p>
                  </a:txBody>
                  <a:tcPr/>
                </a:tc>
              </a:tr>
              <a:tr h="436259">
                <a:tc>
                  <a:txBody>
                    <a:bodyPr/>
                    <a:lstStyle/>
                    <a:p>
                      <a:pPr algn="r"/>
                      <a:r>
                        <a:rPr lang="ar-AE" sz="2000" b="1" dirty="0" smtClean="0"/>
                        <a:t>5-</a:t>
                      </a:r>
                      <a:endParaRPr lang="en-US" sz="2000" b="1" dirty="0"/>
                    </a:p>
                  </a:txBody>
                  <a:tcPr/>
                </a:tc>
              </a:tr>
              <a:tr h="436259">
                <a:tc>
                  <a:txBody>
                    <a:bodyPr/>
                    <a:lstStyle/>
                    <a:p>
                      <a:pPr algn="r"/>
                      <a:r>
                        <a:rPr lang="ar-AE" sz="2000" b="1" dirty="0" smtClean="0"/>
                        <a:t>6-</a:t>
                      </a:r>
                      <a:endParaRPr lang="en-US" sz="2000" b="1" dirty="0"/>
                    </a:p>
                  </a:txBody>
                  <a:tcPr/>
                </a:tc>
              </a:tr>
              <a:tr h="436259">
                <a:tc>
                  <a:txBody>
                    <a:bodyPr/>
                    <a:lstStyle/>
                    <a:p>
                      <a:pPr algn="r"/>
                      <a:r>
                        <a:rPr lang="ar-AE" sz="2000" b="1" dirty="0" smtClean="0"/>
                        <a:t>7-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43372" y="1500174"/>
            <a:ext cx="186140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3600" b="1" dirty="0" smtClean="0"/>
              <a:t>الأَرْبِــعَــاء 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1500174"/>
            <a:ext cx="159851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2800" b="1" dirty="0" smtClean="0"/>
              <a:t>الـخَــمِــيــس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1571612"/>
            <a:ext cx="117692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2400" b="1" dirty="0" smtClean="0"/>
              <a:t>الــسَّـبــت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86644" y="2214554"/>
            <a:ext cx="155523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2800" b="1" dirty="0" smtClean="0"/>
              <a:t>الـجُــمْــعَــة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497" y="3244334"/>
            <a:ext cx="446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https://share.nearpod.com/vsph/1qiHLyoiMu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0"/>
            <a:ext cx="2347898" cy="2111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9050"/>
            <a:ext cx="2273753" cy="2136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3" y="19049"/>
            <a:ext cx="3263673" cy="209277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310742" y="2155370"/>
            <a:ext cx="530679" cy="118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2571744"/>
            <a:ext cx="8862998" cy="3298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400" b="1" dirty="0" smtClean="0">
                <a:solidFill>
                  <a:srgbClr val="00B050"/>
                </a:solidFill>
              </a:rPr>
              <a:t>الهدف2: </a:t>
            </a:r>
            <a:r>
              <a:rPr lang="ar-SA" sz="3200" b="1" dirty="0" smtClean="0">
                <a:solidFill>
                  <a:srgbClr val="002060"/>
                </a:solidFill>
              </a:rPr>
              <a:t>أن ي</a:t>
            </a:r>
            <a:r>
              <a:rPr lang="ar-AE" sz="3200" b="1" dirty="0" smtClean="0">
                <a:solidFill>
                  <a:srgbClr val="002060"/>
                </a:solidFill>
              </a:rPr>
              <a:t>نشئ </a:t>
            </a:r>
            <a:r>
              <a:rPr lang="ar-SA" sz="3200" b="1" dirty="0" smtClean="0">
                <a:solidFill>
                  <a:srgbClr val="002060"/>
                </a:solidFill>
              </a:rPr>
              <a:t> ال</a:t>
            </a:r>
            <a:r>
              <a:rPr lang="ar-AE" sz="3200" b="1" dirty="0" smtClean="0">
                <a:solidFill>
                  <a:srgbClr val="002060"/>
                </a:solidFill>
              </a:rPr>
              <a:t>تلميذ جملا مستخدما المفردات الجديدة  .</a:t>
            </a:r>
            <a:endParaRPr lang="ar-SA" sz="3200" b="1" dirty="0" smtClean="0">
              <a:solidFill>
                <a:srgbClr val="002060"/>
              </a:solidFill>
            </a:endParaRPr>
          </a:p>
          <a:p>
            <a:r>
              <a:rPr lang="en-GB" sz="3600" b="1" dirty="0" smtClean="0">
                <a:solidFill>
                  <a:srgbClr val="002060"/>
                </a:solidFill>
              </a:rPr>
              <a:t>To use the new vocabulary in sentences.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566059" y="-27218"/>
            <a:ext cx="1626177" cy="1040080"/>
            <a:chOff x="2092" y="6243"/>
            <a:chExt cx="1709" cy="571"/>
          </a:xfrm>
        </p:grpSpPr>
        <p:sp>
          <p:nvSpPr>
            <p:cNvPr id="10" name="AutoShape 38"/>
            <p:cNvSpPr>
              <a:spLocks noChangeArrowheads="1"/>
            </p:cNvSpPr>
            <p:nvPr/>
          </p:nvSpPr>
          <p:spPr bwMode="auto">
            <a:xfrm>
              <a:off x="2092" y="6243"/>
              <a:ext cx="1270" cy="453"/>
            </a:xfrm>
            <a:prstGeom prst="wave">
              <a:avLst>
                <a:gd name="adj1" fmla="val 13005"/>
                <a:gd name="adj2" fmla="val 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1" name="Picture 39" descr="clock_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267"/>
              <a:ext cx="58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2256" y="6321"/>
              <a:ext cx="90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A" altLang="en-US" sz="24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 دقيقة</a:t>
              </a:r>
              <a:endParaRPr lang="en-US" alt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457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96488" y="146463"/>
            <a:ext cx="1626177" cy="1040080"/>
            <a:chOff x="2092" y="6243"/>
            <a:chExt cx="1709" cy="571"/>
          </a:xfrm>
        </p:grpSpPr>
        <p:sp>
          <p:nvSpPr>
            <p:cNvPr id="5" name="AutoShape 38"/>
            <p:cNvSpPr>
              <a:spLocks noChangeArrowheads="1"/>
            </p:cNvSpPr>
            <p:nvPr/>
          </p:nvSpPr>
          <p:spPr bwMode="auto">
            <a:xfrm>
              <a:off x="2092" y="6243"/>
              <a:ext cx="1270" cy="453"/>
            </a:xfrm>
            <a:prstGeom prst="wave">
              <a:avLst>
                <a:gd name="adj1" fmla="val 13005"/>
                <a:gd name="adj2" fmla="val 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39" descr="clock_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267"/>
              <a:ext cx="58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2256" y="6321"/>
              <a:ext cx="109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A" altLang="en-US" sz="24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10 دقائق</a:t>
              </a:r>
              <a:endParaRPr lang="en-US" alt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نجمة ذات 5 نقاط 7"/>
          <p:cNvSpPr/>
          <p:nvPr/>
        </p:nvSpPr>
        <p:spPr>
          <a:xfrm>
            <a:off x="4857752" y="7199"/>
            <a:ext cx="4243897" cy="1207223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نشاط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جماعي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عنصر نائب للمحتوى 6" descr="جماعي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55256" y="3463131"/>
            <a:ext cx="1233488" cy="1231900"/>
          </a:xfrm>
          <a:prstGeom prst="rect">
            <a:avLst/>
          </a:prstGeom>
        </p:spPr>
      </p:pic>
      <p:sp>
        <p:nvSpPr>
          <p:cNvPr id="10" name="مخطط انسيابي: تخزين بالوصول التسلسلي 5"/>
          <p:cNvSpPr/>
          <p:nvPr/>
        </p:nvSpPr>
        <p:spPr>
          <a:xfrm>
            <a:off x="-285784" y="857232"/>
            <a:ext cx="6133496" cy="5788425"/>
          </a:xfrm>
          <a:prstGeom prst="flowChartMagneticTap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5286380" y="1500174"/>
            <a:ext cx="3714776" cy="4928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u="sng" dirty="0" smtClean="0">
                <a:solidFill>
                  <a:schemeClr val="accent5"/>
                </a:solidFill>
              </a:rPr>
              <a:t>مستوى 1</a:t>
            </a:r>
            <a:r>
              <a:rPr lang="ar-SA" sz="3200" b="1" dirty="0" smtClean="0">
                <a:solidFill>
                  <a:srgbClr val="7030A0"/>
                </a:solidFill>
              </a:rPr>
              <a:t>: </a:t>
            </a:r>
            <a:r>
              <a:rPr lang="ar-SA" sz="2400" b="1" dirty="0" smtClean="0"/>
              <a:t>صور وكلمات ، يركب جملا صحيحة منها.</a:t>
            </a:r>
          </a:p>
          <a:p>
            <a:endParaRPr lang="ar-SA" sz="2400" b="1" dirty="0" smtClean="0"/>
          </a:p>
          <a:p>
            <a:r>
              <a:rPr lang="ar-SA" sz="3200" b="1" u="sng" dirty="0" smtClean="0">
                <a:solidFill>
                  <a:srgbClr val="00B050"/>
                </a:solidFill>
              </a:rPr>
              <a:t>مستوى 2 </a:t>
            </a:r>
            <a:r>
              <a:rPr lang="ar-SA" sz="3200" b="1" dirty="0" smtClean="0">
                <a:solidFill>
                  <a:srgbClr val="7030A0"/>
                </a:solidFill>
              </a:rPr>
              <a:t>: </a:t>
            </a:r>
            <a:r>
              <a:rPr lang="ar-SA" sz="2400" b="1" dirty="0" smtClean="0"/>
              <a:t>صور وكلمات، يركب جملا على حسب الصور.</a:t>
            </a:r>
          </a:p>
          <a:p>
            <a:endParaRPr lang="ar-SA" sz="2400" b="1" dirty="0" smtClean="0"/>
          </a:p>
          <a:p>
            <a:endParaRPr lang="ar-SA" sz="2400" b="1" dirty="0" smtClean="0"/>
          </a:p>
          <a:p>
            <a:r>
              <a:rPr lang="ar-SA" sz="3200" b="1" u="sng" dirty="0" smtClean="0">
                <a:solidFill>
                  <a:srgbClr val="FF0000"/>
                </a:solidFill>
              </a:rPr>
              <a:t>مستوى 3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ar-SA" sz="2400" b="1" dirty="0" smtClean="0"/>
              <a:t>يطابق الجملة بالجملة.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14678" y="1857364"/>
            <a:ext cx="1971326" cy="381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3200" b="1" dirty="0" smtClean="0"/>
              <a:t>أَذهَـــبُ  إِلــى</a:t>
            </a:r>
            <a:endParaRPr lang="en-US" sz="3200" b="1" dirty="0"/>
          </a:p>
        </p:txBody>
      </p:sp>
      <p:sp>
        <p:nvSpPr>
          <p:cNvPr id="42" name="Rectangle 41"/>
          <p:cNvSpPr/>
          <p:nvPr/>
        </p:nvSpPr>
        <p:spPr>
          <a:xfrm>
            <a:off x="1726384" y="1837184"/>
            <a:ext cx="1345418" cy="398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AE" sz="2000" b="1" dirty="0" smtClean="0"/>
              <a:t>الــمَــدرَسَــةِ</a:t>
            </a:r>
            <a:endParaRPr lang="en-US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142844" y="1863985"/>
            <a:ext cx="1408513" cy="418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b="1" dirty="0" smtClean="0"/>
              <a:t>يوم الأحد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1" y="2946120"/>
            <a:ext cx="4857752" cy="9032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  <a:p>
            <a:pPr algn="ctr"/>
            <a:r>
              <a:rPr lang="ar-SA" dirty="0" smtClean="0"/>
              <a:t>أ</a:t>
            </a:r>
            <a:r>
              <a:rPr lang="ar-AE" b="1" dirty="0" smtClean="0"/>
              <a:t>ذْهَــبُ  إِلــى</a:t>
            </a:r>
            <a:r>
              <a:rPr lang="ar-SA" b="1" dirty="0" smtClean="0"/>
              <a:t>          </a:t>
            </a:r>
            <a:r>
              <a:rPr lang="ar-AE" b="1" dirty="0" smtClean="0"/>
              <a:t>الـمَــدْرَسَــةِ</a:t>
            </a:r>
            <a:r>
              <a:rPr lang="ar-SA" b="1" dirty="0" smtClean="0"/>
              <a:t>  </a:t>
            </a:r>
            <a:r>
              <a:rPr lang="ar-SA" dirty="0" smtClean="0"/>
              <a:t>             </a:t>
            </a:r>
            <a:r>
              <a:rPr lang="ar-AE" b="1" dirty="0" smtClean="0"/>
              <a:t>يَــوم الأَحَــد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3071802" y="4000504"/>
            <a:ext cx="2131517" cy="381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/>
              <a:t>أذْهَــبُ  إِلــى</a:t>
            </a:r>
            <a:endParaRPr lang="en-US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1785918" y="3929066"/>
            <a:ext cx="1071570" cy="398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600" b="1" dirty="0" smtClean="0"/>
              <a:t>الـمَــدْرَسَــةِ</a:t>
            </a:r>
            <a:endParaRPr lang="en-US" sz="1600" b="1" dirty="0"/>
          </a:p>
        </p:txBody>
      </p:sp>
      <p:sp>
        <p:nvSpPr>
          <p:cNvPr id="50" name="Rectangle 49"/>
          <p:cNvSpPr/>
          <p:nvPr/>
        </p:nvSpPr>
        <p:spPr>
          <a:xfrm>
            <a:off x="142844" y="3912700"/>
            <a:ext cx="1425107" cy="418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 smtClean="0"/>
              <a:t>يَــوم الأَحَــد</a:t>
            </a:r>
            <a:endParaRPr lang="en-US" sz="2400" b="1" dirty="0"/>
          </a:p>
        </p:txBody>
      </p:sp>
      <p:sp>
        <p:nvSpPr>
          <p:cNvPr id="51" name="Rectangle 50"/>
          <p:cNvSpPr/>
          <p:nvPr/>
        </p:nvSpPr>
        <p:spPr>
          <a:xfrm>
            <a:off x="214282" y="4924330"/>
            <a:ext cx="4429156" cy="8567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Rectangle 51"/>
          <p:cNvSpPr/>
          <p:nvPr/>
        </p:nvSpPr>
        <p:spPr>
          <a:xfrm>
            <a:off x="142844" y="5887267"/>
            <a:ext cx="5214974" cy="9032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14290"/>
            <a:ext cx="1733545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285728"/>
            <a:ext cx="3071834" cy="1463128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714620"/>
            <a:ext cx="8667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2714620"/>
            <a:ext cx="1261371" cy="74874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500298" y="5143512"/>
            <a:ext cx="2131517" cy="381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/>
              <a:t>أذْهَــبُ  إِلــى</a:t>
            </a:r>
            <a:endParaRPr lang="en-US" sz="2400" b="1" dirty="0"/>
          </a:p>
        </p:txBody>
      </p:sp>
      <p:sp>
        <p:nvSpPr>
          <p:cNvPr id="57" name="Rectangle 56"/>
          <p:cNvSpPr/>
          <p:nvPr/>
        </p:nvSpPr>
        <p:spPr>
          <a:xfrm>
            <a:off x="1285852" y="5143512"/>
            <a:ext cx="1071570" cy="398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600" b="1" dirty="0" smtClean="0"/>
              <a:t>الـمَــدْرَسَــةِ</a:t>
            </a:r>
            <a:endParaRPr lang="en-US" sz="1600" b="1" dirty="0"/>
          </a:p>
        </p:txBody>
      </p:sp>
      <p:sp>
        <p:nvSpPr>
          <p:cNvPr id="58" name="Rectangle 57"/>
          <p:cNvSpPr/>
          <p:nvPr/>
        </p:nvSpPr>
        <p:spPr>
          <a:xfrm>
            <a:off x="-214346" y="5143512"/>
            <a:ext cx="1425107" cy="418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 smtClean="0"/>
              <a:t>يَــوم الأَحَــد</a:t>
            </a:r>
            <a:endParaRPr lang="en-US" sz="2400" b="1" dirty="0"/>
          </a:p>
        </p:txBody>
      </p:sp>
      <p:sp>
        <p:nvSpPr>
          <p:cNvPr id="59" name="Rectangle 58"/>
          <p:cNvSpPr/>
          <p:nvPr/>
        </p:nvSpPr>
        <p:spPr>
          <a:xfrm>
            <a:off x="3214678" y="6143644"/>
            <a:ext cx="2131517" cy="381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dirty="0" smtClean="0"/>
              <a:t>أذْهَــبُ  إِلــى</a:t>
            </a:r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1928794" y="6143644"/>
            <a:ext cx="1071570" cy="398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1600" b="1" dirty="0" smtClean="0"/>
              <a:t>الـمَــدْرَسَــةِ</a:t>
            </a:r>
            <a:endParaRPr lang="en-US" sz="1600" b="1" dirty="0"/>
          </a:p>
        </p:txBody>
      </p:sp>
      <p:sp>
        <p:nvSpPr>
          <p:cNvPr id="73" name="Rectangle 72"/>
          <p:cNvSpPr/>
          <p:nvPr/>
        </p:nvSpPr>
        <p:spPr>
          <a:xfrm>
            <a:off x="214282" y="6143644"/>
            <a:ext cx="1425107" cy="418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 smtClean="0"/>
              <a:t>يَــوم الأَحَــد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447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285728"/>
            <a:ext cx="2833007" cy="3286148"/>
          </a:xfrm>
          <a:prstGeom prst="rect">
            <a:avLst/>
          </a:prstGeom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06136" y="0"/>
            <a:ext cx="1626177" cy="1040080"/>
            <a:chOff x="2092" y="6243"/>
            <a:chExt cx="1709" cy="571"/>
          </a:xfrm>
        </p:grpSpPr>
        <p:sp>
          <p:nvSpPr>
            <p:cNvPr id="11" name="AutoShape 38"/>
            <p:cNvSpPr>
              <a:spLocks noChangeArrowheads="1"/>
            </p:cNvSpPr>
            <p:nvPr/>
          </p:nvSpPr>
          <p:spPr bwMode="auto">
            <a:xfrm>
              <a:off x="2092" y="6243"/>
              <a:ext cx="1270" cy="453"/>
            </a:xfrm>
            <a:prstGeom prst="wave">
              <a:avLst>
                <a:gd name="adj1" fmla="val 13005"/>
                <a:gd name="adj2" fmla="val 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Picture 39" descr="clock_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267"/>
              <a:ext cx="58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2256" y="6321"/>
              <a:ext cx="92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AE" altLang="en-US" sz="24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5</a:t>
              </a:r>
              <a:r>
                <a:rPr lang="ar-SA" altLang="en-US" sz="24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</a:t>
              </a:r>
              <a:r>
                <a:rPr lang="ar-AE" altLang="en-US" sz="2400" b="1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دقائق</a:t>
              </a:r>
              <a:endParaRPr lang="en-US" altLang="en-US" sz="2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000108"/>
            <a:ext cx="2947991" cy="27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2614" b="-3629"/>
          <a:stretch/>
        </p:blipFill>
        <p:spPr bwMode="auto">
          <a:xfrm>
            <a:off x="7653358" y="1285860"/>
            <a:ext cx="1490642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1571612"/>
            <a:ext cx="3428992" cy="1418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b="1" dirty="0" smtClean="0"/>
              <a:t>يَــوم ..........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24993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285728"/>
            <a:ext cx="2833007" cy="3286148"/>
          </a:xfrm>
          <a:prstGeom prst="rect">
            <a:avLst/>
          </a:prstGeom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06136" y="0"/>
            <a:ext cx="1626177" cy="1040080"/>
            <a:chOff x="2092" y="6243"/>
            <a:chExt cx="1709" cy="571"/>
          </a:xfrm>
        </p:grpSpPr>
        <p:sp>
          <p:nvSpPr>
            <p:cNvPr id="11" name="AutoShape 38"/>
            <p:cNvSpPr>
              <a:spLocks noChangeArrowheads="1"/>
            </p:cNvSpPr>
            <p:nvPr/>
          </p:nvSpPr>
          <p:spPr bwMode="auto">
            <a:xfrm>
              <a:off x="2092" y="6243"/>
              <a:ext cx="1270" cy="453"/>
            </a:xfrm>
            <a:prstGeom prst="wave">
              <a:avLst>
                <a:gd name="adj1" fmla="val 13005"/>
                <a:gd name="adj2" fmla="val 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Picture 39" descr="clock_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267"/>
              <a:ext cx="58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2256" y="6321"/>
              <a:ext cx="90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A" altLang="en-US" sz="24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 دقيقة</a:t>
              </a:r>
              <a:endParaRPr lang="en-US" alt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000108"/>
            <a:ext cx="2947991" cy="27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2614" b="-3629"/>
          <a:stretch/>
        </p:blipFill>
        <p:spPr bwMode="auto">
          <a:xfrm>
            <a:off x="7653358" y="1285860"/>
            <a:ext cx="1490642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285784" y="1643050"/>
            <a:ext cx="3428992" cy="1418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b="1" dirty="0" smtClean="0"/>
              <a:t>يَــوم ..........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87367" y="4143380"/>
            <a:ext cx="315663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5400" b="1" dirty="0" smtClean="0"/>
              <a:t>أَذهَـــبُ  إِلــى</a:t>
            </a:r>
            <a:endParaRPr lang="en-US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4143380"/>
            <a:ext cx="285687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5400" b="1" dirty="0" smtClean="0"/>
              <a:t>الــمَــدرَسَــةِ</a:t>
            </a:r>
            <a:endParaRPr lang="en-US" sz="5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4286256"/>
            <a:ext cx="223490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4000" b="1" dirty="0" smtClean="0"/>
              <a:t>يَــوم  الأَحَــد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4993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282883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https://app.nearpod.com/command?puid=ff96ac6aa494881f637ff6b28947a951-1&amp;sid=ed511ffcb329806158ee074618b899f7&amp;origin=My%20Library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8166" y="714356"/>
            <a:ext cx="5785834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ابــحَــث عَــنْ مَــعــنَـى الــجُــمــلَـة  واكــتُــبــهَـا :</a:t>
            </a:r>
            <a:endParaRPr lang="ar-AE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0694" y="-43733"/>
            <a:ext cx="3643306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الخــلاصــة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3653C4-A560-4D69-A976-B61EDE5384C3}"/>
              </a:ext>
            </a:extLst>
          </p:cNvPr>
          <p:cNvSpPr/>
          <p:nvPr/>
        </p:nvSpPr>
        <p:spPr>
          <a:xfrm>
            <a:off x="0" y="0"/>
            <a:ext cx="357186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 plenary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2285992"/>
            <a:ext cx="8501601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   IS   MONDAY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85860"/>
            <a:ext cx="8286776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search  the meaning of the sentence and write it :</a:t>
            </a:r>
            <a:endParaRPr lang="ar-AE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286256"/>
            <a:ext cx="775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……………..........………………………..…………………………………………………………………………….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89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71670" y="1428736"/>
            <a:ext cx="5189035" cy="1483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/>
              <a:t>الـخ</a:t>
            </a:r>
            <a:r>
              <a:rPr lang="ar-AE" sz="5400" b="1" dirty="0" smtClean="0"/>
              <a:t>َ</a:t>
            </a:r>
            <a:r>
              <a:rPr lang="ar-SA" sz="5400" b="1" dirty="0" smtClean="0"/>
              <a:t>ـات</a:t>
            </a:r>
            <a:r>
              <a:rPr lang="ar-AE" sz="5400" b="1" dirty="0" smtClean="0"/>
              <a:t>ِـ</a:t>
            </a:r>
            <a:r>
              <a:rPr lang="ar-SA" sz="5400" b="1" dirty="0" smtClean="0"/>
              <a:t>ـم</a:t>
            </a:r>
            <a:r>
              <a:rPr lang="ar-AE" sz="5400" b="1" dirty="0" smtClean="0"/>
              <a:t>َ</a:t>
            </a:r>
            <a:r>
              <a:rPr lang="ar-SA" sz="5400" b="1" dirty="0" smtClean="0"/>
              <a:t>ـة</a:t>
            </a:r>
            <a:r>
              <a:rPr lang="ar-AE" sz="5400" b="1" dirty="0" smtClean="0"/>
              <a:t>  :</a:t>
            </a:r>
            <a:endParaRPr lang="en-US" sz="5400" b="1" dirty="0"/>
          </a:p>
        </p:txBody>
      </p:sp>
      <p:sp>
        <p:nvSpPr>
          <p:cNvPr id="3" name="Down Arrow 2"/>
          <p:cNvSpPr/>
          <p:nvPr/>
        </p:nvSpPr>
        <p:spPr>
          <a:xfrm>
            <a:off x="3214678" y="2928934"/>
            <a:ext cx="2928958" cy="3500462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15277" y="6993"/>
            <a:ext cx="8707348" cy="295528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ar-AE" sz="3200" b="1" dirty="0">
                <a:solidFill>
                  <a:schemeClr val="tx1"/>
                </a:solidFill>
              </a:rPr>
              <a:t>الأهدف: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790" y="-226259"/>
            <a:ext cx="2443877" cy="886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" y="-72162"/>
            <a:ext cx="1693451" cy="1535396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 rot="16200000">
            <a:off x="6267154" y="2986626"/>
            <a:ext cx="2512879" cy="237239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entagon 8"/>
          <p:cNvSpPr/>
          <p:nvPr/>
        </p:nvSpPr>
        <p:spPr>
          <a:xfrm rot="16200000">
            <a:off x="3509974" y="2692488"/>
            <a:ext cx="2117763" cy="2410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 rot="16200000">
            <a:off x="509725" y="2779678"/>
            <a:ext cx="2069088" cy="228457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92967" y="3953587"/>
            <a:ext cx="20402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000" b="1" dirty="0"/>
              <a:t>1- </a:t>
            </a:r>
            <a:r>
              <a:rPr lang="ar-AE" sz="2000" b="1" dirty="0" smtClean="0"/>
              <a:t>يتعرف على </a:t>
            </a:r>
            <a:r>
              <a:rPr lang="ar-AE" sz="2000" b="1" dirty="0" smtClean="0"/>
              <a:t>أيام الأسبوع</a:t>
            </a:r>
            <a:r>
              <a:rPr lang="ar-AE" sz="2000" b="1" dirty="0" smtClean="0"/>
              <a:t>.</a:t>
            </a:r>
            <a:endParaRPr lang="ar-AE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3357554" y="3786190"/>
            <a:ext cx="24364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400" b="1" dirty="0"/>
              <a:t>2- </a:t>
            </a:r>
            <a:r>
              <a:rPr lang="ar-AE" sz="2400" b="1" dirty="0" smtClean="0"/>
              <a:t>تحليل المفردات إلى حروف ومقاطع.</a:t>
            </a:r>
            <a:endParaRPr lang="ar-AE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28596" y="3786190"/>
            <a:ext cx="22519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400" b="1" dirty="0"/>
              <a:t>3- </a:t>
            </a:r>
            <a:r>
              <a:rPr lang="ar-AE" sz="2400" b="1" dirty="0" smtClean="0"/>
              <a:t>يوظف أيام الأسبوع في جمل .</a:t>
            </a:r>
            <a:endParaRPr lang="ar-AE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1113392" y="3081368"/>
            <a:ext cx="1095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 </a:t>
            </a:r>
            <a:r>
              <a:rPr lang="ar-AE" sz="3600" b="1" dirty="0" smtClean="0">
                <a:solidFill>
                  <a:srgbClr val="FF0000"/>
                </a:solidFill>
              </a:rPr>
              <a:t>بعض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1141" y="3015149"/>
            <a:ext cx="10358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مُعظم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5151" y="2993422"/>
            <a:ext cx="742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 كُل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13785"/>
            <a:ext cx="9052163" cy="188134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382487" y="698866"/>
            <a:ext cx="7138052" cy="61023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2800" b="1" dirty="0"/>
              <a:t>1- </a:t>
            </a:r>
            <a:r>
              <a:rPr lang="ar-EG" sz="2800" b="1" dirty="0"/>
              <a:t>أن</a:t>
            </a:r>
            <a:r>
              <a:rPr lang="ar-AE" sz="2800" b="1" dirty="0"/>
              <a:t> </a:t>
            </a:r>
            <a:r>
              <a:rPr lang="ar-EG" sz="2800" b="1" dirty="0" smtClean="0"/>
              <a:t>ي</a:t>
            </a:r>
            <a:r>
              <a:rPr lang="ar-AE" sz="2800" b="1" dirty="0" smtClean="0"/>
              <a:t>تعرف الطالب على الأسباب الرئيسة لمشكلة النفايات وأضرارها</a:t>
            </a:r>
            <a:r>
              <a:rPr lang="ar-EG" sz="3200" b="1" dirty="0" smtClean="0"/>
              <a:t>.</a:t>
            </a:r>
            <a:endParaRPr lang="ar-AE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82486" y="1503149"/>
            <a:ext cx="7152050" cy="954116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AE" sz="2800" b="1" dirty="0" smtClean="0"/>
              <a:t>2- أن يقرأ الطالب الفقرة ويحلل أهمية عملية تدوير النفايات للفرد والمجتمع. </a:t>
            </a: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23"/>
          <a:stretch/>
        </p:blipFill>
        <p:spPr>
          <a:xfrm rot="21347230" flipH="1">
            <a:off x="171733" y="1500557"/>
            <a:ext cx="1375439" cy="146939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285852" y="0"/>
            <a:ext cx="8005742" cy="27860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00B050"/>
                </a:solidFill>
              </a:rPr>
              <a:t>الهدف </a:t>
            </a:r>
            <a:r>
              <a:rPr lang="ar-SA" sz="2800" b="1" dirty="0" smtClean="0">
                <a:solidFill>
                  <a:srgbClr val="00B050"/>
                </a:solidFill>
              </a:rPr>
              <a:t>: </a:t>
            </a:r>
            <a:r>
              <a:rPr lang="ar-SA" b="1" dirty="0" smtClean="0">
                <a:solidFill>
                  <a:srgbClr val="002060"/>
                </a:solidFill>
              </a:rPr>
              <a:t>أن يتعرف الطالب على </a:t>
            </a:r>
            <a:r>
              <a:rPr lang="ar-AE" b="1" dirty="0" smtClean="0">
                <a:solidFill>
                  <a:srgbClr val="002060"/>
                </a:solidFill>
              </a:rPr>
              <a:t>أسماء أيام الأسبوع ( الأحد – الإثنين – الثلاثاء- الأربعاء- الخميس – الجمعة  ) باللغة العربية.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ar-AE" sz="3600" b="1" dirty="0" smtClean="0">
                <a:solidFill>
                  <a:srgbClr val="002060"/>
                </a:solidFill>
              </a:rPr>
              <a:t>أن يحلل المتعلم إلى حروف ومقاطع .</a:t>
            </a:r>
          </a:p>
          <a:p>
            <a:pPr>
              <a:buFontTx/>
              <a:buChar char="-"/>
            </a:pPr>
            <a:r>
              <a:rPr lang="ar-AE" sz="3600" b="1" dirty="0" smtClean="0">
                <a:solidFill>
                  <a:srgbClr val="002060"/>
                </a:solidFill>
              </a:rPr>
              <a:t>- أن يوظف  أيام الأسبوع في ثلاث  جمل مفيدة 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4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">
            <a:extLst>
              <a:ext uri="{FF2B5EF4-FFF2-40B4-BE49-F238E27FC236}">
                <a16:creationId xmlns="" xmlns:a16="http://schemas.microsoft.com/office/drawing/2014/main" id="{80743A78-A4CC-4948-9AF3-EC97389E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pinner BG">
            <a:extLst>
              <a:ext uri="{FF2B5EF4-FFF2-40B4-BE49-F238E27FC236}">
                <a16:creationId xmlns="" xmlns:a16="http://schemas.microsoft.com/office/drawing/2014/main" id="{3E6CC895-E36A-4692-ACBA-F4ABBFECD834}"/>
              </a:ext>
            </a:extLst>
          </p:cNvPr>
          <p:cNvSpPr/>
          <p:nvPr/>
        </p:nvSpPr>
        <p:spPr>
          <a:xfrm>
            <a:off x="2142000" y="189000"/>
            <a:ext cx="486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Tekhnologic Logo">
            <a:extLst>
              <a:ext uri="{FF2B5EF4-FFF2-40B4-BE49-F238E27FC236}">
                <a16:creationId xmlns="" xmlns:a16="http://schemas.microsoft.com/office/drawing/2014/main" id="{A3790BD6-4A08-403E-AB9F-2E81336F8353}"/>
              </a:ext>
            </a:extLst>
          </p:cNvPr>
          <p:cNvGrpSpPr/>
          <p:nvPr/>
        </p:nvGrpSpPr>
        <p:grpSpPr>
          <a:xfrm>
            <a:off x="4264211" y="6658600"/>
            <a:ext cx="787097" cy="180000"/>
            <a:chOff x="5464435" y="6630924"/>
            <a:chExt cx="1049463" cy="180000"/>
          </a:xfrm>
        </p:grpSpPr>
        <p:pic>
          <p:nvPicPr>
            <p:cNvPr id="3" name="Image">
              <a:extLst>
                <a:ext uri="{FF2B5EF4-FFF2-40B4-BE49-F238E27FC236}">
                  <a16:creationId xmlns="" xmlns:a16="http://schemas.microsoft.com/office/drawing/2014/main" id="{C976358D-0800-4818-B73F-167AC990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4" name="Text">
              <a:extLst>
                <a:ext uri="{FF2B5EF4-FFF2-40B4-BE49-F238E27FC236}">
                  <a16:creationId xmlns="" xmlns:a16="http://schemas.microsoft.com/office/drawing/2014/main" id="{18655347-B1CE-46DF-A3CB-932EC68D4DE9}"/>
                </a:ext>
              </a:extLst>
            </p:cNvPr>
            <p:cNvSpPr/>
            <p:nvPr/>
          </p:nvSpPr>
          <p:spPr>
            <a:xfrm>
              <a:off x="5624766" y="6651674"/>
              <a:ext cx="889132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 cap="none" spc="0" dirty="0">
                  <a:ln w="0"/>
                  <a:solidFill>
                    <a:srgbClr val="3059A2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46" name="Anchor">
            <a:extLst>
              <a:ext uri="{FF2B5EF4-FFF2-40B4-BE49-F238E27FC236}">
                <a16:creationId xmlns=""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3897000" y="2529000"/>
            <a:ext cx="135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pinning Wheel 3">
            <a:extLst>
              <a:ext uri="{FF2B5EF4-FFF2-40B4-BE49-F238E27FC236}">
                <a16:creationId xmlns="" xmlns:a16="http://schemas.microsoft.com/office/drawing/2014/main" id="{BCFBB5B5-0D3A-45EA-A121-6ED66D7BD8B2}"/>
              </a:ext>
            </a:extLst>
          </p:cNvPr>
          <p:cNvGrpSpPr/>
          <p:nvPr/>
        </p:nvGrpSpPr>
        <p:grpSpPr>
          <a:xfrm>
            <a:off x="1783326" y="-91269"/>
            <a:ext cx="4911058" cy="6760650"/>
            <a:chOff x="2374284" y="-93289"/>
            <a:chExt cx="6548077" cy="6760650"/>
          </a:xfrm>
        </p:grpSpPr>
        <p:sp>
          <p:nvSpPr>
            <p:cNvPr id="23" name="Segment 3">
              <a:extLst>
                <a:ext uri="{FF2B5EF4-FFF2-40B4-BE49-F238E27FC236}">
                  <a16:creationId xmlns="" xmlns:a16="http://schemas.microsoft.com/office/drawing/2014/main" id="{736E5A06-03B5-429C-9A9B-1190C64FEBAF}"/>
                </a:ext>
              </a:extLst>
            </p:cNvPr>
            <p:cNvSpPr/>
            <p:nvPr/>
          </p:nvSpPr>
          <p:spPr>
            <a:xfrm rot="19800000">
              <a:off x="2374284" y="956606"/>
              <a:ext cx="4586319" cy="3061410"/>
            </a:xfrm>
            <a:custGeom>
              <a:avLst/>
              <a:gdLst>
                <a:gd name="connsiteX0" fmla="*/ 4586319 w 4586319"/>
                <a:gd name="connsiteY0" fmla="*/ 408752 h 3061410"/>
                <a:gd name="connsiteX1" fmla="*/ 3487764 w 4586319"/>
                <a:gd name="connsiteY1" fmla="*/ 2311505 h 3061410"/>
                <a:gd name="connsiteX2" fmla="*/ 3412331 w 4586319"/>
                <a:gd name="connsiteY2" fmla="*/ 2272887 h 3061410"/>
                <a:gd name="connsiteX3" fmla="*/ 2312118 w 4586319"/>
                <a:gd name="connsiteY3" fmla="*/ 2629020 h 3061410"/>
                <a:gd name="connsiteX4" fmla="*/ 2202894 w 4586319"/>
                <a:gd name="connsiteY4" fmla="*/ 2953836 h 3061410"/>
                <a:gd name="connsiteX5" fmla="*/ 2200063 w 4586319"/>
                <a:gd name="connsiteY5" fmla="*/ 3061410 h 3061410"/>
                <a:gd name="connsiteX6" fmla="*/ 1855 w 4586319"/>
                <a:gd name="connsiteY6" fmla="*/ 3061410 h 3061410"/>
                <a:gd name="connsiteX7" fmla="*/ 0 w 4586319"/>
                <a:gd name="connsiteY7" fmla="*/ 2978339 h 3061410"/>
                <a:gd name="connsiteX8" fmla="*/ 409444 w 4586319"/>
                <a:gd name="connsiteY8" fmla="*/ 1530510 h 3061410"/>
                <a:gd name="connsiteX9" fmla="*/ 4451120 w 4586319"/>
                <a:gd name="connsiteY9" fmla="*/ 335188 h 3061410"/>
                <a:gd name="connsiteX10" fmla="*/ 4586319 w 4586319"/>
                <a:gd name="connsiteY10" fmla="*/ 408752 h 306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6319" h="3061410">
                  <a:moveTo>
                    <a:pt x="4586319" y="408752"/>
                  </a:moveTo>
                  <a:lnTo>
                    <a:pt x="3487764" y="2311505"/>
                  </a:lnTo>
                  <a:lnTo>
                    <a:pt x="3412331" y="2272887"/>
                  </a:lnTo>
                  <a:cubicBezTo>
                    <a:pt x="3013372" y="2093579"/>
                    <a:pt x="2535529" y="2242060"/>
                    <a:pt x="2312118" y="2629020"/>
                  </a:cubicBezTo>
                  <a:cubicBezTo>
                    <a:pt x="2252542" y="2732209"/>
                    <a:pt x="2216698" y="2842588"/>
                    <a:pt x="2202894" y="2953836"/>
                  </a:cubicBezTo>
                  <a:lnTo>
                    <a:pt x="2200063" y="3061410"/>
                  </a:lnTo>
                  <a:lnTo>
                    <a:pt x="1855" y="3061410"/>
                  </a:lnTo>
                  <a:lnTo>
                    <a:pt x="0" y="2978339"/>
                  </a:lnTo>
                  <a:cubicBezTo>
                    <a:pt x="12811" y="2485078"/>
                    <a:pt x="145383" y="1987878"/>
                    <a:pt x="409444" y="1530510"/>
                  </a:cubicBezTo>
                  <a:cubicBezTo>
                    <a:pt x="1228033" y="112672"/>
                    <a:pt x="3009942" y="-402242"/>
                    <a:pt x="4451120" y="335188"/>
                  </a:cubicBezTo>
                  <a:lnTo>
                    <a:pt x="4586319" y="40875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egment 2">
              <a:extLst>
                <a:ext uri="{FF2B5EF4-FFF2-40B4-BE49-F238E27FC236}">
                  <a16:creationId xmlns="" xmlns:a16="http://schemas.microsoft.com/office/drawing/2014/main" id="{5E5D21D9-FEE5-4428-A9FA-2499159002CD}"/>
                </a:ext>
              </a:extLst>
            </p:cNvPr>
            <p:cNvSpPr/>
            <p:nvPr/>
          </p:nvSpPr>
          <p:spPr>
            <a:xfrm rot="19800000">
              <a:off x="3907377" y="3611351"/>
              <a:ext cx="4582421" cy="3056010"/>
            </a:xfrm>
            <a:custGeom>
              <a:avLst/>
              <a:gdLst>
                <a:gd name="connsiteX0" fmla="*/ 2198032 w 4582421"/>
                <a:gd name="connsiteY0" fmla="*/ 0 h 3056010"/>
                <a:gd name="connsiteX1" fmla="*/ 2196570 w 4582421"/>
                <a:gd name="connsiteY1" fmla="*/ 55560 h 3056010"/>
                <a:gd name="connsiteX2" fmla="*/ 2626055 w 4582421"/>
                <a:gd name="connsiteY2" fmla="*/ 742864 h 3056010"/>
                <a:gd name="connsiteX3" fmla="*/ 3436020 w 4582421"/>
                <a:gd name="connsiteY3" fmla="*/ 771157 h 3056010"/>
                <a:gd name="connsiteX4" fmla="*/ 3483405 w 4582421"/>
                <a:gd name="connsiteY4" fmla="*/ 742111 h 3056010"/>
                <a:gd name="connsiteX5" fmla="*/ 4582421 w 4582421"/>
                <a:gd name="connsiteY5" fmla="*/ 2645662 h 3056010"/>
                <a:gd name="connsiteX6" fmla="*/ 4399561 w 4582421"/>
                <a:gd name="connsiteY6" fmla="*/ 2745861 h 3056010"/>
                <a:gd name="connsiteX7" fmla="*/ 1527545 w 4582421"/>
                <a:gd name="connsiteY7" fmla="*/ 2645538 h 3056010"/>
                <a:gd name="connsiteX8" fmla="*/ 4655 w 4582421"/>
                <a:gd name="connsiteY8" fmla="*/ 208461 h 3056010"/>
                <a:gd name="connsiteX9" fmla="*/ 0 w 4582421"/>
                <a:gd name="connsiteY9" fmla="*/ 0 h 3056010"/>
                <a:gd name="connsiteX10" fmla="*/ 2198032 w 4582421"/>
                <a:gd name="connsiteY10" fmla="*/ 0 h 30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2421" h="3056010">
                  <a:moveTo>
                    <a:pt x="2198032" y="0"/>
                  </a:moveTo>
                  <a:lnTo>
                    <a:pt x="2196570" y="55560"/>
                  </a:lnTo>
                  <a:cubicBezTo>
                    <a:pt x="2216099" y="331901"/>
                    <a:pt x="2368082" y="593923"/>
                    <a:pt x="2626055" y="742864"/>
                  </a:cubicBezTo>
                  <a:cubicBezTo>
                    <a:pt x="2884028" y="891805"/>
                    <a:pt x="3186937" y="892415"/>
                    <a:pt x="3436020" y="771157"/>
                  </a:cubicBezTo>
                  <a:lnTo>
                    <a:pt x="3483405" y="742111"/>
                  </a:lnTo>
                  <a:lnTo>
                    <a:pt x="4582421" y="2645662"/>
                  </a:lnTo>
                  <a:lnTo>
                    <a:pt x="4399561" y="2745861"/>
                  </a:lnTo>
                  <a:cubicBezTo>
                    <a:pt x="3516347" y="3175824"/>
                    <a:pt x="2442280" y="3173660"/>
                    <a:pt x="1527545" y="2645538"/>
                  </a:cubicBezTo>
                  <a:cubicBezTo>
                    <a:pt x="612811" y="2117416"/>
                    <a:pt x="73904" y="1188328"/>
                    <a:pt x="4655" y="208461"/>
                  </a:cubicBezTo>
                  <a:lnTo>
                    <a:pt x="0" y="0"/>
                  </a:lnTo>
                  <a:lnTo>
                    <a:pt x="2198032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egment 1">
              <a:extLst>
                <a:ext uri="{FF2B5EF4-FFF2-40B4-BE49-F238E27FC236}">
                  <a16:creationId xmlns="" xmlns:a16="http://schemas.microsoft.com/office/drawing/2014/main" id="{73B5306A-6542-4CC2-8110-AE4C08391A6E}"/>
                </a:ext>
              </a:extLst>
            </p:cNvPr>
            <p:cNvSpPr/>
            <p:nvPr/>
          </p:nvSpPr>
          <p:spPr>
            <a:xfrm rot="19800000">
              <a:off x="6290780" y="-93289"/>
              <a:ext cx="2631581" cy="5298469"/>
            </a:xfrm>
            <a:custGeom>
              <a:avLst/>
              <a:gdLst>
                <a:gd name="connsiteX0" fmla="*/ 1101071 w 2631581"/>
                <a:gd name="connsiteY0" fmla="*/ 0 h 5298469"/>
                <a:gd name="connsiteX1" fmla="*/ 1235450 w 2631581"/>
                <a:gd name="connsiteY1" fmla="*/ 82182 h 5298469"/>
                <a:gd name="connsiteX2" fmla="*/ 2221108 w 2631581"/>
                <a:gd name="connsiteY2" fmla="*/ 4180037 h 5298469"/>
                <a:gd name="connsiteX3" fmla="*/ 1171973 w 2631581"/>
                <a:gd name="connsiteY3" fmla="*/ 5258540 h 5298469"/>
                <a:gd name="connsiteX4" fmla="*/ 1099104 w 2631581"/>
                <a:gd name="connsiteY4" fmla="*/ 5298469 h 5298469"/>
                <a:gd name="connsiteX5" fmla="*/ 0 w 2631581"/>
                <a:gd name="connsiteY5" fmla="*/ 3394766 h 5298469"/>
                <a:gd name="connsiteX6" fmla="*/ 91747 w 2631581"/>
                <a:gd name="connsiteY6" fmla="*/ 3338527 h 5298469"/>
                <a:gd name="connsiteX7" fmla="*/ 318434 w 2631581"/>
                <a:gd name="connsiteY7" fmla="*/ 3081528 h 5298469"/>
                <a:gd name="connsiteX8" fmla="*/ 76747 w 2631581"/>
                <a:gd name="connsiteY8" fmla="*/ 1950649 h 5298469"/>
                <a:gd name="connsiteX9" fmla="*/ 2562 w 2631581"/>
                <a:gd name="connsiteY9" fmla="*/ 1902674 h 5298469"/>
                <a:gd name="connsiteX10" fmla="*/ 1101071 w 2631581"/>
                <a:gd name="connsiteY10" fmla="*/ 0 h 52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1581" h="5298469">
                  <a:moveTo>
                    <a:pt x="1101071" y="0"/>
                  </a:moveTo>
                  <a:lnTo>
                    <a:pt x="1235450" y="82182"/>
                  </a:lnTo>
                  <a:cubicBezTo>
                    <a:pt x="2594672" y="961563"/>
                    <a:pt x="3039698" y="2762199"/>
                    <a:pt x="2221108" y="4180037"/>
                  </a:cubicBezTo>
                  <a:cubicBezTo>
                    <a:pt x="1957047" y="4637405"/>
                    <a:pt x="1592745" y="5000815"/>
                    <a:pt x="1171973" y="5258540"/>
                  </a:cubicBezTo>
                  <a:lnTo>
                    <a:pt x="1099104" y="5298469"/>
                  </a:lnTo>
                  <a:lnTo>
                    <a:pt x="0" y="3394766"/>
                  </a:lnTo>
                  <a:lnTo>
                    <a:pt x="91747" y="3338527"/>
                  </a:lnTo>
                  <a:cubicBezTo>
                    <a:pt x="181188" y="3270948"/>
                    <a:pt x="258857" y="3184717"/>
                    <a:pt x="318434" y="3081528"/>
                  </a:cubicBezTo>
                  <a:cubicBezTo>
                    <a:pt x="541845" y="2694568"/>
                    <a:pt x="431512" y="2206504"/>
                    <a:pt x="76747" y="1950649"/>
                  </a:cubicBezTo>
                  <a:lnTo>
                    <a:pt x="2562" y="1902674"/>
                  </a:lnTo>
                  <a:lnTo>
                    <a:pt x="1101071" y="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egment 3 Text">
              <a:extLst>
                <a:ext uri="{FF2B5EF4-FFF2-40B4-BE49-F238E27FC236}">
                  <a16:creationId xmlns="" xmlns:a16="http://schemas.microsoft.com/office/drawing/2014/main" id="{C273770B-3A19-4495-A956-7D2C975A6F66}"/>
                </a:ext>
              </a:extLst>
            </p:cNvPr>
            <p:cNvSpPr/>
            <p:nvPr/>
          </p:nvSpPr>
          <p:spPr>
            <a:xfrm rot="3731491">
              <a:off x="6065934" y="1808715"/>
              <a:ext cx="3081271" cy="149446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ar-AE" sz="2800" b="1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الأَحَـــــد</a:t>
              </a:r>
              <a:endParaRPr lang="en-US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egment 2 Text">
              <a:extLst>
                <a:ext uri="{FF2B5EF4-FFF2-40B4-BE49-F238E27FC236}">
                  <a16:creationId xmlns="" xmlns:a16="http://schemas.microsoft.com/office/drawing/2014/main" id="{18C84489-4B13-4404-AE38-158539F7DD61}"/>
                </a:ext>
              </a:extLst>
            </p:cNvPr>
            <p:cNvSpPr/>
            <p:nvPr/>
          </p:nvSpPr>
          <p:spPr>
            <a:xfrm rot="10800000">
              <a:off x="4555364" y="4444419"/>
              <a:ext cx="3081271" cy="149446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ar-AE" sz="2800" b="1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الـــثُّــلاثَــاء</a:t>
              </a:r>
              <a:endParaRPr lang="en-US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Segment 1 Text">
              <a:extLst>
                <a:ext uri="{FF2B5EF4-FFF2-40B4-BE49-F238E27FC236}">
                  <a16:creationId xmlns="" xmlns:a16="http://schemas.microsoft.com/office/drawing/2014/main" id="{4EB83195-DB0C-4937-AA5C-2280F163FACB}"/>
                </a:ext>
              </a:extLst>
            </p:cNvPr>
            <p:cNvSpPr/>
            <p:nvPr/>
          </p:nvSpPr>
          <p:spPr>
            <a:xfrm rot="17868509" flipH="1">
              <a:off x="3054070" y="1789664"/>
              <a:ext cx="3081271" cy="149446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36000" tIns="36000" rIns="36000" bIns="36000" anchor="ctr" anchorCtr="0">
              <a:normAutofit/>
            </a:bodyPr>
            <a:lstStyle/>
            <a:p>
              <a:pPr algn="ctr"/>
              <a:r>
                <a:rPr lang="ar-AE" sz="2800" b="1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الإِثْـــنَــيـــن</a:t>
              </a:r>
              <a:endParaRPr lang="en-US" sz="28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Spin Button">
            <a:extLst>
              <a:ext uri="{FF2B5EF4-FFF2-40B4-BE49-F238E27FC236}">
                <a16:creationId xmlns=""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3897000" y="2529000"/>
            <a:ext cx="1350000" cy="1800000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=""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=""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=""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=""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4305905" y="-2198"/>
            <a:ext cx="54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162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7290" y="1928802"/>
            <a:ext cx="6786610" cy="22145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WRITE  THE FOLLOWING SLIDE  IN  YOUR NOTE BOOK 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3143240" y="4214818"/>
            <a:ext cx="3000396" cy="2643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410074" cy="65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868" y="357166"/>
            <a:ext cx="22797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2800" b="1" u="sng" dirty="0" smtClean="0"/>
              <a:t>...../ </a:t>
            </a:r>
            <a:r>
              <a:rPr lang="ar-AE" sz="2800" b="1" u="sng" dirty="0"/>
              <a:t> </a:t>
            </a:r>
            <a:r>
              <a:rPr lang="ar-AE" sz="2800" b="1" u="sng" dirty="0" smtClean="0"/>
              <a:t> 1/ </a:t>
            </a:r>
            <a:r>
              <a:rPr lang="ar-AE" sz="2800" b="1" u="sng" dirty="0" smtClean="0"/>
              <a:t>2022</a:t>
            </a:r>
            <a:endParaRPr lang="en-US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714356"/>
            <a:ext cx="192882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4800" b="1" u="sng" dirty="0" smtClean="0"/>
              <a:t>الأَيَــــام</a:t>
            </a:r>
            <a:endParaRPr lang="en-US" sz="4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1428736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6000" u="sng" dirty="0" smtClean="0"/>
              <a:t>الـمُـفْـرَدَات:</a:t>
            </a:r>
            <a:endParaRPr lang="en-US" sz="6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2571744"/>
            <a:ext cx="623119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3600" b="1" dirty="0" smtClean="0"/>
              <a:t>1/  الـــ + أَ + حَـــ  + ـــد =  الأَحَـــد    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3500438"/>
            <a:ext cx="6754197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2800" b="1" dirty="0" smtClean="0"/>
              <a:t>2/   الْــ  + إِثْـــ + ــنَــيْــ + ــن   = الإِثْــنَــيـــن                                            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4857760"/>
            <a:ext cx="787747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3200" b="1" dirty="0" smtClean="0"/>
              <a:t>3/     الــ  + ــثُّـــ  +  ـــلا    + ــــثَــا  + ء= الــثُّــلاثَــاء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D8FAB-14E0-4ED2-86B6-791A21C31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37"/>
          <a:stretch/>
        </p:blipFill>
        <p:spPr>
          <a:xfrm>
            <a:off x="179512" y="224644"/>
            <a:ext cx="8640960" cy="6408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985491-C9E5-452E-8DDC-9E1861C6D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857364"/>
            <a:ext cx="7239000" cy="176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rabic Vocabulary | TJ Homeschoo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657229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ays of the Week in Arabic - Display Poster (teacher ma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358114" cy="5357850"/>
          </a:xfrm>
          <a:prstGeom prst="rect">
            <a:avLst/>
          </a:prstGeom>
          <a:noFill/>
        </p:spPr>
      </p:pic>
      <p:pic>
        <p:nvPicPr>
          <p:cNvPr id="11" name="Picture 2" descr="Days of the Week in Arabic - Display Poster (teacher mad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3578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00100" y="357166"/>
            <a:ext cx="700092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8000" dirty="0" smtClean="0"/>
              <a:t>أَيَــام  الأسْــبُـــوع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792961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2264" y="214290"/>
            <a:ext cx="197522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2800" b="1" dirty="0" smtClean="0"/>
              <a:t>التهيئة الحافزة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970119" y="3244334"/>
            <a:ext cx="3203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https://youtu.be/OxVY3IwDaw8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4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Starter   :  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4546" y="2143116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https://edpuzzle.com/media/61ba1d15e83ece4297a4832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286248" y="142852"/>
            <a:ext cx="4857752" cy="1936377"/>
          </a:xfrm>
          <a:prstGeom prst="wedgeEllipseCallout">
            <a:avLst>
              <a:gd name="adj1" fmla="val 3856"/>
              <a:gd name="adj2" fmla="val 878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مــهــارة الـــتـــحـــدث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6" b="12167"/>
          <a:stretch/>
        </p:blipFill>
        <p:spPr>
          <a:xfrm>
            <a:off x="6000760" y="2714620"/>
            <a:ext cx="2786232" cy="4000528"/>
          </a:xfrm>
          <a:prstGeom prst="rect">
            <a:avLst/>
          </a:prstGeom>
        </p:spPr>
      </p:pic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28650" y="146463"/>
            <a:ext cx="2168236" cy="1040080"/>
            <a:chOff x="2092" y="6243"/>
            <a:chExt cx="1709" cy="571"/>
          </a:xfrm>
        </p:grpSpPr>
        <p:sp>
          <p:nvSpPr>
            <p:cNvPr id="5" name="AutoShape 38"/>
            <p:cNvSpPr>
              <a:spLocks noChangeArrowheads="1"/>
            </p:cNvSpPr>
            <p:nvPr/>
          </p:nvSpPr>
          <p:spPr bwMode="auto">
            <a:xfrm>
              <a:off x="2092" y="6243"/>
              <a:ext cx="1270" cy="453"/>
            </a:xfrm>
            <a:prstGeom prst="wave">
              <a:avLst>
                <a:gd name="adj1" fmla="val 13005"/>
                <a:gd name="adj2" fmla="val 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39" descr="clock_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267"/>
              <a:ext cx="58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2256" y="6321"/>
              <a:ext cx="103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AE" altLang="en-US" sz="32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2</a:t>
              </a:r>
              <a:r>
                <a:rPr lang="ar-SA" altLang="en-US" sz="32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دقيق</a:t>
              </a:r>
              <a:r>
                <a:rPr lang="ar-AE" altLang="en-US" sz="32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تان</a:t>
              </a:r>
              <a:endParaRPr lang="en-US" altLang="en-US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8" name="Picture 2" descr="Days of the week أيام الأسبوع | Arabic kids, Learning arabic, Learn arabic  alphab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564357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441819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6000" b="1" dirty="0" smtClean="0">
                <a:solidFill>
                  <a:srgbClr val="FF0000"/>
                </a:solidFill>
              </a:rPr>
              <a:t>الـــمُـــفْـــرَدَات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1785926"/>
            <a:ext cx="385926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NEW  WORDS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96488" y="146463"/>
            <a:ext cx="1626177" cy="1040080"/>
            <a:chOff x="2092" y="6243"/>
            <a:chExt cx="1709" cy="571"/>
          </a:xfrm>
        </p:grpSpPr>
        <p:sp>
          <p:nvSpPr>
            <p:cNvPr id="5" name="AutoShape 38"/>
            <p:cNvSpPr>
              <a:spLocks noChangeArrowheads="1"/>
            </p:cNvSpPr>
            <p:nvPr/>
          </p:nvSpPr>
          <p:spPr bwMode="auto">
            <a:xfrm>
              <a:off x="2092" y="6243"/>
              <a:ext cx="1270" cy="453"/>
            </a:xfrm>
            <a:prstGeom prst="wave">
              <a:avLst>
                <a:gd name="adj1" fmla="val 13005"/>
                <a:gd name="adj2" fmla="val 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39" descr="clock_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6267"/>
              <a:ext cx="589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2256" y="6321"/>
              <a:ext cx="109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A" altLang="en-US" sz="24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10</a:t>
              </a:r>
              <a:r>
                <a:rPr lang="ar-AE" altLang="en-US" sz="24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دق</a:t>
              </a:r>
              <a:r>
                <a:rPr lang="ar-SA" altLang="en-US" sz="24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ائق</a:t>
              </a:r>
              <a:endParaRPr lang="en-US" alt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نجمة ذات 5 نقاط 7"/>
          <p:cNvSpPr/>
          <p:nvPr/>
        </p:nvSpPr>
        <p:spPr>
          <a:xfrm>
            <a:off x="6273743" y="7199"/>
            <a:ext cx="2827905" cy="2738269"/>
          </a:xfrm>
          <a:prstGeom prst="star5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نشاط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5">
                    <a:lumMod val="50000"/>
                  </a:schemeClr>
                </a:solidFill>
              </a:rPr>
              <a:t>جماعي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عنصر نائب للمحتوى 6" descr="جماعي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133496" y="2745467"/>
            <a:ext cx="2891102" cy="4112533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مخطط انسيابي: تخزين بالوصول التسلسلي 5"/>
          <p:cNvSpPr/>
          <p:nvPr/>
        </p:nvSpPr>
        <p:spPr>
          <a:xfrm>
            <a:off x="285720" y="642918"/>
            <a:ext cx="6133496" cy="5788425"/>
          </a:xfrm>
          <a:prstGeom prst="flowChartMagneticTap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1227736" y="1519278"/>
            <a:ext cx="1706137" cy="1483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14" idx="0"/>
            <a:endCxn id="14" idx="2"/>
          </p:cNvCxnSpPr>
          <p:nvPr/>
        </p:nvCxnSpPr>
        <p:spPr>
          <a:xfrm>
            <a:off x="2080805" y="1519278"/>
            <a:ext cx="0" cy="1483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47146" y="1548934"/>
            <a:ext cx="0" cy="1483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96498" y="1536004"/>
            <a:ext cx="26330" cy="14663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22935" y="2048225"/>
            <a:ext cx="1706137" cy="334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27736" y="2644081"/>
            <a:ext cx="1706137" cy="557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222935" y="3425401"/>
            <a:ext cx="1706137" cy="13827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ar-SA" b="1" dirty="0" smtClean="0"/>
              <a:t>طَــــــــــعَــــــــــام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2571736" y="4857760"/>
            <a:ext cx="392352" cy="348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/>
              <a:t>الـ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143108" y="4857760"/>
            <a:ext cx="409808" cy="356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/>
              <a:t>إِثْــ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1500166" y="4857760"/>
            <a:ext cx="536653" cy="356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/>
              <a:t>ـنَـيْـ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1680059" y="5533715"/>
            <a:ext cx="1031022" cy="379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/>
              <a:t>الــثــلاثــاء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680059" y="6055705"/>
            <a:ext cx="1031022" cy="3791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/>
              <a:t>الــثــلاثــاء</a:t>
            </a:r>
            <a:endParaRPr lang="en-US" b="1" dirty="0"/>
          </a:p>
        </p:txBody>
      </p:sp>
      <p:pic>
        <p:nvPicPr>
          <p:cNvPr id="26" name="Picture 2" descr="maxresdefault (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36" y="1545320"/>
            <a:ext cx="1701336" cy="14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647146" y="1527641"/>
            <a:ext cx="0" cy="1483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80805" y="1536004"/>
            <a:ext cx="0" cy="1483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96497" y="1519278"/>
            <a:ext cx="0" cy="1483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27736" y="2048225"/>
            <a:ext cx="17061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22935" y="2568094"/>
            <a:ext cx="17061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2" descr="maxresdefault (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35" y="3433764"/>
            <a:ext cx="1694927" cy="13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H="1">
            <a:off x="1590802" y="3442125"/>
            <a:ext cx="10410" cy="13660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059988" y="3441780"/>
            <a:ext cx="10410" cy="13660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488753" y="3433762"/>
            <a:ext cx="10410" cy="13660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06920" y="3950243"/>
            <a:ext cx="17061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22934" y="4405440"/>
            <a:ext cx="170613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Subtitle 2"/>
          <p:cNvSpPr txBox="1">
            <a:spLocks/>
          </p:cNvSpPr>
          <p:nvPr/>
        </p:nvSpPr>
        <p:spPr>
          <a:xfrm>
            <a:off x="3095180" y="1674066"/>
            <a:ext cx="2065856" cy="4885419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ar-SA" sz="5900" b="1" dirty="0" smtClean="0">
                <a:solidFill>
                  <a:srgbClr val="7030A0"/>
                </a:solidFill>
              </a:rPr>
              <a:t>مستوى 1: </a:t>
            </a:r>
            <a:r>
              <a:rPr lang="ar-SA" sz="5900" b="1" dirty="0" smtClean="0"/>
              <a:t>بازل يركبها ويستخرج اسم المفردة ، يكتبها ثم يقرأها.</a:t>
            </a:r>
          </a:p>
          <a:p>
            <a:endParaRPr lang="ar-SA" sz="5900" b="1" dirty="0" smtClean="0"/>
          </a:p>
          <a:p>
            <a:r>
              <a:rPr lang="ar-SA" sz="5900" b="1" dirty="0" smtClean="0">
                <a:solidFill>
                  <a:srgbClr val="7030A0"/>
                </a:solidFill>
              </a:rPr>
              <a:t>مستوى 2 : </a:t>
            </a:r>
            <a:r>
              <a:rPr lang="ar-SA" sz="5900" b="1" dirty="0" smtClean="0"/>
              <a:t>صورة مع الإسم ، يتهجأ ويضع الحروف المكونة من الكلمة.</a:t>
            </a:r>
          </a:p>
          <a:p>
            <a:endParaRPr lang="ar-SA" sz="5900" b="1" dirty="0" smtClean="0"/>
          </a:p>
          <a:p>
            <a:r>
              <a:rPr lang="ar-SA" sz="5900" b="1" dirty="0" smtClean="0">
                <a:solidFill>
                  <a:schemeClr val="accent6">
                    <a:lumMod val="50000"/>
                  </a:schemeClr>
                </a:solidFill>
              </a:rPr>
              <a:t>مستوى 3: </a:t>
            </a:r>
            <a:r>
              <a:rPr lang="ar-SA" sz="5900" b="1" dirty="0" smtClean="0"/>
              <a:t>يطابق الكلمة بالكلمة</a:t>
            </a:r>
            <a:r>
              <a:rPr lang="ar-SA" sz="2400" b="1" dirty="0" smtClean="0"/>
              <a:t>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9" name="صورة 3" descr="ت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9011" y="61083"/>
            <a:ext cx="1367007" cy="10891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" name="Rectangle 39"/>
          <p:cNvSpPr/>
          <p:nvPr/>
        </p:nvSpPr>
        <p:spPr>
          <a:xfrm>
            <a:off x="857224" y="4857760"/>
            <a:ext cx="536653" cy="356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b="1" dirty="0" smtClean="0"/>
              <a:t>ــن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424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86710" y="4071942"/>
            <a:ext cx="69923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6000" b="1" dirty="0" smtClean="0"/>
              <a:t>الْـ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4000504"/>
            <a:ext cx="35137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6000" b="1" dirty="0" smtClean="0"/>
              <a:t>أَ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4071942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5429264"/>
            <a:ext cx="255355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6000" b="1" dirty="0" smtClean="0"/>
              <a:t>الأَحَــد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5429264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=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4071942"/>
            <a:ext cx="1196161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6000" b="1" dirty="0" smtClean="0"/>
              <a:t>حَــــ</a:t>
            </a:r>
            <a:endParaRPr lang="en-US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4071942"/>
            <a:ext cx="152080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6000" b="1" dirty="0" smtClean="0">
                <a:solidFill>
                  <a:srgbClr val="FF0000"/>
                </a:solidFill>
              </a:rPr>
              <a:t>ـــد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4000504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4071942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8194" name="AutoShape 2" descr="22,666,774 City Photos and Premium High Res Pictures - Gett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Top 10 Most Expensive Cities in the U.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Top 10 Most Expensive Cities in the U.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25002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285984" y="2143116"/>
            <a:ext cx="6912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800" b="1" dirty="0" smtClean="0"/>
              <a:t>تَــــذْهَـــبُ  أُخْــتِّــي إلــى الــمَــدْرَسَـــةِ  يـَــومَ   </a:t>
            </a:r>
            <a:r>
              <a:rPr lang="ar-AE" sz="4000" b="1" u="sng" dirty="0" smtClean="0">
                <a:solidFill>
                  <a:srgbClr val="002060"/>
                </a:solidFill>
              </a:rPr>
              <a:t>الأَحَـــد</a:t>
            </a:r>
            <a:r>
              <a:rPr lang="ar-AE" sz="2800" b="1" dirty="0" smtClean="0"/>
              <a:t> .</a:t>
            </a:r>
            <a:endParaRPr lang="en-US" sz="2800" b="1" dirty="0"/>
          </a:p>
        </p:txBody>
      </p:sp>
      <p:sp>
        <p:nvSpPr>
          <p:cNvPr id="20" name="Oval 19"/>
          <p:cNvSpPr/>
          <p:nvPr/>
        </p:nvSpPr>
        <p:spPr>
          <a:xfrm>
            <a:off x="2357422" y="571480"/>
            <a:ext cx="2214578" cy="1463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Sunday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3143248"/>
            <a:ext cx="44435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4" grpId="0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86710" y="4071942"/>
            <a:ext cx="69923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6000" b="1" dirty="0" smtClean="0"/>
              <a:t>الْـ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4071942"/>
            <a:ext cx="107865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b="1" dirty="0" smtClean="0"/>
              <a:t>إِثْــ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4071942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5429264"/>
            <a:ext cx="419662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6000" b="1" dirty="0" smtClean="0"/>
              <a:t>الإِثْـــنَــيْـــن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5429264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=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4071942"/>
            <a:ext cx="151515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6000" b="1" dirty="0" smtClean="0"/>
              <a:t>نَـــيْـــ</a:t>
            </a:r>
            <a:endParaRPr lang="en-US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4071942"/>
            <a:ext cx="152080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6000" b="1" dirty="0" smtClean="0">
                <a:solidFill>
                  <a:srgbClr val="FF0000"/>
                </a:solidFill>
              </a:rPr>
              <a:t>ـــن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4000504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4071942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8194" name="AutoShape 2" descr="22,666,774 City Photos and Premium High Res Pictures - Gett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Top 10 Most Expensive Cities in the U.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Top 10 Most Expensive Cities in the U.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71538" y="2143116"/>
            <a:ext cx="559737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ar-AE" sz="2800" b="1" dirty="0" smtClean="0"/>
              <a:t>الـــيـَــومَ  هُـــوَ  :   </a:t>
            </a:r>
            <a:r>
              <a:rPr lang="ar-AE" sz="4400" b="1" dirty="0" smtClean="0">
                <a:solidFill>
                  <a:schemeClr val="accent2">
                    <a:lumMod val="50000"/>
                  </a:schemeClr>
                </a:solidFill>
              </a:rPr>
              <a:t>الإِثْـــنَــيْـــن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AE" sz="2800" b="1" dirty="0" smtClean="0"/>
              <a:t>.</a:t>
            </a:r>
            <a:endParaRPr lang="en-US" sz="2800" b="1" dirty="0"/>
          </a:p>
        </p:txBody>
      </p:sp>
      <p:sp>
        <p:nvSpPr>
          <p:cNvPr id="20" name="Oval 19"/>
          <p:cNvSpPr/>
          <p:nvPr/>
        </p:nvSpPr>
        <p:spPr>
          <a:xfrm>
            <a:off x="785786" y="285728"/>
            <a:ext cx="2643206" cy="1463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Monday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5272" y="500042"/>
            <a:ext cx="44435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4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43900" y="3643314"/>
            <a:ext cx="69923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6000" b="1" dirty="0" smtClean="0"/>
              <a:t>الْـ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3643314"/>
            <a:ext cx="107865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b="1" dirty="0" smtClean="0"/>
              <a:t>ــثُّــ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3571876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5214950"/>
            <a:ext cx="419662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6000" b="1" dirty="0" smtClean="0"/>
              <a:t>الــثُّــلاثَــاء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5429264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=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3643314"/>
            <a:ext cx="906017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AE" sz="6000" b="1" dirty="0" smtClean="0"/>
              <a:t>ــلَا</a:t>
            </a:r>
            <a:endParaRPr lang="en-US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3643314"/>
            <a:ext cx="152080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6000" b="1" dirty="0" smtClean="0">
                <a:solidFill>
                  <a:srgbClr val="FF0000"/>
                </a:solidFill>
              </a:rPr>
              <a:t>ـــثَــا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3571876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6182" y="3571876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8194" name="AutoShape 2" descr="22,666,774 City Photos and Premium High Res Pictures - Gett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Top 10 Most Expensive Cities in the U.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Top 10 Most Expensive Cities in the U.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7158" y="1857364"/>
            <a:ext cx="8643998" cy="1138773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 smtClean="0"/>
              <a:t> </a:t>
            </a:r>
            <a:r>
              <a:rPr lang="ar-AE" sz="3200" b="1" dirty="0" smtClean="0"/>
              <a:t>يَــومَ </a:t>
            </a:r>
            <a:r>
              <a:rPr lang="ar-AE" sz="4000" b="1" dirty="0" smtClean="0">
                <a:solidFill>
                  <a:srgbClr val="FFFF00"/>
                </a:solidFill>
              </a:rPr>
              <a:t> </a:t>
            </a:r>
            <a:r>
              <a:rPr lang="ar-AE" sz="3600" b="1" u="sng" dirty="0" smtClean="0">
                <a:solidFill>
                  <a:srgbClr val="FF0000"/>
                </a:solidFill>
              </a:rPr>
              <a:t>الــثُّــلاثَــاء </a:t>
            </a:r>
            <a:r>
              <a:rPr lang="ar-AE" sz="3600" b="1" u="sng" dirty="0" smtClean="0">
                <a:solidFill>
                  <a:srgbClr val="FF0000"/>
                </a:solidFill>
              </a:rPr>
              <a:t> </a:t>
            </a:r>
            <a:endParaRPr lang="en-US" sz="4000" b="1" u="sng" dirty="0" smtClean="0">
              <a:solidFill>
                <a:srgbClr val="FF0000"/>
              </a:solidFill>
            </a:endParaRPr>
          </a:p>
          <a:p>
            <a:r>
              <a:rPr lang="ar-AE" sz="2800" b="1" dirty="0" smtClean="0"/>
              <a:t>.</a:t>
            </a:r>
            <a:endParaRPr lang="en-US" sz="2800" b="1" dirty="0"/>
          </a:p>
        </p:txBody>
      </p:sp>
      <p:sp>
        <p:nvSpPr>
          <p:cNvPr id="20" name="Oval 19"/>
          <p:cNvSpPr/>
          <p:nvPr/>
        </p:nvSpPr>
        <p:spPr>
          <a:xfrm>
            <a:off x="285720" y="214290"/>
            <a:ext cx="2643206" cy="1463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Tuesday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5272" y="500042"/>
            <a:ext cx="44435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00166" y="3643314"/>
            <a:ext cx="70891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6000" dirty="0" smtClean="0"/>
              <a:t>+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571876"/>
            <a:ext cx="152080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6000" b="1" dirty="0" smtClean="0">
                <a:solidFill>
                  <a:srgbClr val="FF0000"/>
                </a:solidFill>
              </a:rPr>
              <a:t>ء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4" grpId="0" animBg="1"/>
      <p:bldP spid="2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505</Words>
  <Application>Microsoft Office PowerPoint</Application>
  <PresentationFormat>On-screen Show (4:3)</PresentationFormat>
  <Paragraphs>179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اقرأ الــكلمات بالتركيب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160</cp:revision>
  <dcterms:created xsi:type="dcterms:W3CDTF">2020-10-03T07:33:59Z</dcterms:created>
  <dcterms:modified xsi:type="dcterms:W3CDTF">2021-12-15T17:16:10Z</dcterms:modified>
</cp:coreProperties>
</file>