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30"/>
  </p:notesMasterIdLst>
  <p:sldIdLst>
    <p:sldId id="263" r:id="rId3"/>
    <p:sldId id="282" r:id="rId4"/>
    <p:sldId id="283" r:id="rId5"/>
    <p:sldId id="259" r:id="rId6"/>
    <p:sldId id="1366" r:id="rId7"/>
    <p:sldId id="257" r:id="rId8"/>
    <p:sldId id="1359" r:id="rId9"/>
    <p:sldId id="1367" r:id="rId10"/>
    <p:sldId id="274" r:id="rId11"/>
    <p:sldId id="284" r:id="rId12"/>
    <p:sldId id="285" r:id="rId13"/>
    <p:sldId id="258" r:id="rId14"/>
    <p:sldId id="260" r:id="rId15"/>
    <p:sldId id="287" r:id="rId16"/>
    <p:sldId id="272" r:id="rId17"/>
    <p:sldId id="1358" r:id="rId18"/>
    <p:sldId id="1368" r:id="rId19"/>
    <p:sldId id="1360" r:id="rId20"/>
    <p:sldId id="1361" r:id="rId21"/>
    <p:sldId id="266" r:id="rId22"/>
    <p:sldId id="1365" r:id="rId23"/>
    <p:sldId id="1362" r:id="rId24"/>
    <p:sldId id="268" r:id="rId25"/>
    <p:sldId id="1363" r:id="rId26"/>
    <p:sldId id="1364" r:id="rId27"/>
    <p:sldId id="286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ناهد سعد عبيد" initials="ناهد" lastIdx="1" clrIdx="0">
    <p:extLst>
      <p:ext uri="{19B8F6BF-5375-455C-9EA6-DF929625EA0E}">
        <p15:presenceInfo xmlns:p15="http://schemas.microsoft.com/office/powerpoint/2012/main" userId="S::Nahed286464@moe.ae::bd7c48e1-8ea8-49f8-b029-bdd57907b36b" providerId="AD"/>
      </p:ext>
    </p:extLst>
  </p:cmAuthor>
  <p:cmAuthor id="2" name="ناهد سعد عبيد" initials="ناهد [2]" lastIdx="4" clrIdx="1">
    <p:extLst>
      <p:ext uri="{19B8F6BF-5375-455C-9EA6-DF929625EA0E}">
        <p15:presenceInfo xmlns:p15="http://schemas.microsoft.com/office/powerpoint/2012/main" userId="ناهد سعد عبيد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1859C"/>
    <a:srgbClr val="FDEADA"/>
    <a:srgbClr val="FFFF00"/>
    <a:srgbClr val="FDFDFD"/>
    <a:srgbClr val="FF65A3"/>
    <a:srgbClr val="FF0066"/>
    <a:srgbClr val="CCC700"/>
    <a:srgbClr val="9A9600"/>
    <a:srgbClr val="482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353" autoAdjust="0"/>
    <p:restoredTop sz="94660"/>
  </p:normalViewPr>
  <p:slideViewPr>
    <p:cSldViewPr>
      <p:cViewPr varScale="1">
        <p:scale>
          <a:sx n="72" d="100"/>
          <a:sy n="72" d="100"/>
        </p:scale>
        <p:origin x="15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34" Type="http://schemas.openxmlformats.org/officeDocument/2006/relationships/theme" Target="theme/theme1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viewProps" Target="view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presProps" Target="presProps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commentAuthors" Target="commentAuthors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notesMaster" Target="notesMasters/notesMaster1.xml" /><Relationship Id="rId35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E118A-627B-46D6-8560-727E629BBB8A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DE5E8-3D9B-4182-AC7E-454FB52F4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64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44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13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54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58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9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26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71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53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61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17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9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 /><Relationship Id="rId13" Type="http://schemas.openxmlformats.org/officeDocument/2006/relationships/image" Target="../media/image5.jpeg" /><Relationship Id="rId3" Type="http://schemas.microsoft.com/office/2007/relationships/media" Target="../media/media2.m4a" /><Relationship Id="rId7" Type="http://schemas.openxmlformats.org/officeDocument/2006/relationships/audio" Target="../media/audio1.wav" /><Relationship Id="rId12" Type="http://schemas.microsoft.com/office/2007/relationships/hdphoto" Target="../media/hdphoto1.wdp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6" Type="http://schemas.openxmlformats.org/officeDocument/2006/relationships/notesSlide" Target="../notesSlides/notesSlide1.xml" /><Relationship Id="rId11" Type="http://schemas.openxmlformats.org/officeDocument/2006/relationships/image" Target="../media/image4.png" /><Relationship Id="rId5" Type="http://schemas.openxmlformats.org/officeDocument/2006/relationships/slideLayout" Target="../slideLayouts/slideLayout13.xml" /><Relationship Id="rId15" Type="http://schemas.openxmlformats.org/officeDocument/2006/relationships/image" Target="../media/image7.jpeg" /><Relationship Id="rId10" Type="http://schemas.openxmlformats.org/officeDocument/2006/relationships/image" Target="../media/image3.png" /><Relationship Id="rId4" Type="http://schemas.openxmlformats.org/officeDocument/2006/relationships/audio" Target="../media/media2.m4a" /><Relationship Id="rId9" Type="http://schemas.openxmlformats.org/officeDocument/2006/relationships/image" Target="../media/image2.png" /><Relationship Id="rId14" Type="http://schemas.openxmlformats.org/officeDocument/2006/relationships/image" Target="../media/image6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4.mp4" /><Relationship Id="rId1" Type="http://schemas.microsoft.com/office/2007/relationships/media" Target="../media/media4.mp4" /><Relationship Id="rId4" Type="http://schemas.openxmlformats.org/officeDocument/2006/relationships/image" Target="../media/image20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5.mp4" /><Relationship Id="rId1" Type="http://schemas.microsoft.com/office/2007/relationships/media" Target="../media/media5.mp4" /><Relationship Id="rId4" Type="http://schemas.openxmlformats.org/officeDocument/2006/relationships/image" Target="../media/image21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4" Type="http://schemas.microsoft.com/office/2007/relationships/hdphoto" Target="../media/hdphoto5.wdp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6.mp4" /><Relationship Id="rId1" Type="http://schemas.microsoft.com/office/2007/relationships/media" Target="../media/media6.mp4" /><Relationship Id="rId4" Type="http://schemas.openxmlformats.org/officeDocument/2006/relationships/image" Target="../media/image26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7.mp4" /><Relationship Id="rId1" Type="http://schemas.microsoft.com/office/2007/relationships/media" Target="../media/media7.mp4" /><Relationship Id="rId4" Type="http://schemas.openxmlformats.org/officeDocument/2006/relationships/image" Target="../media/image27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microsoft.com/office/2007/relationships/media" Target="../media/media8.mp3" /><Relationship Id="rId1" Type="http://schemas.openxmlformats.org/officeDocument/2006/relationships/audio" Target="NULL" TargetMode="External" /><Relationship Id="rId6" Type="http://schemas.openxmlformats.org/officeDocument/2006/relationships/image" Target="../media/image28.png" /><Relationship Id="rId5" Type="http://schemas.openxmlformats.org/officeDocument/2006/relationships/hyperlink" Target="https://wordwall.net/play/1739/515/210" TargetMode="External" /><Relationship Id="rId4" Type="http://schemas.openxmlformats.org/officeDocument/2006/relationships/image" Target="../media/image2.png" 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6.svg" /><Relationship Id="rId4" Type="http://schemas.openxmlformats.org/officeDocument/2006/relationships/image" Target="../media/image15.png" 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microsoft.com/office/2007/relationships/media" Target="../media/media8.mp3" /><Relationship Id="rId1" Type="http://schemas.openxmlformats.org/officeDocument/2006/relationships/audio" Target="NULL" TargetMode="External" /><Relationship Id="rId6" Type="http://schemas.openxmlformats.org/officeDocument/2006/relationships/image" Target="../media/image32.png" /><Relationship Id="rId5" Type="http://schemas.openxmlformats.org/officeDocument/2006/relationships/hyperlink" Target="https://www.liveworksheets.com/lt1706975ip" TargetMode="External" /><Relationship Id="rId4" Type="http://schemas.openxmlformats.org/officeDocument/2006/relationships/image" Target="../media/image2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6.svg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9.mp4" /><Relationship Id="rId1" Type="http://schemas.microsoft.com/office/2007/relationships/media" Target="../media/media9.mp4" /><Relationship Id="rId4" Type="http://schemas.openxmlformats.org/officeDocument/2006/relationships/image" Target="../media/image37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7" Type="http://schemas.openxmlformats.org/officeDocument/2006/relationships/image" Target="../media/image13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Relationship Id="rId6" Type="http://schemas.microsoft.com/office/2007/relationships/hdphoto" Target="../media/hdphoto2.wdp" /><Relationship Id="rId5" Type="http://schemas.openxmlformats.org/officeDocument/2006/relationships/image" Target="../media/image12.png" /><Relationship Id="rId4" Type="http://schemas.openxmlformats.org/officeDocument/2006/relationships/image" Target="../media/image11.png" 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6.svg" /><Relationship Id="rId4" Type="http://schemas.openxmlformats.org/officeDocument/2006/relationships/image" Target="../media/image15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3.mp3" /><Relationship Id="rId1" Type="http://schemas.microsoft.com/office/2007/relationships/media" Target="../media/media3.mp3" /><Relationship Id="rId5" Type="http://schemas.openxmlformats.org/officeDocument/2006/relationships/image" Target="../media/image2.png" /><Relationship Id="rId4" Type="http://schemas.openxmlformats.org/officeDocument/2006/relationships/image" Target="../media/image8.jpeg" 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6.svg" /><Relationship Id="rId4" Type="http://schemas.openxmlformats.org/officeDocument/2006/relationships/image" Target="../media/image15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م ادري والله ">
            <a:extLst>
              <a:ext uri="{FF2B5EF4-FFF2-40B4-BE49-F238E27FC236}">
                <a16:creationId xmlns:a16="http://schemas.microsoft.com/office/drawing/2014/main" id="{C6CFA54E-EFEE-408E-A76F-626F0894B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حاول">
            <a:hlinkClick r:id="" action="ppaction://media"/>
            <a:extLst>
              <a:ext uri="{FF2B5EF4-FFF2-40B4-BE49-F238E27FC236}">
                <a16:creationId xmlns:a16="http://schemas.microsoft.com/office/drawing/2014/main" id="{E01021C3-FBF5-425B-9453-F5BE7F63D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1600" y="759943"/>
            <a:ext cx="457200" cy="457200"/>
          </a:xfrm>
          <a:prstGeom prst="rect">
            <a:avLst/>
          </a:prstGeom>
        </p:spPr>
      </p:pic>
      <p:pic>
        <p:nvPicPr>
          <p:cNvPr id="31" name="Picture 30" descr="A close up of a map&#10;&#10;Description automatically generated">
            <a:extLst>
              <a:ext uri="{FF2B5EF4-FFF2-40B4-BE49-F238E27FC236}">
                <a16:creationId xmlns:a16="http://schemas.microsoft.com/office/drawing/2014/main" id="{A662AFC6-20C4-466F-8FDC-85A87D3237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8" y="15217"/>
            <a:ext cx="12192000" cy="6827566"/>
          </a:xfrm>
          <a:prstGeom prst="rect">
            <a:avLst/>
          </a:prstGeom>
        </p:spPr>
      </p:pic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A9817210-71FD-4462-B4DB-DBA4AD3396A1}"/>
              </a:ext>
            </a:extLst>
          </p:cNvPr>
          <p:cNvSpPr/>
          <p:nvPr/>
        </p:nvSpPr>
        <p:spPr>
          <a:xfrm>
            <a:off x="8125170" y="1542727"/>
            <a:ext cx="2827989" cy="14713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3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862DDC38-C9AB-4E92-B6A4-94B68CFFC466}"/>
              </a:ext>
            </a:extLst>
          </p:cNvPr>
          <p:cNvSpPr/>
          <p:nvPr/>
        </p:nvSpPr>
        <p:spPr>
          <a:xfrm>
            <a:off x="4424856" y="1486348"/>
            <a:ext cx="2980082" cy="14713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Rounded Rectangle 43">
            <a:extLst>
              <a:ext uri="{FF2B5EF4-FFF2-40B4-BE49-F238E27FC236}">
                <a16:creationId xmlns:a16="http://schemas.microsoft.com/office/drawing/2014/main" id="{53F2A79D-4715-459F-911E-75D260B750D7}"/>
              </a:ext>
            </a:extLst>
          </p:cNvPr>
          <p:cNvSpPr/>
          <p:nvPr/>
        </p:nvSpPr>
        <p:spPr>
          <a:xfrm>
            <a:off x="1170726" y="1445779"/>
            <a:ext cx="2827989" cy="14713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3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43">
            <a:extLst>
              <a:ext uri="{FF2B5EF4-FFF2-40B4-BE49-F238E27FC236}">
                <a16:creationId xmlns:a16="http://schemas.microsoft.com/office/drawing/2014/main" id="{4898CCB7-F197-419D-985B-887DE54E7B37}"/>
              </a:ext>
            </a:extLst>
          </p:cNvPr>
          <p:cNvSpPr/>
          <p:nvPr/>
        </p:nvSpPr>
        <p:spPr>
          <a:xfrm>
            <a:off x="8142547" y="3723514"/>
            <a:ext cx="2827989" cy="14713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16" name="Rounded Rectangle 43">
            <a:extLst>
              <a:ext uri="{FF2B5EF4-FFF2-40B4-BE49-F238E27FC236}">
                <a16:creationId xmlns:a16="http://schemas.microsoft.com/office/drawing/2014/main" id="{29FBBE27-8687-47B0-A53D-366420A6197B}"/>
              </a:ext>
            </a:extLst>
          </p:cNvPr>
          <p:cNvSpPr/>
          <p:nvPr/>
        </p:nvSpPr>
        <p:spPr>
          <a:xfrm>
            <a:off x="4585232" y="3674499"/>
            <a:ext cx="2827989" cy="14713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Rounded Rectangle 43">
            <a:extLst>
              <a:ext uri="{FF2B5EF4-FFF2-40B4-BE49-F238E27FC236}">
                <a16:creationId xmlns:a16="http://schemas.microsoft.com/office/drawing/2014/main" id="{0E100404-2D17-4EF0-AE3E-509456DFAEBF}"/>
              </a:ext>
            </a:extLst>
          </p:cNvPr>
          <p:cNvSpPr/>
          <p:nvPr/>
        </p:nvSpPr>
        <p:spPr>
          <a:xfrm>
            <a:off x="1184051" y="3579666"/>
            <a:ext cx="2827989" cy="14713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rgbClr val="002060"/>
              </a:solidFill>
            </a:endParaRPr>
          </a:p>
        </p:txBody>
      </p:sp>
      <p:pic>
        <p:nvPicPr>
          <p:cNvPr id="29" name="Picture 28" descr="A picture containing holding, skiing, clock&#10;&#10;Description automatically generated">
            <a:extLst>
              <a:ext uri="{FF2B5EF4-FFF2-40B4-BE49-F238E27FC236}">
                <a16:creationId xmlns:a16="http://schemas.microsoft.com/office/drawing/2014/main" id="{97DCB79F-678B-4E56-A82A-43D5EDB727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07" b="91054" l="9744" r="89776">
                        <a14:foregroundMark x1="47444" y1="8466" x2="47444" y2="8466"/>
                        <a14:foregroundMark x1="37220" y1="89617" x2="37220" y2="89617"/>
                        <a14:foregroundMark x1="38019" y1="91054" x2="38019" y2="91054"/>
                        <a14:foregroundMark x1="51917" y1="86741" x2="51917" y2="86741"/>
                        <a14:foregroundMark x1="50479" y1="86741" x2="51917" y2="88179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3" y="183773"/>
            <a:ext cx="1311875" cy="13118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D6F691-C005-467D-933D-0C751437413F}"/>
              </a:ext>
            </a:extLst>
          </p:cNvPr>
          <p:cNvSpPr txBox="1"/>
          <p:nvPr/>
        </p:nvSpPr>
        <p:spPr>
          <a:xfrm>
            <a:off x="3250270" y="15217"/>
            <a:ext cx="64432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7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ركز على الصور ثم العب معي:</a:t>
            </a:r>
            <a:endParaRPr lang="en-US" sz="2700" b="1" u="sng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قصة مساعدة الفقير">
            <a:extLst>
              <a:ext uri="{FF2B5EF4-FFF2-40B4-BE49-F238E27FC236}">
                <a16:creationId xmlns:a16="http://schemas.microsoft.com/office/drawing/2014/main" id="{8F532CA8-F8A0-40F9-B07E-50A4745EE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68" y="1537437"/>
            <a:ext cx="2574740" cy="1351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مجلة الفاتح للأطفال - العدد 150 - أجمل كتب الأجداد للأحفاد">
            <a:extLst>
              <a:ext uri="{FF2B5EF4-FFF2-40B4-BE49-F238E27FC236}">
                <a16:creationId xmlns:a16="http://schemas.microsoft.com/office/drawing/2014/main" id="{3C01A26C-00F1-45BA-986F-0A8651D13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869" y="1780747"/>
            <a:ext cx="2574740" cy="1161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شفاء بارتيماوس الأعمى – مدونة الخدمة القبطية">
            <a:extLst>
              <a:ext uri="{FF2B5EF4-FFF2-40B4-BE49-F238E27FC236}">
                <a16:creationId xmlns:a16="http://schemas.microsoft.com/office/drawing/2014/main" id="{F22121CC-5B1C-4B73-B9B8-F12F53DB3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548" y="1635499"/>
            <a:ext cx="2707183" cy="1285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قصة مساعدة الفقير">
            <a:extLst>
              <a:ext uri="{FF2B5EF4-FFF2-40B4-BE49-F238E27FC236}">
                <a16:creationId xmlns:a16="http://schemas.microsoft.com/office/drawing/2014/main" id="{192EC735-68F3-43C5-A2C4-85738DE35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650" y="3815635"/>
            <a:ext cx="2574740" cy="1351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شفاء بارتيماوس الأعمى – مدونة الخدمة القبطية">
            <a:extLst>
              <a:ext uri="{FF2B5EF4-FFF2-40B4-BE49-F238E27FC236}">
                <a16:creationId xmlns:a16="http://schemas.microsoft.com/office/drawing/2014/main" id="{B1C443F9-2032-4C02-BB7B-2D4058E2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52" y="3692810"/>
            <a:ext cx="2716218" cy="1285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مجلة الفاتح للأطفال - العدد 150 - أجمل كتب الأجداد للأحفاد">
            <a:extLst>
              <a:ext uri="{FF2B5EF4-FFF2-40B4-BE49-F238E27FC236}">
                <a16:creationId xmlns:a16="http://schemas.microsoft.com/office/drawing/2014/main" id="{A995A5BF-214C-4FC4-A38E-6B755CB7F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35" y="3886245"/>
            <a:ext cx="2574740" cy="1161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03AE1848-F66E-433A-8705-BE36F0814619}"/>
              </a:ext>
            </a:extLst>
          </p:cNvPr>
          <p:cNvSpPr/>
          <p:nvPr/>
        </p:nvSpPr>
        <p:spPr>
          <a:xfrm>
            <a:off x="4487519" y="1481027"/>
            <a:ext cx="2980081" cy="1511828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500" b="1" dirty="0">
                <a:solidFill>
                  <a:schemeClr val="tx1"/>
                </a:solidFill>
              </a:rPr>
              <a:t>5</a:t>
            </a:r>
            <a:endParaRPr lang="en-US" sz="45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17">
            <a:extLst>
              <a:ext uri="{FF2B5EF4-FFF2-40B4-BE49-F238E27FC236}">
                <a16:creationId xmlns:a16="http://schemas.microsoft.com/office/drawing/2014/main" id="{33165B6D-D14B-491D-A02F-4AFEBDBAA92F}"/>
              </a:ext>
            </a:extLst>
          </p:cNvPr>
          <p:cNvSpPr/>
          <p:nvPr/>
        </p:nvSpPr>
        <p:spPr>
          <a:xfrm>
            <a:off x="1205387" y="3536354"/>
            <a:ext cx="2827989" cy="1511828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500" b="1" dirty="0">
                <a:solidFill>
                  <a:schemeClr val="tx1"/>
                </a:solidFill>
              </a:rPr>
              <a:t>6</a:t>
            </a:r>
            <a:endParaRPr lang="en-US" sz="45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73366A66-95E0-4448-A4C8-32A8E3840ABD}"/>
              </a:ext>
            </a:extLst>
          </p:cNvPr>
          <p:cNvSpPr/>
          <p:nvPr/>
        </p:nvSpPr>
        <p:spPr>
          <a:xfrm>
            <a:off x="8221011" y="3657600"/>
            <a:ext cx="2827989" cy="1511828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500" b="1" dirty="0">
                <a:solidFill>
                  <a:schemeClr val="tx1"/>
                </a:solidFill>
              </a:rPr>
              <a:t>4</a:t>
            </a:r>
            <a:endParaRPr lang="en-US" sz="4500" b="1" dirty="0">
              <a:solidFill>
                <a:schemeClr val="tx1"/>
              </a:solidFill>
            </a:endParaRPr>
          </a:p>
        </p:txBody>
      </p:sp>
      <p:pic>
        <p:nvPicPr>
          <p:cNvPr id="18" name="رائع">
            <a:hlinkClick r:id="" action="ppaction://media"/>
            <a:extLst>
              <a:ext uri="{FF2B5EF4-FFF2-40B4-BE49-F238E27FC236}">
                <a16:creationId xmlns:a16="http://schemas.microsoft.com/office/drawing/2014/main" id="{F2D4E0B2-51D7-4F59-A17F-C55F5174CB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78214" y="1714164"/>
            <a:ext cx="1130953" cy="857902"/>
          </a:xfrm>
          <a:prstGeom prst="rect">
            <a:avLst/>
          </a:prstGeom>
        </p:spPr>
      </p:pic>
      <p:sp>
        <p:nvSpPr>
          <p:cNvPr id="7" name="Rounded Rectangle 17">
            <a:extLst>
              <a:ext uri="{FF2B5EF4-FFF2-40B4-BE49-F238E27FC236}">
                <a16:creationId xmlns:a16="http://schemas.microsoft.com/office/drawing/2014/main" id="{7EFE0DB4-3591-4893-AFCF-CCD9F33B2F4D}"/>
              </a:ext>
            </a:extLst>
          </p:cNvPr>
          <p:cNvSpPr/>
          <p:nvPr/>
        </p:nvSpPr>
        <p:spPr>
          <a:xfrm>
            <a:off x="8134470" y="1466428"/>
            <a:ext cx="2827989" cy="1511828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500" b="1" dirty="0">
                <a:solidFill>
                  <a:schemeClr val="tx1"/>
                </a:solidFill>
              </a:rPr>
              <a:t>1</a:t>
            </a:r>
            <a:endParaRPr lang="en-US" sz="45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8FD9175B-1A62-466E-92FB-8790DBA6009F}"/>
              </a:ext>
            </a:extLst>
          </p:cNvPr>
          <p:cNvSpPr/>
          <p:nvPr/>
        </p:nvSpPr>
        <p:spPr>
          <a:xfrm>
            <a:off x="4633056" y="3657600"/>
            <a:ext cx="2827989" cy="1511828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500" b="1" dirty="0">
                <a:solidFill>
                  <a:schemeClr val="tx1"/>
                </a:solidFill>
              </a:rPr>
              <a:t>2</a:t>
            </a:r>
            <a:endParaRPr lang="en-US" sz="45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95F73FB1-6C2A-471F-BCCA-4A187B2E3C80}"/>
              </a:ext>
            </a:extLst>
          </p:cNvPr>
          <p:cNvSpPr/>
          <p:nvPr/>
        </p:nvSpPr>
        <p:spPr>
          <a:xfrm>
            <a:off x="1184051" y="1416898"/>
            <a:ext cx="2827989" cy="1511828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500" b="1" dirty="0">
                <a:solidFill>
                  <a:schemeClr val="tx1"/>
                </a:solidFill>
              </a:rPr>
              <a:t>3</a:t>
            </a:r>
            <a:endParaRPr lang="en-US" sz="4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4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"/>
                            </p:stCondLst>
                            <p:childTnLst>
                              <p:par>
                                <p:cTn id="6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"/>
                            </p:stCondLst>
                            <p:childTnLst>
                              <p:par>
                                <p:cTn id="7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"/>
                            </p:stCondLst>
                            <p:childTnLst>
                              <p:par>
                                <p:cTn id="9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"/>
                            </p:stCondLst>
                            <p:childTnLst>
                              <p:par>
                                <p:cTn id="10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"/>
                            </p:stCondLst>
                            <p:childTnLst>
                              <p:par>
                                <p:cTn id="1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"/>
                            </p:stCondLst>
                            <p:childTnLst>
                              <p:par>
                                <p:cTn id="12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0"/>
                            </p:stCondLst>
                            <p:childTnLst>
                              <p:par>
                                <p:cTn id="1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50"/>
                            </p:stCondLst>
                            <p:childTnLst>
                              <p:par>
                                <p:cTn id="15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4" grpId="0" animBg="1"/>
      <p:bldP spid="14" grpId="1" animBg="1"/>
      <p:bldP spid="16" grpId="0" animBg="1"/>
      <p:bldP spid="16" grpId="1" animBg="1"/>
      <p:bldP spid="26" grpId="0" animBg="1"/>
      <p:bldP spid="26" grpId="1" animBg="1"/>
      <p:bldP spid="17" grpId="0" animBg="1"/>
      <p:bldP spid="17" grpId="1" animBg="1"/>
      <p:bldP spid="27" grpId="0" animBg="1"/>
      <p:bldP spid="27" grpId="1" animBg="1"/>
      <p:bldP spid="15" grpId="0" animBg="1"/>
      <p:bldP spid="15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فضائل إطعام الطعام ستنبهر منها">
            <a:hlinkClick r:id="" action="ppaction://media"/>
            <a:extLst>
              <a:ext uri="{FF2B5EF4-FFF2-40B4-BE49-F238E27FC236}">
                <a16:creationId xmlns:a16="http://schemas.microsoft.com/office/drawing/2014/main" id="{5662EFFA-B17D-4DE2-88A6-9C895BDCA1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475" y="832692"/>
            <a:ext cx="12180757" cy="5994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764410-9EFA-47FF-B383-654E380B0B34}"/>
              </a:ext>
            </a:extLst>
          </p:cNvPr>
          <p:cNvSpPr/>
          <p:nvPr/>
        </p:nvSpPr>
        <p:spPr>
          <a:xfrm>
            <a:off x="-37475" y="2286000"/>
            <a:ext cx="12229475" cy="2590800"/>
          </a:xfrm>
          <a:prstGeom prst="rect">
            <a:avLst/>
          </a:prstGeom>
          <a:solidFill>
            <a:srgbClr val="FDEAD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A323A8-9F65-4359-9029-0D224B9B982A}"/>
              </a:ext>
            </a:extLst>
          </p:cNvPr>
          <p:cNvSpPr/>
          <p:nvPr/>
        </p:nvSpPr>
        <p:spPr>
          <a:xfrm>
            <a:off x="8458200" y="0"/>
            <a:ext cx="28194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أَيُّ الْإِسْلام خَير؟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9B472-2A73-41C5-964C-20B093BD223C}"/>
              </a:ext>
            </a:extLst>
          </p:cNvPr>
          <p:cNvSpPr txBox="1"/>
          <p:nvPr/>
        </p:nvSpPr>
        <p:spPr>
          <a:xfrm>
            <a:off x="4038600" y="63251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تُطعم الطّعام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224DB-A21B-491F-AA10-30DAF79B6AB9}"/>
              </a:ext>
            </a:extLst>
          </p:cNvPr>
          <p:cNvSpPr txBox="1"/>
          <p:nvPr/>
        </p:nvSpPr>
        <p:spPr>
          <a:xfrm>
            <a:off x="3333437" y="2858125"/>
            <a:ext cx="552512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8800" b="1" dirty="0"/>
              <a:t>تقدّم الطّعام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30581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9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04-26 at 12.22.16 PM (3)">
            <a:hlinkClick r:id="" action="ppaction://media"/>
            <a:extLst>
              <a:ext uri="{FF2B5EF4-FFF2-40B4-BE49-F238E27FC236}">
                <a16:creationId xmlns:a16="http://schemas.microsoft.com/office/drawing/2014/main" id="{35071631-2C80-4A2C-B16F-E9E8202F2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6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D2D6E88-60DB-457D-B602-E671781BB93E}"/>
              </a:ext>
            </a:extLst>
          </p:cNvPr>
          <p:cNvSpPr/>
          <p:nvPr/>
        </p:nvSpPr>
        <p:spPr>
          <a:xfrm>
            <a:off x="7391400" y="0"/>
            <a:ext cx="46482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لمن نطعم الطعام؟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Transparent Clipart Thinking">
            <a:extLst>
              <a:ext uri="{FF2B5EF4-FFF2-40B4-BE49-F238E27FC236}">
                <a16:creationId xmlns:a16="http://schemas.microsoft.com/office/drawing/2014/main" id="{91D62A80-FB5B-4299-A33E-C3F5A4604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592" y="103508"/>
            <a:ext cx="1232513" cy="962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0D0965-C264-45A7-A9B8-F47F02C7B3C3}"/>
              </a:ext>
            </a:extLst>
          </p:cNvPr>
          <p:cNvGrpSpPr/>
          <p:nvPr/>
        </p:nvGrpSpPr>
        <p:grpSpPr>
          <a:xfrm>
            <a:off x="8139246" y="1600200"/>
            <a:ext cx="3691310" cy="4168722"/>
            <a:chOff x="8139246" y="1600200"/>
            <a:chExt cx="3691310" cy="41687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85033D-CE6D-4B1F-B695-0163AE6E7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65830"/>
            <a:stretch/>
          </p:blipFill>
          <p:spPr>
            <a:xfrm>
              <a:off x="8139246" y="1600200"/>
              <a:ext cx="3691310" cy="2967948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8E43A0-0207-4C8C-828F-7BFAB1630F66}"/>
                </a:ext>
              </a:extLst>
            </p:cNvPr>
            <p:cNvSpPr txBox="1"/>
            <p:nvPr/>
          </p:nvSpPr>
          <p:spPr>
            <a:xfrm>
              <a:off x="8491246" y="4660926"/>
              <a:ext cx="286255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6600" b="1" dirty="0">
                  <a:solidFill>
                    <a:srgbClr val="FF0000"/>
                  </a:solidFill>
                </a:rPr>
                <a:t>للفُقراء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EC899C-D1D9-4421-A0A9-96CAB301D470}"/>
              </a:ext>
            </a:extLst>
          </p:cNvPr>
          <p:cNvGrpSpPr/>
          <p:nvPr/>
        </p:nvGrpSpPr>
        <p:grpSpPr>
          <a:xfrm>
            <a:off x="4343400" y="609600"/>
            <a:ext cx="3447613" cy="4114800"/>
            <a:chOff x="4343400" y="609600"/>
            <a:chExt cx="3447613" cy="4114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D53D26-419B-414F-9ACD-E0251BB16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68624" t="847" r="1862" b="847"/>
            <a:stretch/>
          </p:blipFill>
          <p:spPr>
            <a:xfrm>
              <a:off x="4343400" y="609600"/>
              <a:ext cx="3447613" cy="2793863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401B80-1193-403A-88C7-1163E005E529}"/>
                </a:ext>
              </a:extLst>
            </p:cNvPr>
            <p:cNvSpPr txBox="1"/>
            <p:nvPr/>
          </p:nvSpPr>
          <p:spPr>
            <a:xfrm>
              <a:off x="4623464" y="3616404"/>
              <a:ext cx="253933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6600" b="1" dirty="0">
                  <a:solidFill>
                    <a:srgbClr val="FF0000"/>
                  </a:solidFill>
                </a:rPr>
                <a:t>للأَقارب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B823FE-263D-4147-AD82-2CE2E4B1B657}"/>
              </a:ext>
            </a:extLst>
          </p:cNvPr>
          <p:cNvGrpSpPr/>
          <p:nvPr/>
        </p:nvGrpSpPr>
        <p:grpSpPr>
          <a:xfrm>
            <a:off x="319068" y="1472344"/>
            <a:ext cx="3635662" cy="4114749"/>
            <a:chOff x="319068" y="1472344"/>
            <a:chExt cx="3635662" cy="41147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36A7E0-CB3A-4BA2-B5EA-CE5184124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34170" r="34170"/>
            <a:stretch/>
          </p:blipFill>
          <p:spPr>
            <a:xfrm>
              <a:off x="319068" y="1472344"/>
              <a:ext cx="3635662" cy="2967948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1A40CF-8963-46A9-B287-97C9D53DFC6C}"/>
                </a:ext>
              </a:extLst>
            </p:cNvPr>
            <p:cNvSpPr txBox="1"/>
            <p:nvPr/>
          </p:nvSpPr>
          <p:spPr>
            <a:xfrm>
              <a:off x="762000" y="4479097"/>
              <a:ext cx="26479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6600" b="1" dirty="0">
                  <a:solidFill>
                    <a:srgbClr val="FF0000"/>
                  </a:solidFill>
                </a:rPr>
                <a:t>للجيران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47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BFDAF04-83D9-4897-A4EC-DCD9FE876E95}"/>
              </a:ext>
            </a:extLst>
          </p:cNvPr>
          <p:cNvGrpSpPr/>
          <p:nvPr/>
        </p:nvGrpSpPr>
        <p:grpSpPr>
          <a:xfrm>
            <a:off x="1950180" y="-533400"/>
            <a:ext cx="8291639" cy="8291639"/>
            <a:chOff x="1950180" y="-533400"/>
            <a:chExt cx="8291639" cy="8291639"/>
          </a:xfrm>
        </p:grpSpPr>
        <p:pic>
          <p:nvPicPr>
            <p:cNvPr id="9" name="Graphic 8" descr="Heart">
              <a:extLst>
                <a:ext uri="{FF2B5EF4-FFF2-40B4-BE49-F238E27FC236}">
                  <a16:creationId xmlns:a16="http://schemas.microsoft.com/office/drawing/2014/main" id="{4B50531F-468B-4FC0-B88A-C2E5FFB35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50180" y="-533400"/>
              <a:ext cx="8291639" cy="829163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95F8F1-AFF9-42F8-8710-F090DFDBD8EE}"/>
                </a:ext>
              </a:extLst>
            </p:cNvPr>
            <p:cNvSpPr txBox="1"/>
            <p:nvPr/>
          </p:nvSpPr>
          <p:spPr>
            <a:xfrm>
              <a:off x="4495800" y="2367171"/>
              <a:ext cx="39624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6600" b="1" dirty="0">
                  <a:solidFill>
                    <a:schemeClr val="bg1"/>
                  </a:solidFill>
                </a:rPr>
                <a:t>إنتشار الحب بين الناس </a:t>
              </a:r>
              <a:endParaRPr lang="en-US" sz="6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90BADF3-5E4A-49B0-B564-DF3D6C4EB484}"/>
              </a:ext>
            </a:extLst>
          </p:cNvPr>
          <p:cNvSpPr/>
          <p:nvPr/>
        </p:nvSpPr>
        <p:spPr>
          <a:xfrm>
            <a:off x="3810000" y="0"/>
            <a:ext cx="82296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ما النّتائج الْمترتبة من إِطعام الطّعام في الْمجتمع ؟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y2mate.com - تعليم السلام درس رائع اول ابتدائي الفقة والسلوك للاطفال_FxA1-BG32Cc_360p">
            <a:hlinkClick r:id="" action="ppaction://media"/>
            <a:extLst>
              <a:ext uri="{FF2B5EF4-FFF2-40B4-BE49-F238E27FC236}">
                <a16:creationId xmlns:a16="http://schemas.microsoft.com/office/drawing/2014/main" id="{5FD497B3-9381-4A15-84A6-C78277777A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32" y="1143000"/>
            <a:ext cx="12152163" cy="6025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764410-9EFA-47FF-B383-654E380B0B34}"/>
              </a:ext>
            </a:extLst>
          </p:cNvPr>
          <p:cNvSpPr/>
          <p:nvPr/>
        </p:nvSpPr>
        <p:spPr>
          <a:xfrm>
            <a:off x="-37475" y="2286000"/>
            <a:ext cx="12229475" cy="2590800"/>
          </a:xfrm>
          <a:prstGeom prst="rect">
            <a:avLst/>
          </a:prstGeom>
          <a:solidFill>
            <a:srgbClr val="31859C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A323A8-9F65-4359-9029-0D224B9B982A}"/>
              </a:ext>
            </a:extLst>
          </p:cNvPr>
          <p:cNvSpPr/>
          <p:nvPr/>
        </p:nvSpPr>
        <p:spPr>
          <a:xfrm>
            <a:off x="8458200" y="0"/>
            <a:ext cx="28194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أَيُّ الْإِسْلام خَير؟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9B472-2A73-41C5-964C-20B093BD223C}"/>
              </a:ext>
            </a:extLst>
          </p:cNvPr>
          <p:cNvSpPr txBox="1"/>
          <p:nvPr/>
        </p:nvSpPr>
        <p:spPr>
          <a:xfrm>
            <a:off x="4038600" y="63251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تَقْرَأ السّلام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224DB-A21B-491F-AA10-30DAF79B6AB9}"/>
              </a:ext>
            </a:extLst>
          </p:cNvPr>
          <p:cNvSpPr txBox="1"/>
          <p:nvPr/>
        </p:nvSpPr>
        <p:spPr>
          <a:xfrm>
            <a:off x="762000" y="2681913"/>
            <a:ext cx="1066800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6600" b="1" dirty="0"/>
              <a:t>نُحي من تلقاه بقولك السّلام عليكم ورحمة الله وبركاته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48314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5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آداب السلام _ إلقاء التحية والسلام في المجلس _ مبدعون">
            <a:hlinkClick r:id="" action="ppaction://media"/>
            <a:extLst>
              <a:ext uri="{FF2B5EF4-FFF2-40B4-BE49-F238E27FC236}">
                <a16:creationId xmlns:a16="http://schemas.microsoft.com/office/drawing/2014/main" id="{9D875CE5-5A3B-4A15-8EAE-F4A5B4641A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402" cy="678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8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43585-9525-4C10-926D-9991A7023C4F}"/>
              </a:ext>
            </a:extLst>
          </p:cNvPr>
          <p:cNvSpPr/>
          <p:nvPr/>
        </p:nvSpPr>
        <p:spPr>
          <a:xfrm>
            <a:off x="349032" y="260980"/>
            <a:ext cx="4444942" cy="42470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6413B6-3E56-4CD0-A61F-062E1B05B1AF}"/>
              </a:ext>
            </a:extLst>
          </p:cNvPr>
          <p:cNvSpPr/>
          <p:nvPr/>
        </p:nvSpPr>
        <p:spPr>
          <a:xfrm>
            <a:off x="349032" y="257395"/>
            <a:ext cx="4444942" cy="42470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082302-75D6-4C80-8681-CE219E3E0ABC}"/>
              </a:ext>
            </a:extLst>
          </p:cNvPr>
          <p:cNvSpPr/>
          <p:nvPr/>
        </p:nvSpPr>
        <p:spPr>
          <a:xfrm>
            <a:off x="5076680" y="217571"/>
            <a:ext cx="860294" cy="60601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2">
                    <a:lumMod val="50000"/>
                  </a:schemeClr>
                </a:solidFill>
              </a:rPr>
              <a:t>ابدأ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مؤثرات صوتية بشرية من قناة دعم المنشدين">
            <a:hlinkClick r:id="" action="ppaction://media"/>
            <a:extLst>
              <a:ext uri="{FF2B5EF4-FFF2-40B4-BE49-F238E27FC236}">
                <a16:creationId xmlns:a16="http://schemas.microsoft.com/office/drawing/2014/main" id="{F0094B6B-D421-43C5-A0B6-8BE6FFC7C9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8" end="31050.375"/>
                  <p14:fade out="6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55731" y="954157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441204-63BF-4BC6-A553-C7A8DB04F61E}"/>
              </a:ext>
            </a:extLst>
          </p:cNvPr>
          <p:cNvSpPr txBox="1"/>
          <p:nvPr/>
        </p:nvSpPr>
        <p:spPr>
          <a:xfrm>
            <a:off x="3587276" y="4316518"/>
            <a:ext cx="521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hlinkClick r:id="rId5"/>
              </a:rPr>
              <a:t>اضغط هنا لحل هذا النشاط</a:t>
            </a:r>
            <a:endParaRPr lang="en-US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4654B3-5667-41D2-B975-3F887C2A8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0603" y="1143000"/>
            <a:ext cx="5645426" cy="303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3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tepad, Clipart, Notepaper, Recording PNG Transparent Clipart Image and  PSD File for Free Download">
            <a:extLst>
              <a:ext uri="{FF2B5EF4-FFF2-40B4-BE49-F238E27FC236}">
                <a16:creationId xmlns:a16="http://schemas.microsoft.com/office/drawing/2014/main" id="{72C9C13D-149A-480B-A7B5-F12EAED06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8" t="2289" r="21714" b="8403"/>
          <a:stretch/>
        </p:blipFill>
        <p:spPr bwMode="auto">
          <a:xfrm>
            <a:off x="534572" y="0"/>
            <a:ext cx="11338559" cy="671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A7637-510B-4F2F-B377-F4EE47FB2D8C}"/>
              </a:ext>
            </a:extLst>
          </p:cNvPr>
          <p:cNvSpPr txBox="1"/>
          <p:nvPr/>
        </p:nvSpPr>
        <p:spPr>
          <a:xfrm>
            <a:off x="5270694" y="682849"/>
            <a:ext cx="186631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2800" b="1" dirty="0"/>
              <a:t>نواتج التعلم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0364AE-CEE6-413D-A92F-BC0E03CAD96F}"/>
              </a:ext>
            </a:extLst>
          </p:cNvPr>
          <p:cNvSpPr txBox="1"/>
          <p:nvPr/>
        </p:nvSpPr>
        <p:spPr>
          <a:xfrm>
            <a:off x="4114800" y="1341684"/>
            <a:ext cx="714990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Tx/>
              <a:buChar char="-"/>
            </a:pPr>
            <a:r>
              <a:rPr lang="ar-AE" sz="4000" b="1" dirty="0">
                <a:solidFill>
                  <a:srgbClr val="FF0000"/>
                </a:solidFill>
              </a:rPr>
              <a:t>أَقرأَ الأْحديثَ الشّريفَ قِراءَةً صحيحةً.</a:t>
            </a:r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4AFA1C09-E95A-48BC-809C-D13174B98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8404" y="1696981"/>
            <a:ext cx="546296" cy="546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BD14DC-6D84-43E6-AC2E-D916B21C36F8}"/>
              </a:ext>
            </a:extLst>
          </p:cNvPr>
          <p:cNvSpPr txBox="1"/>
          <p:nvPr/>
        </p:nvSpPr>
        <p:spPr>
          <a:xfrm>
            <a:off x="5651696" y="2260189"/>
            <a:ext cx="562590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AE" sz="4000" b="1" dirty="0">
                <a:solidFill>
                  <a:srgbClr val="FF0000"/>
                </a:solidFill>
              </a:rPr>
              <a:t>- أَذْكُرُ أَفْضلَ الْأَعْمالِ في الْإٍسْلام.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F7C748B6-91D7-4B4D-A09D-705B30F7B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3855" y="2615486"/>
            <a:ext cx="546296" cy="5462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42A621-6450-4106-89D4-59B7369F7683}"/>
              </a:ext>
            </a:extLst>
          </p:cNvPr>
          <p:cNvSpPr txBox="1"/>
          <p:nvPr/>
        </p:nvSpPr>
        <p:spPr>
          <a:xfrm>
            <a:off x="699868" y="3245422"/>
            <a:ext cx="1065393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AE" sz="4000" b="1" dirty="0">
                <a:solidFill>
                  <a:srgbClr val="FF0000"/>
                </a:solidFill>
              </a:rPr>
              <a:t>- أُبيِّنَ أَثَرَ إِطْعام الطّعامِ وَإِفْشاءِ السَّلامِ في الْفردِ والمجتمع.</a:t>
            </a:r>
          </a:p>
        </p:txBody>
      </p:sp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DE846FD3-682E-4EF0-A8D1-A06E81F21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593" y="3575735"/>
            <a:ext cx="546296" cy="54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5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E38EFC6-985C-4C55-B5BF-29379C7FB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222"/>
          <a:stretch/>
        </p:blipFill>
        <p:spPr bwMode="auto">
          <a:xfrm>
            <a:off x="162393" y="152400"/>
            <a:ext cx="1203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55E8AD-FDE2-483B-BD5A-948B5854959A}"/>
              </a:ext>
            </a:extLst>
          </p:cNvPr>
          <p:cNvSpPr/>
          <p:nvPr/>
        </p:nvSpPr>
        <p:spPr>
          <a:xfrm>
            <a:off x="8915400" y="0"/>
            <a:ext cx="23622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AE" sz="3200" b="1" dirty="0">
                <a:solidFill>
                  <a:schemeClr val="tx1"/>
                </a:solidFill>
              </a:rPr>
              <a:t>أُلاحظ وأستنتج: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862B1E-7A6E-41BD-97C5-B1B4C39365E2}"/>
              </a:ext>
            </a:extLst>
          </p:cNvPr>
          <p:cNvSpPr txBox="1"/>
          <p:nvPr/>
        </p:nvSpPr>
        <p:spPr>
          <a:xfrm>
            <a:off x="5638800" y="4450260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لِلْأَقارب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A1FD5B-9C2E-41C6-A6DC-3E9EDDDE8503}"/>
              </a:ext>
            </a:extLst>
          </p:cNvPr>
          <p:cNvSpPr txBox="1"/>
          <p:nvPr/>
        </p:nvSpPr>
        <p:spPr>
          <a:xfrm>
            <a:off x="3276600" y="4450260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الْجيران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C245E6-A037-4B87-8520-25FCE9EA1CD8}"/>
              </a:ext>
            </a:extLst>
          </p:cNvPr>
          <p:cNvSpPr txBox="1"/>
          <p:nvPr/>
        </p:nvSpPr>
        <p:spPr>
          <a:xfrm>
            <a:off x="4715031" y="5387430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الْمَحبّة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96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08C325-67FB-4991-9752-449B43288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081147-A187-4087-9C57-1B2AE34F02A1}"/>
              </a:ext>
            </a:extLst>
          </p:cNvPr>
          <p:cNvSpPr txBox="1"/>
          <p:nvPr/>
        </p:nvSpPr>
        <p:spPr>
          <a:xfrm>
            <a:off x="6324600" y="4191000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يَعْرِفُ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7E6E9F-F273-4245-8AB8-947F308B36A0}"/>
              </a:ext>
            </a:extLst>
          </p:cNvPr>
          <p:cNvSpPr txBox="1"/>
          <p:nvPr/>
        </p:nvSpPr>
        <p:spPr>
          <a:xfrm>
            <a:off x="3124200" y="4183559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يَعْرِفُ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98D64-3DA3-4BF7-A067-1F16887EB695}"/>
              </a:ext>
            </a:extLst>
          </p:cNvPr>
          <p:cNvSpPr txBox="1"/>
          <p:nvPr/>
        </p:nvSpPr>
        <p:spPr>
          <a:xfrm>
            <a:off x="5867400" y="5105400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الألفة 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9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Happy muslim kids cartoon with blank sign">
            <a:extLst>
              <a:ext uri="{FF2B5EF4-FFF2-40B4-BE49-F238E27FC236}">
                <a16:creationId xmlns:a16="http://schemas.microsoft.com/office/drawing/2014/main" id="{CB3E6714-B9D0-42A8-9C4F-9B91EB1D0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9" b="12643"/>
          <a:stretch/>
        </p:blipFill>
        <p:spPr bwMode="auto">
          <a:xfrm>
            <a:off x="0" y="152400"/>
            <a:ext cx="11887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B9B691-89E0-487B-BDB1-4BCCCE20A4C2}"/>
              </a:ext>
            </a:extLst>
          </p:cNvPr>
          <p:cNvSpPr txBox="1"/>
          <p:nvPr/>
        </p:nvSpPr>
        <p:spPr>
          <a:xfrm>
            <a:off x="2628900" y="1828800"/>
            <a:ext cx="6629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8800" b="1" dirty="0">
                <a:solidFill>
                  <a:srgbClr val="FF0000"/>
                </a:solidFill>
              </a:rPr>
              <a:t>خيرُ الْأَعْمال في الْإسلام 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34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7D1318B-8554-4C68-A935-182889787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3389" r="4284"/>
          <a:stretch/>
        </p:blipFill>
        <p:spPr bwMode="auto">
          <a:xfrm>
            <a:off x="609600" y="694728"/>
            <a:ext cx="10515600" cy="539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59AD55-B904-4BA7-851A-AEC345DC26D3}"/>
              </a:ext>
            </a:extLst>
          </p:cNvPr>
          <p:cNvSpPr txBox="1"/>
          <p:nvPr/>
        </p:nvSpPr>
        <p:spPr>
          <a:xfrm>
            <a:off x="1295400" y="2964359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السّعادةُ والرّاحةُ بمساعدتِهِ للنّاس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3D48A1-F1CE-467C-8F02-A74E78EF2D35}"/>
              </a:ext>
            </a:extLst>
          </p:cNvPr>
          <p:cNvSpPr txBox="1"/>
          <p:nvPr/>
        </p:nvSpPr>
        <p:spPr>
          <a:xfrm>
            <a:off x="1447800" y="3888821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الْمَحبّةُ والْأُلفة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D6F86-8114-4BB2-926D-CF415C635899}"/>
              </a:ext>
            </a:extLst>
          </p:cNvPr>
          <p:cNvSpPr txBox="1"/>
          <p:nvPr/>
        </p:nvSpPr>
        <p:spPr>
          <a:xfrm>
            <a:off x="2133600" y="4953000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سَعادة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56AFE9-8F1B-4AA3-B5C3-673ADB6B0CEA}"/>
              </a:ext>
            </a:extLst>
          </p:cNvPr>
          <p:cNvSpPr/>
          <p:nvPr/>
        </p:nvSpPr>
        <p:spPr>
          <a:xfrm>
            <a:off x="8077200" y="0"/>
            <a:ext cx="32004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AE" sz="3200" b="1" dirty="0">
                <a:solidFill>
                  <a:schemeClr val="tx1"/>
                </a:solidFill>
              </a:rPr>
              <a:t>نكمل الجدول الآتي: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5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43585-9525-4C10-926D-9991A7023C4F}"/>
              </a:ext>
            </a:extLst>
          </p:cNvPr>
          <p:cNvSpPr/>
          <p:nvPr/>
        </p:nvSpPr>
        <p:spPr>
          <a:xfrm>
            <a:off x="349032" y="260980"/>
            <a:ext cx="4444942" cy="42470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6413B6-3E56-4CD0-A61F-062E1B05B1AF}"/>
              </a:ext>
            </a:extLst>
          </p:cNvPr>
          <p:cNvSpPr/>
          <p:nvPr/>
        </p:nvSpPr>
        <p:spPr>
          <a:xfrm>
            <a:off x="349032" y="257395"/>
            <a:ext cx="4444942" cy="42470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082302-75D6-4C80-8681-CE219E3E0ABC}"/>
              </a:ext>
            </a:extLst>
          </p:cNvPr>
          <p:cNvSpPr/>
          <p:nvPr/>
        </p:nvSpPr>
        <p:spPr>
          <a:xfrm>
            <a:off x="5076680" y="217571"/>
            <a:ext cx="860294" cy="60601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2">
                    <a:lumMod val="50000"/>
                  </a:schemeClr>
                </a:solidFill>
              </a:rPr>
              <a:t>ابدأ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مؤثرات صوتية بشرية من قناة دعم المنشدين">
            <a:hlinkClick r:id="" action="ppaction://media"/>
            <a:extLst>
              <a:ext uri="{FF2B5EF4-FFF2-40B4-BE49-F238E27FC236}">
                <a16:creationId xmlns:a16="http://schemas.microsoft.com/office/drawing/2014/main" id="{F0094B6B-D421-43C5-A0B6-8BE6FFC7C9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8" end="31050.375"/>
                  <p14:fade out="6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55731" y="954157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441204-63BF-4BC6-A553-C7A8DB04F61E}"/>
              </a:ext>
            </a:extLst>
          </p:cNvPr>
          <p:cNvSpPr txBox="1"/>
          <p:nvPr/>
        </p:nvSpPr>
        <p:spPr>
          <a:xfrm>
            <a:off x="3489960" y="4953000"/>
            <a:ext cx="521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hlinkClick r:id="rId5"/>
              </a:rPr>
              <a:t>اضغط هنا لحل هذا النشاط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82F92-C45C-4FFD-AA23-28FD838E5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947" y="791107"/>
            <a:ext cx="5312053" cy="37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5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F0AED8-6DD5-40D3-AAE3-10D6BC1D7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0000"/>
          <a:stretch/>
        </p:blipFill>
        <p:spPr bwMode="auto">
          <a:xfrm>
            <a:off x="0" y="685800"/>
            <a:ext cx="12191999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B2E120-EDC6-45FF-946C-F97C71A2F6F2}"/>
              </a:ext>
            </a:extLst>
          </p:cNvPr>
          <p:cNvSpPr/>
          <p:nvPr/>
        </p:nvSpPr>
        <p:spPr>
          <a:xfrm>
            <a:off x="5867400" y="0"/>
            <a:ext cx="5715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AE" sz="3200" b="1" dirty="0">
                <a:solidFill>
                  <a:schemeClr val="tx1"/>
                </a:solidFill>
              </a:rPr>
              <a:t>صنف الأعمال الآتية وفق الجدول الآتي: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Graphic 3" descr="Checkmark">
            <a:extLst>
              <a:ext uri="{FF2B5EF4-FFF2-40B4-BE49-F238E27FC236}">
                <a16:creationId xmlns:a16="http://schemas.microsoft.com/office/drawing/2014/main" id="{63AA697D-1568-4B87-8CF0-891FF5348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399" y="2171700"/>
            <a:ext cx="647700" cy="647700"/>
          </a:xfrm>
          <a:prstGeom prst="rect">
            <a:avLst/>
          </a:prstGeom>
        </p:spPr>
      </p:pic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FC3B90D1-30A8-42BB-99A9-CD29E0817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62300" y="3105150"/>
            <a:ext cx="647700" cy="647700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471A8D28-CE57-4AFF-B185-D3D9CE4E0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62300" y="4000500"/>
            <a:ext cx="647700" cy="647700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5BF70248-9561-4A86-8344-83BA6DDE8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9344" y="4724400"/>
            <a:ext cx="647700" cy="647700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D660C540-E65D-4EB3-968A-CEBFFB2E7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600" y="5791200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B5E36D2-B3C8-496B-BB8A-904F0FD5D8EB}"/>
              </a:ext>
            </a:extLst>
          </p:cNvPr>
          <p:cNvGrpSpPr/>
          <p:nvPr/>
        </p:nvGrpSpPr>
        <p:grpSpPr>
          <a:xfrm>
            <a:off x="85725" y="381360"/>
            <a:ext cx="11909057" cy="5714640"/>
            <a:chOff x="85725" y="381360"/>
            <a:chExt cx="11909057" cy="571464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997EDF4-F688-4F6C-A68B-521BB8AD7D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t="13253"/>
            <a:stretch/>
          </p:blipFill>
          <p:spPr bwMode="auto">
            <a:xfrm>
              <a:off x="85725" y="609600"/>
              <a:ext cx="11877675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E996779-827B-4663-9D56-E9D8B99D47C6}"/>
                </a:ext>
              </a:extLst>
            </p:cNvPr>
            <p:cNvSpPr/>
            <p:nvPr/>
          </p:nvSpPr>
          <p:spPr>
            <a:xfrm>
              <a:off x="7659868" y="381360"/>
              <a:ext cx="4334914" cy="858770"/>
            </a:xfrm>
            <a:custGeom>
              <a:avLst/>
              <a:gdLst>
                <a:gd name="connsiteX0" fmla="*/ 60066 w 4334914"/>
                <a:gd name="connsiteY0" fmla="*/ 53355 h 858770"/>
                <a:gd name="connsiteX1" fmla="*/ 209968 w 4334914"/>
                <a:gd name="connsiteY1" fmla="*/ 548030 h 858770"/>
                <a:gd name="connsiteX2" fmla="*/ 1978807 w 4334914"/>
                <a:gd name="connsiteY2" fmla="*/ 832843 h 858770"/>
                <a:gd name="connsiteX3" fmla="*/ 2968158 w 4334914"/>
                <a:gd name="connsiteY3" fmla="*/ 742902 h 858770"/>
                <a:gd name="connsiteX4" fmla="*/ 3462834 w 4334914"/>
                <a:gd name="connsiteY4" fmla="*/ 832843 h 858770"/>
                <a:gd name="connsiteX5" fmla="*/ 4137391 w 4334914"/>
                <a:gd name="connsiteY5" fmla="*/ 832843 h 858770"/>
                <a:gd name="connsiteX6" fmla="*/ 4332263 w 4334914"/>
                <a:gd name="connsiteY6" fmla="*/ 533040 h 858770"/>
                <a:gd name="connsiteX7" fmla="*/ 4182362 w 4334914"/>
                <a:gd name="connsiteY7" fmla="*/ 38365 h 858770"/>
                <a:gd name="connsiteX8" fmla="*/ 3372893 w 4334914"/>
                <a:gd name="connsiteY8" fmla="*/ 38365 h 858770"/>
                <a:gd name="connsiteX9" fmla="*/ 1978807 w 4334914"/>
                <a:gd name="connsiteY9" fmla="*/ 83335 h 858770"/>
                <a:gd name="connsiteX10" fmla="*/ 1184329 w 4334914"/>
                <a:gd name="connsiteY10" fmla="*/ 53355 h 858770"/>
                <a:gd name="connsiteX11" fmla="*/ 449811 w 4334914"/>
                <a:gd name="connsiteY11" fmla="*/ 53355 h 858770"/>
                <a:gd name="connsiteX12" fmla="*/ 60066 w 4334914"/>
                <a:gd name="connsiteY12" fmla="*/ 53355 h 85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34914" h="858770">
                  <a:moveTo>
                    <a:pt x="60066" y="53355"/>
                  </a:moveTo>
                  <a:cubicBezTo>
                    <a:pt x="20092" y="135801"/>
                    <a:pt x="-109822" y="418115"/>
                    <a:pt x="209968" y="548030"/>
                  </a:cubicBezTo>
                  <a:cubicBezTo>
                    <a:pt x="529758" y="677945"/>
                    <a:pt x="1519109" y="800364"/>
                    <a:pt x="1978807" y="832843"/>
                  </a:cubicBezTo>
                  <a:cubicBezTo>
                    <a:pt x="2438505" y="865322"/>
                    <a:pt x="2720820" y="742902"/>
                    <a:pt x="2968158" y="742902"/>
                  </a:cubicBezTo>
                  <a:cubicBezTo>
                    <a:pt x="3215496" y="742902"/>
                    <a:pt x="3267962" y="817853"/>
                    <a:pt x="3462834" y="832843"/>
                  </a:cubicBezTo>
                  <a:cubicBezTo>
                    <a:pt x="3657706" y="847833"/>
                    <a:pt x="3992486" y="882810"/>
                    <a:pt x="4137391" y="832843"/>
                  </a:cubicBezTo>
                  <a:cubicBezTo>
                    <a:pt x="4282296" y="782876"/>
                    <a:pt x="4324768" y="665453"/>
                    <a:pt x="4332263" y="533040"/>
                  </a:cubicBezTo>
                  <a:cubicBezTo>
                    <a:pt x="4339758" y="400627"/>
                    <a:pt x="4342257" y="120811"/>
                    <a:pt x="4182362" y="38365"/>
                  </a:cubicBezTo>
                  <a:cubicBezTo>
                    <a:pt x="4022467" y="-44081"/>
                    <a:pt x="3740152" y="30870"/>
                    <a:pt x="3372893" y="38365"/>
                  </a:cubicBezTo>
                  <a:cubicBezTo>
                    <a:pt x="3005634" y="45860"/>
                    <a:pt x="2343568" y="80837"/>
                    <a:pt x="1978807" y="83335"/>
                  </a:cubicBezTo>
                  <a:cubicBezTo>
                    <a:pt x="1614046" y="85833"/>
                    <a:pt x="1439162" y="58352"/>
                    <a:pt x="1184329" y="53355"/>
                  </a:cubicBezTo>
                  <a:cubicBezTo>
                    <a:pt x="929496" y="48358"/>
                    <a:pt x="642185" y="58352"/>
                    <a:pt x="449811" y="53355"/>
                  </a:cubicBezTo>
                  <a:cubicBezTo>
                    <a:pt x="257437" y="48358"/>
                    <a:pt x="100040" y="-29091"/>
                    <a:pt x="60066" y="53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F409013-A305-4CD1-8989-DDDB651D3045}"/>
              </a:ext>
            </a:extLst>
          </p:cNvPr>
          <p:cNvSpPr txBox="1"/>
          <p:nvPr/>
        </p:nvSpPr>
        <p:spPr>
          <a:xfrm>
            <a:off x="5181600" y="1941731"/>
            <a:ext cx="266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إِطْعامُ الطّعام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BC4EB-5FB5-45BF-8AF1-D3D969DD6025}"/>
              </a:ext>
            </a:extLst>
          </p:cNvPr>
          <p:cNvSpPr txBox="1"/>
          <p:nvPr/>
        </p:nvSpPr>
        <p:spPr>
          <a:xfrm>
            <a:off x="304800" y="1905000"/>
            <a:ext cx="266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إِفْشاءُ السّلام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6828F-1949-4A1E-8173-2F3C8E156B93}"/>
              </a:ext>
            </a:extLst>
          </p:cNvPr>
          <p:cNvSpPr txBox="1"/>
          <p:nvPr/>
        </p:nvSpPr>
        <p:spPr>
          <a:xfrm>
            <a:off x="3657600" y="5021759"/>
            <a:ext cx="144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الْمَحَبّة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25DB01-379D-450A-91BA-519915BA8DBD}"/>
              </a:ext>
            </a:extLst>
          </p:cNvPr>
          <p:cNvSpPr/>
          <p:nvPr/>
        </p:nvSpPr>
        <p:spPr>
          <a:xfrm>
            <a:off x="9067800" y="0"/>
            <a:ext cx="25146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AE" sz="3200" b="1" dirty="0">
                <a:solidFill>
                  <a:schemeClr val="tx1"/>
                </a:solidFill>
              </a:rPr>
              <a:t>أنظم مفاهيمي: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5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0EA1FE-8231-44CB-A8F9-083F9E166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91197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2C48B4C-23E9-43AD-820B-EAC5EC6FCF5A}"/>
              </a:ext>
            </a:extLst>
          </p:cNvPr>
          <p:cNvGrpSpPr/>
          <p:nvPr/>
        </p:nvGrpSpPr>
        <p:grpSpPr>
          <a:xfrm>
            <a:off x="0" y="-76200"/>
            <a:ext cx="12954000" cy="6934201"/>
            <a:chOff x="0" y="-76200"/>
            <a:chExt cx="12954000" cy="693420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2846E4F-E3AB-4225-AAFF-073578C86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"/>
              <a:ext cx="12192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9DC3250-4D76-4D0B-9A5E-553B4841F21B}"/>
                </a:ext>
              </a:extLst>
            </p:cNvPr>
            <p:cNvSpPr/>
            <p:nvPr/>
          </p:nvSpPr>
          <p:spPr>
            <a:xfrm>
              <a:off x="7608021" y="-76200"/>
              <a:ext cx="5345979" cy="681803"/>
            </a:xfrm>
            <a:custGeom>
              <a:avLst/>
              <a:gdLst>
                <a:gd name="connsiteX0" fmla="*/ 246825 w 4684925"/>
                <a:gd name="connsiteY0" fmla="*/ 112519 h 778083"/>
                <a:gd name="connsiteX1" fmla="*/ 246825 w 4684925"/>
                <a:gd name="connsiteY1" fmla="*/ 292401 h 778083"/>
                <a:gd name="connsiteX2" fmla="*/ 516648 w 4684925"/>
                <a:gd name="connsiteY2" fmla="*/ 697136 h 778083"/>
                <a:gd name="connsiteX3" fmla="*/ 2285487 w 4684925"/>
                <a:gd name="connsiteY3" fmla="*/ 742106 h 778083"/>
                <a:gd name="connsiteX4" fmla="*/ 3274838 w 4684925"/>
                <a:gd name="connsiteY4" fmla="*/ 682146 h 778083"/>
                <a:gd name="connsiteX5" fmla="*/ 4683913 w 4684925"/>
                <a:gd name="connsiteY5" fmla="*/ 742106 h 778083"/>
                <a:gd name="connsiteX6" fmla="*/ 3439730 w 4684925"/>
                <a:gd name="connsiteY6" fmla="*/ 37569 h 778083"/>
                <a:gd name="connsiteX7" fmla="*/ 246825 w 4684925"/>
                <a:gd name="connsiteY7" fmla="*/ 112519 h 77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4925" h="778083">
                  <a:moveTo>
                    <a:pt x="246825" y="112519"/>
                  </a:moveTo>
                  <a:cubicBezTo>
                    <a:pt x="-285326" y="154991"/>
                    <a:pt x="201855" y="194965"/>
                    <a:pt x="246825" y="292401"/>
                  </a:cubicBezTo>
                  <a:cubicBezTo>
                    <a:pt x="291795" y="389837"/>
                    <a:pt x="176871" y="622185"/>
                    <a:pt x="516648" y="697136"/>
                  </a:cubicBezTo>
                  <a:cubicBezTo>
                    <a:pt x="856425" y="772087"/>
                    <a:pt x="1825789" y="744604"/>
                    <a:pt x="2285487" y="742106"/>
                  </a:cubicBezTo>
                  <a:cubicBezTo>
                    <a:pt x="2745185" y="739608"/>
                    <a:pt x="2875100" y="682146"/>
                    <a:pt x="3274838" y="682146"/>
                  </a:cubicBezTo>
                  <a:cubicBezTo>
                    <a:pt x="3674576" y="682146"/>
                    <a:pt x="4656431" y="849535"/>
                    <a:pt x="4683913" y="742106"/>
                  </a:cubicBezTo>
                  <a:cubicBezTo>
                    <a:pt x="4711395" y="634677"/>
                    <a:pt x="4176746" y="140002"/>
                    <a:pt x="3439730" y="37569"/>
                  </a:cubicBezTo>
                  <a:cubicBezTo>
                    <a:pt x="2702714" y="-64864"/>
                    <a:pt x="778976" y="70047"/>
                    <a:pt x="246825" y="1125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4FCB271-F80F-427D-AD65-3C2B5225B6F8}"/>
              </a:ext>
            </a:extLst>
          </p:cNvPr>
          <p:cNvSpPr/>
          <p:nvPr/>
        </p:nvSpPr>
        <p:spPr>
          <a:xfrm>
            <a:off x="9372600" y="0"/>
            <a:ext cx="22098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AE" sz="3200" b="1" dirty="0">
                <a:solidFill>
                  <a:schemeClr val="tx1"/>
                </a:solidFill>
              </a:rPr>
              <a:t>أضع بصمتي: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387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04-26 at 12.22.16 PM (1)">
            <a:hlinkClick r:id="" action="ppaction://media"/>
            <a:extLst>
              <a:ext uri="{FF2B5EF4-FFF2-40B4-BE49-F238E27FC236}">
                <a16:creationId xmlns:a16="http://schemas.microsoft.com/office/drawing/2014/main" id="{D312AB44-2A9A-40B6-B682-636F8DCDD9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584774"/>
            <a:ext cx="12214485" cy="62732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D4EB58-C601-415B-A209-FC64907ABFB1}"/>
              </a:ext>
            </a:extLst>
          </p:cNvPr>
          <p:cNvSpPr/>
          <p:nvPr/>
        </p:nvSpPr>
        <p:spPr>
          <a:xfrm>
            <a:off x="457200" y="0"/>
            <a:ext cx="108204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AE" sz="3200" b="1" dirty="0">
                <a:solidFill>
                  <a:schemeClr val="tx1"/>
                </a:solidFill>
              </a:rPr>
              <a:t>وخير مثال يُحتذى به دولة الإمارات التي تقدم المساعدات لأخواننا المحتاجين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r>
              <a:rPr lang="ar-AE" sz="3200" b="1" dirty="0">
                <a:solidFill>
                  <a:schemeClr val="tx1"/>
                </a:solidFill>
              </a:rPr>
              <a:t>  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1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3E4EE2-DA68-4B0C-A570-FB25DE0E0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143000"/>
            <a:ext cx="3781953" cy="5087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C5A537-2F9F-40DC-9266-8FC9633DA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1" y="1122224"/>
            <a:ext cx="3801005" cy="5107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6988FC-D25C-4017-A07B-DD0827D199A6}"/>
              </a:ext>
            </a:extLst>
          </p:cNvPr>
          <p:cNvSpPr/>
          <p:nvPr/>
        </p:nvSpPr>
        <p:spPr>
          <a:xfrm>
            <a:off x="9372600" y="0"/>
            <a:ext cx="22098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AE" sz="3200" b="1" dirty="0">
                <a:solidFill>
                  <a:schemeClr val="tx1"/>
                </a:solidFill>
              </a:rPr>
              <a:t>الواجبات: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F57675-A46E-4496-A51E-55FE3FCC6870}"/>
              </a:ext>
            </a:extLst>
          </p:cNvPr>
          <p:cNvSpPr txBox="1"/>
          <p:nvPr/>
        </p:nvSpPr>
        <p:spPr>
          <a:xfrm>
            <a:off x="7132538" y="381000"/>
            <a:ext cx="1708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solidFill>
                  <a:srgbClr val="C00000"/>
                </a:solidFill>
              </a:rPr>
              <a:t>ص 144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B920D8-25A4-457E-BF2B-BBD2C868D74C}"/>
              </a:ext>
            </a:extLst>
          </p:cNvPr>
          <p:cNvSpPr txBox="1"/>
          <p:nvPr/>
        </p:nvSpPr>
        <p:spPr>
          <a:xfrm>
            <a:off x="2798664" y="420469"/>
            <a:ext cx="1708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solidFill>
                  <a:srgbClr val="C00000"/>
                </a:solidFill>
              </a:rPr>
              <a:t>ص 145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59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Happy muslim kids cartoon with blank sign">
            <a:extLst>
              <a:ext uri="{FF2B5EF4-FFF2-40B4-BE49-F238E27FC236}">
                <a16:creationId xmlns:a16="http://schemas.microsoft.com/office/drawing/2014/main" id="{CB3E6714-B9D0-42A8-9C4F-9B91EB1D0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9" b="12643"/>
          <a:stretch/>
        </p:blipFill>
        <p:spPr bwMode="auto">
          <a:xfrm>
            <a:off x="0" y="122419"/>
            <a:ext cx="11887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FC2143-6FB7-4D25-8187-E8AC3D34E58F}"/>
              </a:ext>
            </a:extLst>
          </p:cNvPr>
          <p:cNvSpPr txBox="1"/>
          <p:nvPr/>
        </p:nvSpPr>
        <p:spPr>
          <a:xfrm>
            <a:off x="2438400" y="1043888"/>
            <a:ext cx="6553200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ar-AE" sz="4000" b="1" dirty="0">
                <a:solidFill>
                  <a:srgbClr val="FF0000"/>
                </a:solidFill>
              </a:rPr>
              <a:t>أَقرأَ الأْحديثَ الشّريفَ قِراءَةً صحيحةً.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ar-AE" sz="4000" b="1" dirty="0">
                <a:solidFill>
                  <a:srgbClr val="FF0000"/>
                </a:solidFill>
              </a:rPr>
              <a:t>أَذْكُرُ أَفْضلَ الْأَعْمالِ في الْإٍسْلام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ar-AE" sz="4000" b="1" dirty="0">
                <a:solidFill>
                  <a:srgbClr val="FF0000"/>
                </a:solidFill>
              </a:rPr>
              <a:t>أُبيِّنَ أَثَرَ إِطْعام الطّعامِ وَإِفْشاءِ السَّلامِ في الْفردِ والمجتمع.</a:t>
            </a:r>
          </a:p>
        </p:txBody>
      </p:sp>
    </p:spTree>
    <p:extLst>
      <p:ext uri="{BB962C8B-B14F-4D97-AF65-F5344CB8AC3E}">
        <p14:creationId xmlns:p14="http://schemas.microsoft.com/office/powerpoint/2010/main" val="4285167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E0C48E6-13A9-4F7C-9B76-196FCF7D4825}"/>
              </a:ext>
            </a:extLst>
          </p:cNvPr>
          <p:cNvGrpSpPr/>
          <p:nvPr/>
        </p:nvGrpSpPr>
        <p:grpSpPr>
          <a:xfrm>
            <a:off x="9641348" y="863025"/>
            <a:ext cx="2398252" cy="3304511"/>
            <a:chOff x="9641348" y="863025"/>
            <a:chExt cx="2398252" cy="3304511"/>
          </a:xfrm>
        </p:grpSpPr>
        <p:pic>
          <p:nvPicPr>
            <p:cNvPr id="1035" name="Picture 11" descr="روي عن النبي –صلى الله عليه وآله- انه... - ًٌُ&quot;زينبيات ,والنهج ...">
              <a:extLst>
                <a:ext uri="{FF2B5EF4-FFF2-40B4-BE49-F238E27FC236}">
                  <a16:creationId xmlns:a16="http://schemas.microsoft.com/office/drawing/2014/main" id="{991D22DA-7174-4C85-8052-9C6CA925D0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1348" y="1505244"/>
              <a:ext cx="2398252" cy="2662292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9F48F5-6382-42B0-8E1A-6620A1176814}"/>
                </a:ext>
              </a:extLst>
            </p:cNvPr>
            <p:cNvSpPr txBox="1"/>
            <p:nvPr/>
          </p:nvSpPr>
          <p:spPr>
            <a:xfrm>
              <a:off x="9829800" y="863025"/>
              <a:ext cx="2133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b="1" dirty="0">
                  <a:solidFill>
                    <a:srgbClr val="FF0000"/>
                  </a:solidFill>
                </a:rPr>
                <a:t>إماطة الأذى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6D0123A-8F10-4D70-86E5-9307610D465E}"/>
              </a:ext>
            </a:extLst>
          </p:cNvPr>
          <p:cNvGrpSpPr/>
          <p:nvPr/>
        </p:nvGrpSpPr>
        <p:grpSpPr>
          <a:xfrm>
            <a:off x="2378615" y="1981200"/>
            <a:ext cx="2421985" cy="3212890"/>
            <a:chOff x="2378615" y="1981200"/>
            <a:chExt cx="2421985" cy="3212890"/>
          </a:xfrm>
        </p:grpSpPr>
        <p:pic>
          <p:nvPicPr>
            <p:cNvPr id="1039" name="Picture 15" descr="الأحباش \ إفشاء السلام‎ - YouTube">
              <a:extLst>
                <a:ext uri="{FF2B5EF4-FFF2-40B4-BE49-F238E27FC236}">
                  <a16:creationId xmlns:a16="http://schemas.microsoft.com/office/drawing/2014/main" id="{CE6B1935-559E-4A83-9010-F0DB36522E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r="13333"/>
            <a:stretch/>
          </p:blipFill>
          <p:spPr bwMode="auto">
            <a:xfrm>
              <a:off x="2378615" y="2569723"/>
              <a:ext cx="2398252" cy="2624367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926A5E-03F2-4406-8EC1-3BA7E1E77DA8}"/>
                </a:ext>
              </a:extLst>
            </p:cNvPr>
            <p:cNvSpPr txBox="1"/>
            <p:nvPr/>
          </p:nvSpPr>
          <p:spPr>
            <a:xfrm>
              <a:off x="2667000" y="1981200"/>
              <a:ext cx="2133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b="1" dirty="0">
                  <a:solidFill>
                    <a:srgbClr val="FF0000"/>
                  </a:solidFill>
                </a:rPr>
                <a:t>إفشاء السّلام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03D727A-C41C-4964-9AA2-5E63C474AED2}"/>
              </a:ext>
            </a:extLst>
          </p:cNvPr>
          <p:cNvGrpSpPr/>
          <p:nvPr/>
        </p:nvGrpSpPr>
        <p:grpSpPr>
          <a:xfrm>
            <a:off x="-30455" y="838200"/>
            <a:ext cx="2697455" cy="3318204"/>
            <a:chOff x="-30455" y="838200"/>
            <a:chExt cx="2697455" cy="3318204"/>
          </a:xfrm>
        </p:grpSpPr>
        <p:pic>
          <p:nvPicPr>
            <p:cNvPr id="1041" name="Picture 17" descr="Boy png clipart 1 » Clipart Station">
              <a:extLst>
                <a:ext uri="{FF2B5EF4-FFF2-40B4-BE49-F238E27FC236}">
                  <a16:creationId xmlns:a16="http://schemas.microsoft.com/office/drawing/2014/main" id="{5B2F0588-FEFE-4E27-8909-D3D45A1A79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3" r="24106" b="61056"/>
            <a:stretch/>
          </p:blipFill>
          <p:spPr bwMode="auto">
            <a:xfrm>
              <a:off x="-30455" y="1494112"/>
              <a:ext cx="2398252" cy="2662292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E3EAFF-1349-4556-96A8-9005AF6D4A91}"/>
                </a:ext>
              </a:extLst>
            </p:cNvPr>
            <p:cNvSpPr txBox="1"/>
            <p:nvPr/>
          </p:nvSpPr>
          <p:spPr>
            <a:xfrm>
              <a:off x="533400" y="838200"/>
              <a:ext cx="2133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b="1" dirty="0">
                  <a:solidFill>
                    <a:srgbClr val="FF0000"/>
                  </a:solidFill>
                </a:rPr>
                <a:t>الابتسامة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B43CD6-5C9A-4E85-81D8-0970FE0C4F3C}"/>
              </a:ext>
            </a:extLst>
          </p:cNvPr>
          <p:cNvGrpSpPr/>
          <p:nvPr/>
        </p:nvGrpSpPr>
        <p:grpSpPr>
          <a:xfrm>
            <a:off x="7202948" y="1853625"/>
            <a:ext cx="2398252" cy="3289469"/>
            <a:chOff x="7202948" y="1853625"/>
            <a:chExt cx="2398252" cy="3289469"/>
          </a:xfrm>
        </p:grpSpPr>
        <p:pic>
          <p:nvPicPr>
            <p:cNvPr id="1043" name="Picture 19" descr="Lovepik- صورة PNG-401445524 id الرسومات بحث - صور مساعدة المسنين المشي">
              <a:extLst>
                <a:ext uri="{FF2B5EF4-FFF2-40B4-BE49-F238E27FC236}">
                  <a16:creationId xmlns:a16="http://schemas.microsoft.com/office/drawing/2014/main" id="{EF0F8793-7ECB-4706-B61E-90BC765512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6977" y1="48721" x2="45349" y2="48256"/>
                          <a14:foregroundMark x1="45349" y1="48256" x2="45349" y2="48256"/>
                          <a14:foregroundMark x1="59651" y1="88721" x2="61279" y2="88256"/>
                          <a14:foregroundMark x1="38488" y1="89884" x2="39651" y2="89884"/>
                          <a14:foregroundMark x1="21163" y1="88721" x2="21512" y2="884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77" b="2250"/>
            <a:stretch/>
          </p:blipFill>
          <p:spPr bwMode="auto">
            <a:xfrm>
              <a:off x="7202948" y="2480802"/>
              <a:ext cx="2398252" cy="2662292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7E2B9F-90E5-4F83-8423-6B0E5EECEA5C}"/>
                </a:ext>
              </a:extLst>
            </p:cNvPr>
            <p:cNvSpPr txBox="1"/>
            <p:nvPr/>
          </p:nvSpPr>
          <p:spPr>
            <a:xfrm>
              <a:off x="7391400" y="1853625"/>
              <a:ext cx="2133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b="1" dirty="0">
                  <a:solidFill>
                    <a:srgbClr val="FF0000"/>
                  </a:solidFill>
                </a:rPr>
                <a:t>مساعدة الناس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7CC8BBE-1FCC-4B75-ADC2-2E392D62AF3E}"/>
              </a:ext>
            </a:extLst>
          </p:cNvPr>
          <p:cNvGrpSpPr/>
          <p:nvPr/>
        </p:nvGrpSpPr>
        <p:grpSpPr>
          <a:xfrm>
            <a:off x="4840748" y="685800"/>
            <a:ext cx="2398252" cy="3409380"/>
            <a:chOff x="4840748" y="685800"/>
            <a:chExt cx="2398252" cy="34093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47308B-038F-4451-A979-8BEEF0663715}"/>
                </a:ext>
              </a:extLst>
            </p:cNvPr>
            <p:cNvSpPr txBox="1"/>
            <p:nvPr/>
          </p:nvSpPr>
          <p:spPr>
            <a:xfrm>
              <a:off x="5105400" y="685800"/>
              <a:ext cx="2133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b="1" dirty="0">
                  <a:solidFill>
                    <a:srgbClr val="FF0000"/>
                  </a:solidFill>
                </a:rPr>
                <a:t>إطعام الطّعام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23FCAD-101F-4665-9673-3EE0E568BB75}"/>
                </a:ext>
              </a:extLst>
            </p:cNvPr>
            <p:cNvGrpSpPr/>
            <p:nvPr/>
          </p:nvGrpSpPr>
          <p:grpSpPr>
            <a:xfrm>
              <a:off x="4840748" y="1371600"/>
              <a:ext cx="2398252" cy="2723580"/>
              <a:chOff x="3124200" y="1162330"/>
              <a:chExt cx="2743200" cy="1705248"/>
            </a:xfrm>
          </p:grpSpPr>
          <p:pic>
            <p:nvPicPr>
              <p:cNvPr id="1037" name="Picture 13" descr="إطعام الطعام وإسعاد الأنام - طريق الأسرة">
                <a:extLst>
                  <a:ext uri="{FF2B5EF4-FFF2-40B4-BE49-F238E27FC236}">
                    <a16:creationId xmlns:a16="http://schemas.microsoft.com/office/drawing/2014/main" id="{D1E1B68B-4F01-49D0-9A0A-AB9FD1D23F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00" y="1162330"/>
                <a:ext cx="2743200" cy="1705248"/>
              </a:xfrm>
              <a:prstGeom prst="ellipse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29623A2-DE27-419C-8F13-C8C9E77AB309}"/>
                  </a:ext>
                </a:extLst>
              </p:cNvPr>
              <p:cNvSpPr/>
              <p:nvPr/>
            </p:nvSpPr>
            <p:spPr>
              <a:xfrm>
                <a:off x="4191000" y="1176010"/>
                <a:ext cx="1524000" cy="5153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A2DDAE8-A26D-4A78-8E7D-D847B4585A09}"/>
              </a:ext>
            </a:extLst>
          </p:cNvPr>
          <p:cNvSpPr txBox="1"/>
          <p:nvPr/>
        </p:nvSpPr>
        <p:spPr>
          <a:xfrm>
            <a:off x="590436" y="5377763"/>
            <a:ext cx="1061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بعد أن توقعنا سنتأكد الآن من إجابتنا من خلال حديث الرسول </a:t>
            </a:r>
            <a:r>
              <a:rPr lang="ar-AE" sz="1600" b="1" dirty="0"/>
              <a:t>صلى الله عليه وسلم. </a:t>
            </a:r>
            <a:endParaRPr lang="en-US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08CADB-708F-48C1-AFFA-FBE041100911}"/>
              </a:ext>
            </a:extLst>
          </p:cNvPr>
          <p:cNvSpPr/>
          <p:nvPr/>
        </p:nvSpPr>
        <p:spPr>
          <a:xfrm>
            <a:off x="6172200" y="0"/>
            <a:ext cx="51054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توقع أي الْأعمال هي الْأفضل عند الله: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tepad, Clipart, Notepaper, Recording PNG Transparent Clipart Image and  PSD File for Free Download">
            <a:extLst>
              <a:ext uri="{FF2B5EF4-FFF2-40B4-BE49-F238E27FC236}">
                <a16:creationId xmlns:a16="http://schemas.microsoft.com/office/drawing/2014/main" id="{72C9C13D-149A-480B-A7B5-F12EAED06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8" t="2289" r="21714" b="8403"/>
          <a:stretch/>
        </p:blipFill>
        <p:spPr bwMode="auto">
          <a:xfrm>
            <a:off x="534572" y="0"/>
            <a:ext cx="11338559" cy="671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A7637-510B-4F2F-B377-F4EE47FB2D8C}"/>
              </a:ext>
            </a:extLst>
          </p:cNvPr>
          <p:cNvSpPr txBox="1"/>
          <p:nvPr/>
        </p:nvSpPr>
        <p:spPr>
          <a:xfrm>
            <a:off x="5270694" y="682849"/>
            <a:ext cx="186631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2800" b="1" dirty="0"/>
              <a:t>نواتج التعلم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0364AE-CEE6-413D-A92F-BC0E03CAD96F}"/>
              </a:ext>
            </a:extLst>
          </p:cNvPr>
          <p:cNvSpPr txBox="1"/>
          <p:nvPr/>
        </p:nvSpPr>
        <p:spPr>
          <a:xfrm>
            <a:off x="4304714" y="1341684"/>
            <a:ext cx="714990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Tx/>
              <a:buChar char="-"/>
            </a:pPr>
            <a:r>
              <a:rPr lang="ar-AE" sz="4000" b="1" dirty="0">
                <a:solidFill>
                  <a:srgbClr val="FF0000"/>
                </a:solidFill>
              </a:rPr>
              <a:t>أَقرأَ الأْحديثَ الشّريفَ قِراءَةً صحيحةً.</a:t>
            </a:r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4AFA1C09-E95A-48BC-809C-D13174B98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8404" y="1696981"/>
            <a:ext cx="546296" cy="54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8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remium Vector | Happy muslim kids cartoon with blank sign">
            <a:extLst>
              <a:ext uri="{FF2B5EF4-FFF2-40B4-BE49-F238E27FC236}">
                <a16:creationId xmlns:a16="http://schemas.microsoft.com/office/drawing/2014/main" id="{D2B236F4-F706-4897-A43B-001536774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9" b="12643"/>
          <a:stretch/>
        </p:blipFill>
        <p:spPr bwMode="auto">
          <a:xfrm>
            <a:off x="0" y="122419"/>
            <a:ext cx="11887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B13094-E7F6-4C61-A344-75AAEE500A24}"/>
              </a:ext>
            </a:extLst>
          </p:cNvPr>
          <p:cNvSpPr txBox="1"/>
          <p:nvPr/>
        </p:nvSpPr>
        <p:spPr>
          <a:xfrm>
            <a:off x="2286000" y="1219200"/>
            <a:ext cx="6934200" cy="460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4000" b="1" dirty="0">
                <a:solidFill>
                  <a:srgbClr val="FF0000"/>
                </a:solidFill>
              </a:rPr>
              <a:t>عَنْ عَبْدِ اللهِ بْنِ عُمَرَ رَضِيَ اللهُ عَنْهُما أَنَّ رَجُلاً سَأَلَ رَسولَ اللهِ صَلّى اللهُ عَلَيْهِ وَسَلَّمَ: أَيُّ الْإِسْلامِ خَيْرٌ؟ قَالَ: ( </a:t>
            </a:r>
            <a:r>
              <a:rPr lang="ar-AE" sz="4000" b="1" dirty="0"/>
              <a:t>تُطْعِمُ الطَّعامَ، وَتَقْرَأُ السّلامَ عَلى مَنْ عَرَفْتَ وَمَنْ لَمْ تَعْرِف</a:t>
            </a:r>
            <a:r>
              <a:rPr lang="ar-AE" sz="4000" b="1" dirty="0">
                <a:solidFill>
                  <a:srgbClr val="FF0000"/>
                </a:solidFill>
              </a:rPr>
              <a:t>ْ)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255CBD-7712-4F5E-AA6C-F5977CDC43F3}"/>
              </a:ext>
            </a:extLst>
          </p:cNvPr>
          <p:cNvSpPr txBox="1"/>
          <p:nvPr/>
        </p:nvSpPr>
        <p:spPr>
          <a:xfrm>
            <a:off x="4000500" y="57286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حديثٌ شريف</a:t>
            </a:r>
            <a:endParaRPr lang="en-US" sz="36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D2BE92-F48A-40F7-A175-2993C492B815}"/>
              </a:ext>
            </a:extLst>
          </p:cNvPr>
          <p:cNvSpPr/>
          <p:nvPr/>
        </p:nvSpPr>
        <p:spPr>
          <a:xfrm>
            <a:off x="2667000" y="5375236"/>
            <a:ext cx="955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b="1" dirty="0">
                <a:solidFill>
                  <a:srgbClr val="FF0000"/>
                </a:solidFill>
              </a:rPr>
              <a:t>رواه مسلم</a:t>
            </a:r>
            <a:endParaRPr lang="en-US" dirty="0"/>
          </a:p>
        </p:txBody>
      </p:sp>
      <p:pic>
        <p:nvPicPr>
          <p:cNvPr id="7" name="خير 2">
            <a:hlinkClick r:id="" action="ppaction://media"/>
            <a:extLst>
              <a:ext uri="{FF2B5EF4-FFF2-40B4-BE49-F238E27FC236}">
                <a16:creationId xmlns:a16="http://schemas.microsoft.com/office/drawing/2014/main" id="{6EDFD09B-B4F3-4CF2-B084-128DE9F9D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8464" y="268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2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C1B595-F85D-434C-B966-99428CD7A3C5}"/>
              </a:ext>
            </a:extLst>
          </p:cNvPr>
          <p:cNvSpPr/>
          <p:nvPr/>
        </p:nvSpPr>
        <p:spPr>
          <a:xfrm>
            <a:off x="8382000" y="0"/>
            <a:ext cx="28956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معاني المفردات: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BE2BB4-563C-4022-B3E8-2457B1CD1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6353" t="88210"/>
          <a:stretch/>
        </p:blipFill>
        <p:spPr bwMode="auto">
          <a:xfrm>
            <a:off x="8755334" y="2646967"/>
            <a:ext cx="2895600" cy="107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C07AEF7-2B51-4DBE-910E-D26553978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1555" t="76137" r="58549" b="12074"/>
          <a:stretch/>
        </p:blipFill>
        <p:spPr bwMode="auto">
          <a:xfrm>
            <a:off x="8763000" y="3963877"/>
            <a:ext cx="2742498" cy="127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57A0E24-FE9D-4973-9F9C-024DB00AA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7603" t="76137" b="12074"/>
          <a:stretch/>
        </p:blipFill>
        <p:spPr bwMode="auto">
          <a:xfrm>
            <a:off x="8876676" y="1219200"/>
            <a:ext cx="2742498" cy="107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7F6C89-0F81-4924-9E62-B9AA8E199BD1}"/>
              </a:ext>
            </a:extLst>
          </p:cNvPr>
          <p:cNvSpPr/>
          <p:nvPr/>
        </p:nvSpPr>
        <p:spPr>
          <a:xfrm>
            <a:off x="609600" y="1343028"/>
            <a:ext cx="8001000" cy="7905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أَيُّ الْأَعْمالِ في الْإِسْلامِ أَفْضَلُ.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6D1994-6040-44E3-B000-99B48150E426}"/>
              </a:ext>
            </a:extLst>
          </p:cNvPr>
          <p:cNvSpPr/>
          <p:nvPr/>
        </p:nvSpPr>
        <p:spPr>
          <a:xfrm>
            <a:off x="609600" y="2743200"/>
            <a:ext cx="8001000" cy="7905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تُحَيّي مَنْ تَلْقاهُ بِقَوْلِكَ (السّلامُ عَلَيْكُمْ وَرَحْمَةُ اللهُ وَبَرَكاتُهُ).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A8CBE2-AD32-462A-BDA3-FF2594A09FE0}"/>
              </a:ext>
            </a:extLst>
          </p:cNvPr>
          <p:cNvSpPr/>
          <p:nvPr/>
        </p:nvSpPr>
        <p:spPr>
          <a:xfrm>
            <a:off x="609600" y="4267200"/>
            <a:ext cx="8001000" cy="7905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تُقَدِّمُ الطَّعامَ.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tepad, Clipart, Notepaper, Recording PNG Transparent Clipart Image and  PSD File for Free Download">
            <a:extLst>
              <a:ext uri="{FF2B5EF4-FFF2-40B4-BE49-F238E27FC236}">
                <a16:creationId xmlns:a16="http://schemas.microsoft.com/office/drawing/2014/main" id="{72C9C13D-149A-480B-A7B5-F12EAED06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8" t="2289" r="21714" b="8403"/>
          <a:stretch/>
        </p:blipFill>
        <p:spPr bwMode="auto">
          <a:xfrm>
            <a:off x="534572" y="0"/>
            <a:ext cx="11338559" cy="671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A7637-510B-4F2F-B377-F4EE47FB2D8C}"/>
              </a:ext>
            </a:extLst>
          </p:cNvPr>
          <p:cNvSpPr txBox="1"/>
          <p:nvPr/>
        </p:nvSpPr>
        <p:spPr>
          <a:xfrm>
            <a:off x="5270694" y="682849"/>
            <a:ext cx="186631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2800" b="1" dirty="0"/>
              <a:t>نواتج التعلم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0364AE-CEE6-413D-A92F-BC0E03CAD96F}"/>
              </a:ext>
            </a:extLst>
          </p:cNvPr>
          <p:cNvSpPr txBox="1"/>
          <p:nvPr/>
        </p:nvSpPr>
        <p:spPr>
          <a:xfrm>
            <a:off x="4304714" y="1341684"/>
            <a:ext cx="714990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Tx/>
              <a:buChar char="-"/>
            </a:pPr>
            <a:r>
              <a:rPr lang="ar-AE" sz="4000" b="1" dirty="0">
                <a:solidFill>
                  <a:srgbClr val="FF0000"/>
                </a:solidFill>
              </a:rPr>
              <a:t>أَقرأَ الأْحديثَ الشّريفَ قِراءَةً صحيحةً.</a:t>
            </a:r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4AFA1C09-E95A-48BC-809C-D13174B98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8404" y="1696981"/>
            <a:ext cx="546296" cy="546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BD14DC-6D84-43E6-AC2E-D916B21C36F8}"/>
              </a:ext>
            </a:extLst>
          </p:cNvPr>
          <p:cNvSpPr txBox="1"/>
          <p:nvPr/>
        </p:nvSpPr>
        <p:spPr>
          <a:xfrm>
            <a:off x="5804096" y="2260189"/>
            <a:ext cx="562590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AE" sz="4000" b="1" dirty="0">
                <a:solidFill>
                  <a:srgbClr val="FF0000"/>
                </a:solidFill>
              </a:rPr>
              <a:t>- أَذْكُرُ أَفْضلَ الْأَعْمالِ في الْإٍسْلام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F7C748B6-91D7-4B4D-A09D-705B30F7B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05400" y="2574038"/>
            <a:ext cx="546296" cy="54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1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4300C2-B943-4E0F-A1CF-B52217BAB6DE}"/>
              </a:ext>
            </a:extLst>
          </p:cNvPr>
          <p:cNvSpPr/>
          <p:nvPr/>
        </p:nvSpPr>
        <p:spPr>
          <a:xfrm>
            <a:off x="8458200" y="0"/>
            <a:ext cx="28194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إِذًا أَفضل الأعمال؟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08D491-E621-44A3-8521-8A5C79D405DD}"/>
              </a:ext>
            </a:extLst>
          </p:cNvPr>
          <p:cNvGrpSpPr/>
          <p:nvPr/>
        </p:nvGrpSpPr>
        <p:grpSpPr>
          <a:xfrm>
            <a:off x="7184357" y="762000"/>
            <a:ext cx="4399638" cy="5316511"/>
            <a:chOff x="7184357" y="762000"/>
            <a:chExt cx="4399638" cy="53165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810068-B6EA-4F46-83AF-C09A4180CC73}"/>
                </a:ext>
              </a:extLst>
            </p:cNvPr>
            <p:cNvSpPr txBox="1"/>
            <p:nvPr/>
          </p:nvSpPr>
          <p:spPr>
            <a:xfrm>
              <a:off x="8001000" y="762000"/>
              <a:ext cx="2819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800" b="1" dirty="0">
                  <a:solidFill>
                    <a:srgbClr val="C00000"/>
                  </a:solidFill>
                </a:rPr>
                <a:t>إِفْشاء السّلام</a:t>
              </a:r>
              <a:endParaRPr lang="en-US" sz="4800" b="1" dirty="0">
                <a:solidFill>
                  <a:srgbClr val="C00000"/>
                </a:solidFill>
              </a:endParaRPr>
            </a:p>
          </p:txBody>
        </p:sp>
        <p:pic>
          <p:nvPicPr>
            <p:cNvPr id="2050" name="Picture 2" descr="تعليم الطفل القاء التحية والسلام وأهميته من خلال تلك القصة - قصص الاطفال -  فورنونو">
              <a:extLst>
                <a:ext uri="{FF2B5EF4-FFF2-40B4-BE49-F238E27FC236}">
                  <a16:creationId xmlns:a16="http://schemas.microsoft.com/office/drawing/2014/main" id="{869E06DF-4C91-4385-8526-115B6C131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4357" y="1596027"/>
              <a:ext cx="4399638" cy="448248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9355CF-1B69-45BD-A955-444917F5B092}"/>
              </a:ext>
            </a:extLst>
          </p:cNvPr>
          <p:cNvGrpSpPr/>
          <p:nvPr/>
        </p:nvGrpSpPr>
        <p:grpSpPr>
          <a:xfrm>
            <a:off x="457200" y="675514"/>
            <a:ext cx="4399638" cy="5313481"/>
            <a:chOff x="457200" y="675514"/>
            <a:chExt cx="4399638" cy="5313481"/>
          </a:xfrm>
        </p:grpSpPr>
        <p:pic>
          <p:nvPicPr>
            <p:cNvPr id="2054" name="Picture 6" descr="وكالة أنباء الإمارات - أكثر من 9 الاف وجبة وزعتها الشارقة الخيرية في يوليو">
              <a:extLst>
                <a:ext uri="{FF2B5EF4-FFF2-40B4-BE49-F238E27FC236}">
                  <a16:creationId xmlns:a16="http://schemas.microsoft.com/office/drawing/2014/main" id="{4DF95D10-65DE-4CF4-9E9D-8215DF93A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506511"/>
              <a:ext cx="4399638" cy="448248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C4D087-B2AA-42B9-A7FF-6B6FE70EE7FA}"/>
                </a:ext>
              </a:extLst>
            </p:cNvPr>
            <p:cNvSpPr txBox="1"/>
            <p:nvPr/>
          </p:nvSpPr>
          <p:spPr>
            <a:xfrm>
              <a:off x="1247319" y="675514"/>
              <a:ext cx="2819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800" b="1" dirty="0">
                  <a:solidFill>
                    <a:srgbClr val="C00000"/>
                  </a:solidFill>
                </a:rPr>
                <a:t>إِطْعام الطّعام</a:t>
              </a:r>
              <a:endParaRPr lang="en-US" sz="48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095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303</Words>
  <Application>Microsoft Office PowerPoint</Application>
  <PresentationFormat>شاشة عريضة</PresentationFormat>
  <Paragraphs>75</Paragraphs>
  <Slides>27</Slides>
  <Notes>1</Notes>
  <HiddenSlides>0</HiddenSlides>
  <MMClips>10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27</vt:i4>
      </vt:variant>
    </vt:vector>
  </HeadingPairs>
  <TitlesOfParts>
    <vt:vector size="29" baseType="lpstr">
      <vt:lpstr>Office Theme</vt:lpstr>
      <vt:lpstr>1_Office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ناهد سعد عبيد</dc:creator>
  <cp:lastModifiedBy>MARYAM ALZEYOUDI</cp:lastModifiedBy>
  <cp:revision>31</cp:revision>
  <dcterms:created xsi:type="dcterms:W3CDTF">2020-04-26T08:54:02Z</dcterms:created>
  <dcterms:modified xsi:type="dcterms:W3CDTF">2021-03-23T04:02:12Z</dcterms:modified>
</cp:coreProperties>
</file>