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18" r:id="rId2"/>
    <p:sldId id="1821" r:id="rId3"/>
    <p:sldId id="524" r:id="rId4"/>
    <p:sldId id="525" r:id="rId5"/>
    <p:sldId id="526" r:id="rId6"/>
    <p:sldId id="529" r:id="rId7"/>
    <p:sldId id="536" r:id="rId8"/>
    <p:sldId id="531" r:id="rId9"/>
    <p:sldId id="542" r:id="rId10"/>
    <p:sldId id="538" r:id="rId11"/>
    <p:sldId id="283" r:id="rId12"/>
    <p:sldId id="290" r:id="rId13"/>
    <p:sldId id="284" r:id="rId14"/>
    <p:sldId id="286" r:id="rId15"/>
    <p:sldId id="289" r:id="rId16"/>
    <p:sldId id="1824" r:id="rId17"/>
    <p:sldId id="540" r:id="rId18"/>
    <p:sldId id="533" r:id="rId19"/>
    <p:sldId id="1757" r:id="rId20"/>
    <p:sldId id="527" r:id="rId21"/>
    <p:sldId id="5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4" autoAdjust="0"/>
    <p:restoredTop sz="94660"/>
  </p:normalViewPr>
  <p:slideViewPr>
    <p:cSldViewPr snapToGrid="0">
      <p:cViewPr>
        <p:scale>
          <a:sx n="42" d="100"/>
          <a:sy n="42" d="100"/>
        </p:scale>
        <p:origin x="139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8E37-79C1-473E-97CE-E54326E4B81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00FA5-C5AF-41D0-A096-4FC987ED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00FA5-C5AF-41D0-A096-4FC987ED3B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9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1FAD8-D0F8-4395-A1D4-698FC9AB77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72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gif"/><Relationship Id="rId12" Type="http://schemas.openxmlformats.org/officeDocument/2006/relationships/image" Target="../media/image3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jpeg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3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12" Type="http://schemas.openxmlformats.org/officeDocument/2006/relationships/image" Target="../media/image28.jpeg"/><Relationship Id="rId2" Type="http://schemas.microsoft.com/office/2007/relationships/media" Target="../media/media3.mp3"/><Relationship Id="rId16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8.jpeg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6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7.jpeg"/><Relationship Id="rId11" Type="http://schemas.openxmlformats.org/officeDocument/2006/relationships/image" Target="../media/image28.jpeg"/><Relationship Id="rId5" Type="http://schemas.openxmlformats.org/officeDocument/2006/relationships/audio" Target="../media/audio3.wav"/><Relationship Id="rId15" Type="http://schemas.microsoft.com/office/2007/relationships/hdphoto" Target="../media/hdphoto10.wdp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hyperlink" Target="https://wordwall.net/ar/resource/248438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11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9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4.gi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040662-EBC3-4A74-8931-7EA147954E19}"/>
              </a:ext>
            </a:extLst>
          </p:cNvPr>
          <p:cNvSpPr/>
          <p:nvPr/>
        </p:nvSpPr>
        <p:spPr>
          <a:xfrm>
            <a:off x="736566" y="643400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792" y="5821999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328312" y="1841153"/>
            <a:ext cx="725180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400" dirty="0"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400" dirty="0">
                <a:cs typeface="(AH) Manal Black" pitchFamily="2" charset="-78"/>
              </a:rPr>
              <a:t>سْهْلًا بِطُلابي الأبطال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أَتمنى لَكُم يَوْمًا مُشْرِقًا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 بِرِضا الله تَعالى.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952075" y="6251714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87" y="5805152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8" y="19656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544901" y="670241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3" name="click.wav"/>
          </p:stSnd>
        </p:sndAc>
      </p:transition>
    </mc:Choice>
    <mc:Fallback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3.7037E-7 L -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1.11111E-6 L -4.791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1.85185E-6 L -3.12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B06E9F-940A-473D-B1FC-3620BB50B819}"/>
              </a:ext>
            </a:extLst>
          </p:cNvPr>
          <p:cNvSpPr/>
          <p:nvPr/>
        </p:nvSpPr>
        <p:spPr>
          <a:xfrm>
            <a:off x="815009" y="662834"/>
            <a:ext cx="10840708" cy="546434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65C545-60E4-400D-98F4-03FE20C57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F79B86-9C3A-46A2-AAB2-154D5E7ACE9B}"/>
              </a:ext>
            </a:extLst>
          </p:cNvPr>
          <p:cNvSpPr/>
          <p:nvPr/>
        </p:nvSpPr>
        <p:spPr>
          <a:xfrm>
            <a:off x="529687" y="685974"/>
            <a:ext cx="761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نشاط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794AA2-D7BB-4528-A30A-AFD693AA2EB7}"/>
              </a:ext>
            </a:extLst>
          </p:cNvPr>
          <p:cNvSpPr txBox="1"/>
          <p:nvPr/>
        </p:nvSpPr>
        <p:spPr>
          <a:xfrm>
            <a:off x="7359571" y="1919063"/>
            <a:ext cx="418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أ- لِماذا شَبَّه الشّاعِر لَيْلى بِالزَّهْرة؟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C5184B-9D5F-4374-971C-68FF24D366E4}"/>
              </a:ext>
            </a:extLst>
          </p:cNvPr>
          <p:cNvSpPr/>
          <p:nvPr/>
        </p:nvSpPr>
        <p:spPr>
          <a:xfrm>
            <a:off x="3619501" y="1919062"/>
            <a:ext cx="3600708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149075-C2DA-49F5-9C1F-724188977C3B}"/>
              </a:ext>
            </a:extLst>
          </p:cNvPr>
          <p:cNvSpPr txBox="1"/>
          <p:nvPr/>
        </p:nvSpPr>
        <p:spPr>
          <a:xfrm>
            <a:off x="9215495" y="-547216"/>
            <a:ext cx="276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solidFill>
                  <a:srgbClr val="C00000"/>
                </a:solidFill>
                <a:cs typeface="(AH) Manal Black" pitchFamily="2" charset="-78"/>
              </a:rPr>
              <a:t>كُلُّ نَهار تَحْمِلُ فِكْرة.</a:t>
            </a:r>
            <a:endParaRPr lang="en-US" sz="32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4CB7DE-5C50-4C60-BF7C-616DAC5EAA94}"/>
              </a:ext>
            </a:extLst>
          </p:cNvPr>
          <p:cNvSpPr txBox="1"/>
          <p:nvPr/>
        </p:nvSpPr>
        <p:spPr>
          <a:xfrm>
            <a:off x="5689198" y="3146921"/>
            <a:ext cx="5402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ب- ماذا يَفْعَلُ الإِنْسانُ حينُ تُواجِهُهُ مُشْكِلَةٌ؟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6939B4-5B50-4D1F-ADB0-0713BAF9A83E}"/>
              </a:ext>
            </a:extLst>
          </p:cNvPr>
          <p:cNvSpPr/>
          <p:nvPr/>
        </p:nvSpPr>
        <p:spPr>
          <a:xfrm>
            <a:off x="2088490" y="3146920"/>
            <a:ext cx="3600708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177893-68B6-4685-8E5E-38BCF52EA3A4}"/>
              </a:ext>
            </a:extLst>
          </p:cNvPr>
          <p:cNvSpPr txBox="1"/>
          <p:nvPr/>
        </p:nvSpPr>
        <p:spPr>
          <a:xfrm>
            <a:off x="5327233" y="-545476"/>
            <a:ext cx="3399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solidFill>
                  <a:srgbClr val="C00000"/>
                </a:solidFill>
                <a:cs typeface="(AH) Manal Black" pitchFamily="2" charset="-78"/>
              </a:rPr>
              <a:t>تُفَكِّرُ حَتَّى تَجِدُ الْحَل.</a:t>
            </a:r>
            <a:endParaRPr lang="en-US" sz="32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8203ED0-15CB-44C3-ADF6-4F901BD64D6E}"/>
              </a:ext>
            </a:extLst>
          </p:cNvPr>
          <p:cNvSpPr txBox="1">
            <a:spLocks/>
          </p:cNvSpPr>
          <p:nvPr/>
        </p:nvSpPr>
        <p:spPr>
          <a:xfrm>
            <a:off x="8268630" y="685974"/>
            <a:ext cx="3487792" cy="69684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*تأمل الأنشودةُ، واسْتَنْتِج: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40B51D-AEFF-43C2-A59A-73369CC7637D}"/>
              </a:ext>
            </a:extLst>
          </p:cNvPr>
          <p:cNvSpPr/>
          <p:nvPr/>
        </p:nvSpPr>
        <p:spPr>
          <a:xfrm>
            <a:off x="1941134" y="6202271"/>
            <a:ext cx="8061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</a:rPr>
              <a:t>ي</a:t>
            </a:r>
            <a:r>
              <a:rPr lang="ar-BH" sz="1600" dirty="0">
                <a:solidFill>
                  <a:srgbClr val="FF0000"/>
                </a:solidFill>
                <a:cs typeface="(AH) Manal Black" pitchFamily="2" charset="-78"/>
              </a:rPr>
              <a:t>ُ</a:t>
            </a:r>
            <a:r>
              <a:rPr lang="ar-BH" sz="1600" dirty="0">
                <a:cs typeface="(AH) Manal Black" pitchFamily="2" charset="-78"/>
              </a:rPr>
              <a:t>حدّد المُتَعَلِّمُ الكَلِماتِ والعِباراتِ الَّتي تُكَوِّنُ الإيقاعَ الشِّعْرِيَّ </a:t>
            </a:r>
            <a:r>
              <a:rPr lang="ar-BH" sz="1600" dirty="0">
                <a:solidFill>
                  <a:srgbClr val="C00000"/>
                </a:solidFill>
                <a:cs typeface="(AH) Manal Black" pitchFamily="2" charset="-78"/>
              </a:rPr>
              <a:t>(الإيقاعات المُنْتَظِمَة، والأَسْطُر المُتَكَرِّرَة... إلخ)</a:t>
            </a:r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  <a:p>
            <a:pPr algn="r" rtl="1"/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215689-39B3-4F4F-B0BF-3AA802B81F2A}"/>
              </a:ext>
            </a:extLst>
          </p:cNvPr>
          <p:cNvSpPr txBox="1"/>
          <p:nvPr/>
        </p:nvSpPr>
        <p:spPr>
          <a:xfrm>
            <a:off x="6858000" y="4606272"/>
            <a:ext cx="342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- </a:t>
            </a:r>
            <a:r>
              <a:rPr lang="ar-BH" sz="3600" dirty="0">
                <a:solidFill>
                  <a:srgbClr val="FF99CC"/>
                </a:solidFill>
                <a:cs typeface="(AH) Manal Black" pitchFamily="2" charset="-78"/>
              </a:rPr>
              <a:t>ما أَكْثْر مَقْطَعٍ أَعْجَبَك؟</a:t>
            </a:r>
            <a:endParaRPr lang="en-US" sz="3200" dirty="0">
              <a:solidFill>
                <a:srgbClr val="FF99CC"/>
              </a:solidFill>
              <a:cs typeface="(AH) Manal Black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40C804-BAB3-4B49-A670-CC1BFE14774D}"/>
              </a:ext>
            </a:extLst>
          </p:cNvPr>
          <p:cNvSpPr txBox="1"/>
          <p:nvPr/>
        </p:nvSpPr>
        <p:spPr>
          <a:xfrm>
            <a:off x="5327232" y="5252603"/>
            <a:ext cx="175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- </a:t>
            </a:r>
            <a:r>
              <a:rPr lang="ar-BH" sz="3600" dirty="0">
                <a:solidFill>
                  <a:srgbClr val="FF99CC"/>
                </a:solidFill>
                <a:cs typeface="(AH) Manal Black" pitchFamily="2" charset="-78"/>
              </a:rPr>
              <a:t>وَلِماذا؟</a:t>
            </a:r>
            <a:endParaRPr lang="en-US" sz="3200" dirty="0">
              <a:solidFill>
                <a:srgbClr val="FF99CC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389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903 L -0.42331 0.368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72" y="1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1736 L -0.26198 0.547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99" y="2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6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/>
      <p:bldP spid="33" grpId="0"/>
      <p:bldP spid="34" grpId="0" animBg="1"/>
      <p:bldP spid="35" grpId="0"/>
      <p:bldP spid="42" grpId="0"/>
      <p:bldP spid="22" grpId="0" build="allAtOnce"/>
      <p:bldP spid="22" grpId="1" build="allAtOnce"/>
      <p:bldP spid="22" grpId="2" build="allAtOnce"/>
      <p:bldP spid="22" grpId="3" build="allAtOnce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D4262-EDFB-4FF4-82C8-2C2B86E98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574025-79CC-4BC0-BC3F-6DB8F8E771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26"/>
          <a:stretch/>
        </p:blipFill>
        <p:spPr>
          <a:xfrm>
            <a:off x="2504768" y="221225"/>
            <a:ext cx="6858000" cy="25219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7BE0A-CD6C-451C-AE8B-8C30A7CCF663}"/>
              </a:ext>
            </a:extLst>
          </p:cNvPr>
          <p:cNvSpPr txBox="1"/>
          <p:nvPr/>
        </p:nvSpPr>
        <p:spPr>
          <a:xfrm>
            <a:off x="3692013" y="938737"/>
            <a:ext cx="44835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4400" b="1" dirty="0">
                <a:solidFill>
                  <a:sysClr val="windowText" lastClr="000000"/>
                </a:solidFill>
                <a:cs typeface="Simple Bold Jut Out" panose="02010401010101010101" pitchFamily="2" charset="-78"/>
              </a:rPr>
              <a:t>لعبة المنجم</a:t>
            </a:r>
            <a:endParaRPr lang="en-US" sz="4400" b="1" dirty="0">
              <a:solidFill>
                <a:sysClr val="windowText" lastClr="000000"/>
              </a:solidFill>
              <a:cs typeface="Simple Bold Jut Out" panose="02010401010101010101" pitchFamily="2" charset="-78"/>
            </a:endParaRPr>
          </a:p>
        </p:txBody>
      </p:sp>
      <p:pic>
        <p:nvPicPr>
          <p:cNvPr id="2050" name="Picture 2" descr="New Years Yes Sticker by Nora Fikse for iOS &amp; Android | GIPHY">
            <a:extLst>
              <a:ext uri="{FF2B5EF4-FFF2-40B4-BE49-F238E27FC236}">
                <a16:creationId xmlns:a16="http://schemas.microsoft.com/office/drawing/2014/main" id="{65BC1024-E1EA-4D0F-BD55-1F7171DEFE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B36D85A-93DA-4576-8028-CE30D2FF09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B48D6A-C578-48B9-AE37-D3AE6326A9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8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63F5806-9FC1-45BD-9975-FC704D2BE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750B457-49C1-40A9-9B71-CEEE7E9612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0792" y="2462643"/>
            <a:ext cx="3310415" cy="33043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21373B-6994-4292-B571-31FF285FFFE3}"/>
              </a:ext>
            </a:extLst>
          </p:cNvPr>
          <p:cNvSpPr/>
          <p:nvPr/>
        </p:nvSpPr>
        <p:spPr>
          <a:xfrm>
            <a:off x="2818522" y="5298817"/>
            <a:ext cx="6858000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6802D2A-A961-43BC-B130-AA603351110E}"/>
              </a:ext>
            </a:extLst>
          </p:cNvPr>
          <p:cNvSpPr/>
          <p:nvPr/>
        </p:nvSpPr>
        <p:spPr>
          <a:xfrm>
            <a:off x="2690804" y="5149793"/>
            <a:ext cx="7031884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05107A-084F-4645-BF0C-722640B76366}"/>
              </a:ext>
            </a:extLst>
          </p:cNvPr>
          <p:cNvSpPr txBox="1"/>
          <p:nvPr/>
        </p:nvSpPr>
        <p:spPr>
          <a:xfrm>
            <a:off x="2690804" y="5396274"/>
            <a:ext cx="6936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هيّا بنا ننقّب عن المجوهرات التي تحمل الإجابة الصحيحة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15" name="Picture 8" descr="Swipe Up Gold Bar Sticker by Candy Crush for iOS &amp; Android | GIPHY">
            <a:extLst>
              <a:ext uri="{FF2B5EF4-FFF2-40B4-BE49-F238E27FC236}">
                <a16:creationId xmlns:a16="http://schemas.microsoft.com/office/drawing/2014/main" id="{4A6D293C-61EB-4596-94F3-910B0363C6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070" y="5166122"/>
            <a:ext cx="1491343" cy="9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old Coins Treasure Chest Flat Animated Icons After Effects by Jack Motion  on Dribbble">
            <a:extLst>
              <a:ext uri="{FF2B5EF4-FFF2-40B4-BE49-F238E27FC236}">
                <a16:creationId xmlns:a16="http://schemas.microsoft.com/office/drawing/2014/main" id="{02C20A4A-D018-468E-BF76-43270F42B8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31" y="5078371"/>
            <a:ext cx="1237595" cy="9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2E3D3D-92DC-4DDD-81AC-CB98ACED74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0" r="5249" b="31239"/>
          <a:stretch/>
        </p:blipFill>
        <p:spPr>
          <a:xfrm>
            <a:off x="8965785" y="177157"/>
            <a:ext cx="2741655" cy="951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553198-FB4E-4BAE-9EF8-6CD8999ED5AF}"/>
              </a:ext>
            </a:extLst>
          </p:cNvPr>
          <p:cNvSpPr txBox="1"/>
          <p:nvPr/>
        </p:nvSpPr>
        <p:spPr>
          <a:xfrm>
            <a:off x="9505675" y="323940"/>
            <a:ext cx="1758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مهارة تفكير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2B0F73E-75EE-47E3-AA57-B73E196B0A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5" r="5249" b="4102"/>
          <a:stretch/>
        </p:blipFill>
        <p:spPr>
          <a:xfrm>
            <a:off x="0" y="258426"/>
            <a:ext cx="3389010" cy="7885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390CB33-1BB4-4F1D-A140-619B5EF42668}"/>
              </a:ext>
            </a:extLst>
          </p:cNvPr>
          <p:cNvSpPr txBox="1"/>
          <p:nvPr/>
        </p:nvSpPr>
        <p:spPr>
          <a:xfrm>
            <a:off x="314096" y="387597"/>
            <a:ext cx="276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effectLst/>
                <a:uLnTx/>
                <a:uFillTx/>
                <a:latin typeface="Arabic Typesetting" panose="03020402040406030203" pitchFamily="66" charset="-78"/>
                <a:ea typeface="+mn-ea"/>
                <a:cs typeface="Arabic Typesetting" panose="03020402040406030203" pitchFamily="66" charset="-78"/>
              </a:rPr>
              <a:t>تعلّم من خلال اللعب</a:t>
            </a:r>
          </a:p>
        </p:txBody>
      </p:sp>
    </p:spTree>
    <p:extLst>
      <p:ext uri="{BB962C8B-B14F-4D97-AF65-F5344CB8AC3E}">
        <p14:creationId xmlns:p14="http://schemas.microsoft.com/office/powerpoint/2010/main" val="3673997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F5237-FBB7-4FCC-8D8D-EB830E8AA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5B701-ECA0-4C1A-98CA-72810C9519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C533DA92-9370-475D-B046-5780617AE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8E4937F8-C91F-4807-8848-B5A2AE6658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9701F6-D20B-4AFC-801B-3DA2C3D3FC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03" y="-118981"/>
            <a:ext cx="3429297" cy="12619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05D9F0-84D6-42DE-86B8-AB8555479142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F416DD42-782A-4946-8F67-2494CEFC44F9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C5275-DFA6-48B1-80DD-59CD39EC927B}"/>
              </a:ext>
            </a:extLst>
          </p:cNvPr>
          <p:cNvSpPr txBox="1"/>
          <p:nvPr/>
        </p:nvSpPr>
        <p:spPr>
          <a:xfrm>
            <a:off x="2306228" y="1530609"/>
            <a:ext cx="994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السؤال</a:t>
            </a:r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 (1)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: 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كَم بَيْتًا في الأنشودة</a:t>
            </a:r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َ؟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0312534-F8A3-4896-94C5-CF2DFC5A3FB6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D6E9F9F7-4CC9-4719-A0BB-9CDF598DC916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C39A57-C41B-4CA0-9E65-2675F06DB850}"/>
              </a:ext>
            </a:extLst>
          </p:cNvPr>
          <p:cNvSpPr txBox="1"/>
          <p:nvPr/>
        </p:nvSpPr>
        <p:spPr>
          <a:xfrm>
            <a:off x="8258346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68593BE-CD9B-4D3B-8AC1-A8A5F1423C8C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C8957BA8-7B9D-4398-A0BE-0517E5617713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043788-9879-4D31-AD31-45CF5F5A42DE}"/>
              </a:ext>
            </a:extLst>
          </p:cNvPr>
          <p:cNvSpPr txBox="1"/>
          <p:nvPr/>
        </p:nvSpPr>
        <p:spPr>
          <a:xfrm>
            <a:off x="4725465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672C9B2-173C-484B-B549-AF6CED5C0E65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D8CE53DD-EF29-474F-92C8-CF78875017FB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F7170-54EC-44E1-8B16-F68CB2350D4E}"/>
              </a:ext>
            </a:extLst>
          </p:cNvPr>
          <p:cNvSpPr txBox="1"/>
          <p:nvPr/>
        </p:nvSpPr>
        <p:spPr>
          <a:xfrm>
            <a:off x="1272869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93A452-6281-4516-893A-D9BD29C5E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8D483B8-3FC5-46D5-9E7B-297E6006E15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4B2B7F-5342-4F64-8270-4310B4A83C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id="{78ACFEA8-6811-4F15-9E21-F3AB2AD993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AEE9D20B-10E0-4E94-9326-2107288A39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5E8F50-A29B-43B2-AC08-F3148C3F1A4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26387"/>
          <a:stretch/>
        </p:blipFill>
        <p:spPr>
          <a:xfrm>
            <a:off x="2274345" y="-141039"/>
            <a:ext cx="3108960" cy="2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26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24487-9225-4144-AC7E-70477F225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03" y="-118981"/>
            <a:ext cx="3429297" cy="12619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CDA0F-3B7E-4DE1-8C57-2527C5BA13D8}"/>
              </a:ext>
            </a:extLst>
          </p:cNvPr>
          <p:cNvSpPr txBox="1"/>
          <p:nvPr/>
        </p:nvSpPr>
        <p:spPr>
          <a:xfrm>
            <a:off x="2716543" y="1506402"/>
            <a:ext cx="994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السؤال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(2)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: 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حَدد الْحَروف الذي انْتَهَت بِهِ السُّطور.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E75EF-341F-4FEB-B5F5-21583CD1FD43}"/>
              </a:ext>
            </a:extLst>
          </p:cNvPr>
          <p:cNvSpPr txBox="1"/>
          <p:nvPr/>
        </p:nvSpPr>
        <p:spPr>
          <a:xfrm>
            <a:off x="8258346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ة - أ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43A26E-47D5-42D9-8A73-8D4E0FF9DB39}"/>
              </a:ext>
            </a:extLst>
          </p:cNvPr>
          <p:cNvSpPr txBox="1"/>
          <p:nvPr/>
        </p:nvSpPr>
        <p:spPr>
          <a:xfrm>
            <a:off x="4725465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ع – ر 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C8474-35D2-4855-8724-B9E0D0DA4204}"/>
              </a:ext>
            </a:extLst>
          </p:cNvPr>
          <p:cNvSpPr txBox="1"/>
          <p:nvPr/>
        </p:nvSpPr>
        <p:spPr>
          <a:xfrm>
            <a:off x="1272869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ز- ج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702623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E71321-F7F5-4A72-8F7D-BDDF395C34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26387"/>
          <a:stretch/>
        </p:blipFill>
        <p:spPr>
          <a:xfrm>
            <a:off x="2274345" y="-141039"/>
            <a:ext cx="3108960" cy="2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5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68"/>
          <a:stretch/>
        </p:blipFill>
        <p:spPr>
          <a:xfrm>
            <a:off x="0" y="0"/>
            <a:ext cx="12198107" cy="6858000"/>
          </a:xfrm>
          <a:prstGeom prst="rect">
            <a:avLst/>
          </a:prstGeom>
        </p:spPr>
      </p:pic>
      <p:pic>
        <p:nvPicPr>
          <p:cNvPr id="9" name="Picture 8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1E7901AA-822A-400B-9F3A-7A2579ACA5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32C610-5A18-40B2-80A6-1ABC7EA50D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FE3CC4E7-F8AF-4F7C-B374-F956EF1144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1AC37D-9612-4A8E-B6EB-E8B35F2FE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2703" y="-118981"/>
            <a:ext cx="3429297" cy="1261982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F7B2D1-11AC-449F-8719-8DF3073FD0E3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8D599209-36DB-4FFD-8ADA-035F69BA439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52B848-8E74-4167-AAD3-658A77494FBE}"/>
              </a:ext>
            </a:extLst>
          </p:cNvPr>
          <p:cNvSpPr txBox="1"/>
          <p:nvPr/>
        </p:nvSpPr>
        <p:spPr>
          <a:xfrm>
            <a:off x="1123565" y="1508463"/>
            <a:ext cx="9698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السؤال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(3)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: 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ماذا تُسَمي هذا النَّوع مِن النُّصوص؟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1D790E4-5033-4F14-86C3-2AD0961713E8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0DF95326-6315-4BA0-B268-829A94B61418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55972F-E0F9-46D3-BA72-4F0221F2B847}"/>
              </a:ext>
            </a:extLst>
          </p:cNvPr>
          <p:cNvSpPr txBox="1"/>
          <p:nvPr/>
        </p:nvSpPr>
        <p:spPr>
          <a:xfrm>
            <a:off x="8258346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قِصَّة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01462A1-E5EB-4B94-B713-C9AA20D9F496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ame 25">
            <a:extLst>
              <a:ext uri="{FF2B5EF4-FFF2-40B4-BE49-F238E27FC236}">
                <a16:creationId xmlns:a16="http://schemas.microsoft.com/office/drawing/2014/main" id="{AD26F4DE-1D53-4CD2-ADA2-21477692C3DD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4CFF45-580E-49A4-BF4A-F11AAC1F5574}"/>
              </a:ext>
            </a:extLst>
          </p:cNvPr>
          <p:cNvSpPr txBox="1"/>
          <p:nvPr/>
        </p:nvSpPr>
        <p:spPr>
          <a:xfrm>
            <a:off x="4725465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شِعِر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D81DD22-D735-4D29-B2BC-D71E924A954B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ame 28">
            <a:extLst>
              <a:ext uri="{FF2B5EF4-FFF2-40B4-BE49-F238E27FC236}">
                <a16:creationId xmlns:a16="http://schemas.microsoft.com/office/drawing/2014/main" id="{7ABADE66-1517-497D-A0B9-467D581DF4AF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AFB950-ADE4-4072-B9E2-7EA52370AC12}"/>
              </a:ext>
            </a:extLst>
          </p:cNvPr>
          <p:cNvSpPr txBox="1"/>
          <p:nvPr/>
        </p:nvSpPr>
        <p:spPr>
          <a:xfrm>
            <a:off x="1272869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رِواية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14" name="Picture 1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DA2FDF-5EAB-4B56-BC8B-4967844563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D1970D-7E7B-4962-A9E4-4DBAB1AFCB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792E23-2BF5-483C-B60E-6A19CE03FDE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35" name="Picture 4" descr="cryptohub / Streamlabs">
            <a:extLst>
              <a:ext uri="{FF2B5EF4-FFF2-40B4-BE49-F238E27FC236}">
                <a16:creationId xmlns:a16="http://schemas.microsoft.com/office/drawing/2014/main" id="{3A0D3A7C-EACD-4279-9F41-9D326ED4B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1F1A86F9-83EE-4AD8-9412-0BA10B5CB9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FFD15FC-DC51-4C88-9FC4-9681DCE6A6F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26387"/>
          <a:stretch/>
        </p:blipFill>
        <p:spPr>
          <a:xfrm>
            <a:off x="2551846" y="-162455"/>
            <a:ext cx="3108960" cy="2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6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5" name="click.wav"/>
          </p:stSnd>
        </p:sndAc>
      </p:transition>
    </mc:Choice>
    <mc:Fallback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1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7D6851-0685-4B4D-BDA8-F12D86B8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id="{8B8C4C99-FD1C-43EB-BBC9-89228EAE483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CE566-7CFC-473A-9D28-62B8AE4F16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7" name="laser.wav"/>
            </a:hlinkClick>
            <a:extLst>
              <a:ext uri="{FF2B5EF4-FFF2-40B4-BE49-F238E27FC236}">
                <a16:creationId xmlns:a16="http://schemas.microsoft.com/office/drawing/2014/main" id="{39FE4001-99A9-435B-ADF4-9966B688A7D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01E8F9-1DAE-44E5-B508-E0EBFA8E8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03" y="-118981"/>
            <a:ext cx="3429297" cy="12619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549EA2-3CFC-4103-8F1D-F967E1BB9976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DF8D1D9E-F30D-4B2B-8D0A-C6C670ED51AD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244D0-2E1D-4C84-A412-B6030912CAA1}"/>
              </a:ext>
            </a:extLst>
          </p:cNvPr>
          <p:cNvSpPr txBox="1"/>
          <p:nvPr/>
        </p:nvSpPr>
        <p:spPr>
          <a:xfrm>
            <a:off x="1123565" y="1508463"/>
            <a:ext cx="9817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السؤال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(4)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: 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ماذا نُسَمي مَنْ يَكْتُب الشِّعر؟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46C79C3-CB11-4D3D-9611-7811637E915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DF05D295-6A0B-4E5C-8AFE-C1CA8B36A74B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2DED8B-C8EC-465E-BB36-5A5E3AE6F20E}"/>
              </a:ext>
            </a:extLst>
          </p:cNvPr>
          <p:cNvSpPr txBox="1"/>
          <p:nvPr/>
        </p:nvSpPr>
        <p:spPr>
          <a:xfrm>
            <a:off x="8258346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كاتِب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2ACA36-9952-47A5-BDCD-EF3AC6F4FEAE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B31EA5E1-4391-40D3-8BD9-3213DAABB3B5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C8E345-F1A3-45DC-A890-EB465C0A061C}"/>
              </a:ext>
            </a:extLst>
          </p:cNvPr>
          <p:cNvSpPr txBox="1"/>
          <p:nvPr/>
        </p:nvSpPr>
        <p:spPr>
          <a:xfrm>
            <a:off x="4725465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شاعِر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19BF606-45C7-4B24-8618-E114E977C1E8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856B747C-05CD-443A-AB3B-429C6C29D1F2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CD3ACC-D8E8-49E0-845B-C8585003FF03}"/>
              </a:ext>
            </a:extLst>
          </p:cNvPr>
          <p:cNvSpPr txBox="1"/>
          <p:nvPr/>
        </p:nvSpPr>
        <p:spPr>
          <a:xfrm>
            <a:off x="1272869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BH" sz="2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+mj-cs"/>
              </a:rPr>
              <a:t>رَسّام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ADEAB7E-F96C-463D-8BB5-CF4E86D8DD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D9ED5B-1EB8-4D0F-B0BD-AD933D4709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F61E23-42E9-489F-ADE1-D0EADC2DE80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id="{C9F22620-DCE9-4858-B91C-18D77E7697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90" y="2739856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928523E6-6E26-49F3-A7EA-D53E44E43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267AFC-1664-404A-B207-E996B049C61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26387"/>
          <a:stretch/>
        </p:blipFill>
        <p:spPr>
          <a:xfrm>
            <a:off x="2274345" y="-141039"/>
            <a:ext cx="3108960" cy="2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CE361-9B1B-44A0-A0FC-AAAB76BA3E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32" b="68"/>
          <a:stretch/>
        </p:blipFill>
        <p:spPr>
          <a:xfrm>
            <a:off x="-6107" y="0"/>
            <a:ext cx="12198107" cy="69233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05B87-645E-4D3C-8716-70AFFB342C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 b="50000"/>
          <a:stretch/>
        </p:blipFill>
        <p:spPr>
          <a:xfrm>
            <a:off x="8354977" y="2659812"/>
            <a:ext cx="2606983" cy="2644957"/>
          </a:xfrm>
          <a:prstGeom prst="rect">
            <a:avLst/>
          </a:prstGeom>
        </p:spPr>
      </p:pic>
      <p:pic>
        <p:nvPicPr>
          <p:cNvPr id="5" name="Picture 4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64D4687D-84AE-4122-B643-49986ACFBF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4" r="49753" b="50000"/>
          <a:stretch/>
        </p:blipFill>
        <p:spPr>
          <a:xfrm>
            <a:off x="4894881" y="2659812"/>
            <a:ext cx="2402238" cy="264495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>
              <a:snd r:embed="rId8" name="laser.wav"/>
            </a:hlinkClick>
            <a:extLst>
              <a:ext uri="{FF2B5EF4-FFF2-40B4-BE49-F238E27FC236}">
                <a16:creationId xmlns:a16="http://schemas.microsoft.com/office/drawing/2014/main" id="{A0CBADC7-D973-4A15-A0FB-6C6B3F5A58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87" t="49822" r="49641" b="178"/>
          <a:stretch/>
        </p:blipFill>
        <p:spPr>
          <a:xfrm>
            <a:off x="1446509" y="2692470"/>
            <a:ext cx="2402238" cy="2644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B24487-9225-4144-AC7E-70477F225C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2703" y="-118981"/>
            <a:ext cx="3429297" cy="126198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8D1588-75C9-495D-AE55-58177CF4B70D}"/>
              </a:ext>
            </a:extLst>
          </p:cNvPr>
          <p:cNvSpPr/>
          <p:nvPr/>
        </p:nvSpPr>
        <p:spPr>
          <a:xfrm>
            <a:off x="1251283" y="1411006"/>
            <a:ext cx="9698954" cy="664745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6929DD4A-8E8D-40A2-A7EF-5050B0683514}"/>
              </a:ext>
            </a:extLst>
          </p:cNvPr>
          <p:cNvSpPr/>
          <p:nvPr/>
        </p:nvSpPr>
        <p:spPr>
          <a:xfrm>
            <a:off x="1123565" y="1261982"/>
            <a:ext cx="9944870" cy="951112"/>
          </a:xfrm>
          <a:prstGeom prst="frame">
            <a:avLst/>
          </a:prstGeom>
          <a:solidFill>
            <a:srgbClr val="71402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CCDA0F-3B7E-4DE1-8C57-2527C5BA13D8}"/>
              </a:ext>
            </a:extLst>
          </p:cNvPr>
          <p:cNvSpPr txBox="1"/>
          <p:nvPr/>
        </p:nvSpPr>
        <p:spPr>
          <a:xfrm>
            <a:off x="2716543" y="1506402"/>
            <a:ext cx="9944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السؤال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 (</a:t>
            </a:r>
            <a:r>
              <a:rPr kumimoji="0" lang="en-US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5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)</a:t>
            </a:r>
            <a:r>
              <a:rPr kumimoji="0" lang="ar-SA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: </a:t>
            </a: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بِمَشَبَّه الشّاعِر لَيْلى حَسَبُ ما وَرِدِ في النَّشيد؟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873D97-CB3F-4F9A-A0F3-B319F1A61DC7}"/>
              </a:ext>
            </a:extLst>
          </p:cNvPr>
          <p:cNvSpPr/>
          <p:nvPr/>
        </p:nvSpPr>
        <p:spPr>
          <a:xfrm>
            <a:off x="8224403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877595A-F653-4FE4-8B53-D1AA8F51D4AC}"/>
              </a:ext>
            </a:extLst>
          </p:cNvPr>
          <p:cNvSpPr/>
          <p:nvPr/>
        </p:nvSpPr>
        <p:spPr>
          <a:xfrm>
            <a:off x="8173837" y="5206445"/>
            <a:ext cx="2953135" cy="722066"/>
          </a:xfrm>
          <a:prstGeom prst="frame">
            <a:avLst/>
          </a:prstGeom>
          <a:solidFill>
            <a:srgbClr val="F96C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3E75EF-341F-4FEB-B5F5-21583CD1FD43}"/>
              </a:ext>
            </a:extLst>
          </p:cNvPr>
          <p:cNvSpPr txBox="1"/>
          <p:nvPr/>
        </p:nvSpPr>
        <p:spPr>
          <a:xfrm>
            <a:off x="8258346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الزّهْرة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CAECA7-F82A-4E57-A5E3-049BE527C9B2}"/>
              </a:ext>
            </a:extLst>
          </p:cNvPr>
          <p:cNvSpPr/>
          <p:nvPr/>
        </p:nvSpPr>
        <p:spPr>
          <a:xfrm>
            <a:off x="4691522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730BCF26-8029-41A7-8675-471DEBFEB0DB}"/>
              </a:ext>
            </a:extLst>
          </p:cNvPr>
          <p:cNvSpPr/>
          <p:nvPr/>
        </p:nvSpPr>
        <p:spPr>
          <a:xfrm>
            <a:off x="4640956" y="5206445"/>
            <a:ext cx="2953135" cy="722066"/>
          </a:xfrm>
          <a:prstGeom prst="frame">
            <a:avLst/>
          </a:prstGeom>
          <a:solidFill>
            <a:srgbClr val="F9D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43A26E-47D5-42D9-8A73-8D4E0FF9DB39}"/>
              </a:ext>
            </a:extLst>
          </p:cNvPr>
          <p:cNvSpPr txBox="1"/>
          <p:nvPr/>
        </p:nvSpPr>
        <p:spPr>
          <a:xfrm>
            <a:off x="4725465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السَّماء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F8325-476D-4003-9E57-73154EB3580E}"/>
              </a:ext>
            </a:extLst>
          </p:cNvPr>
          <p:cNvSpPr/>
          <p:nvPr/>
        </p:nvSpPr>
        <p:spPr>
          <a:xfrm>
            <a:off x="1238926" y="5273960"/>
            <a:ext cx="2867400" cy="584342"/>
          </a:xfrm>
          <a:prstGeom prst="roundRect">
            <a:avLst>
              <a:gd name="adj" fmla="val 0"/>
            </a:avLst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EF96BC40-4E91-428A-B162-CFB04B1FE447}"/>
              </a:ext>
            </a:extLst>
          </p:cNvPr>
          <p:cNvSpPr/>
          <p:nvPr/>
        </p:nvSpPr>
        <p:spPr>
          <a:xfrm>
            <a:off x="1188360" y="5206445"/>
            <a:ext cx="2953135" cy="722066"/>
          </a:xfrm>
          <a:prstGeom prst="frame">
            <a:avLst/>
          </a:prstGeom>
          <a:solidFill>
            <a:srgbClr val="69B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4C8474-35D2-4855-8724-B9E0D0DA4204}"/>
              </a:ext>
            </a:extLst>
          </p:cNvPr>
          <p:cNvSpPr txBox="1"/>
          <p:nvPr/>
        </p:nvSpPr>
        <p:spPr>
          <a:xfrm>
            <a:off x="1272869" y="5349537"/>
            <a:ext cx="2725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abic Typesetting" panose="03020402040406030203" pitchFamily="66" charset="-78"/>
                <a:ea typeface="+mn-ea"/>
                <a:cs typeface="+mj-cs"/>
              </a:rPr>
              <a:t>الْبَحر</a:t>
            </a:r>
            <a:endParaRPr kumimoji="0" 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abic Typesetting" panose="03020402040406030203" pitchFamily="66" charset="-78"/>
              <a:ea typeface="+mn-ea"/>
              <a:cs typeface="+mj-cs"/>
            </a:endParaRPr>
          </a:p>
        </p:txBody>
      </p:sp>
      <p:pic>
        <p:nvPicPr>
          <p:cNvPr id="20" name="Pictur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EF5861-5E37-4A78-A27D-586677B81A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1" y="6100905"/>
            <a:ext cx="1237595" cy="6645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E0EECB-2486-4445-B9BC-FC0C17E07C8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83" b="77352"/>
          <a:stretch/>
        </p:blipFill>
        <p:spPr>
          <a:xfrm>
            <a:off x="-31328" y="-16329"/>
            <a:ext cx="3298371" cy="7737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95A408-78F0-49D5-AE19-D8461B4712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240E03"/>
              </a:clrFrom>
              <a:clrTo>
                <a:srgbClr val="240E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5" t="67730" r="19262" b="18401"/>
          <a:stretch/>
        </p:blipFill>
        <p:spPr>
          <a:xfrm>
            <a:off x="11364686" y="6100905"/>
            <a:ext cx="685508" cy="600805"/>
          </a:xfrm>
          <a:prstGeom prst="rect">
            <a:avLst/>
          </a:prstGeom>
        </p:spPr>
      </p:pic>
      <p:pic>
        <p:nvPicPr>
          <p:cNvPr id="23" name="Picture 4" descr="cryptohub / Streamlabs">
            <a:extLst>
              <a:ext uri="{FF2B5EF4-FFF2-40B4-BE49-F238E27FC236}">
                <a16:creationId xmlns:a16="http://schemas.microsoft.com/office/drawing/2014/main" id="{900BF5C1-F587-445F-B9BC-9B01757081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38" y="2497140"/>
            <a:ext cx="2511529" cy="251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أنشودة الاطفال الرائعة ( أتعلم ) بدون موسيقى أناشيد تعليمية وترفهيه للاطفال من روائع علي البياهي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D741EA4D-8BC8-4A3A-A8A3-6DFBADC86D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97" end="159700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6929" y="6258994"/>
            <a:ext cx="348343" cy="348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E71321-F7F5-4A72-8F7D-BDDF395C34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26387"/>
          <a:stretch/>
        </p:blipFill>
        <p:spPr>
          <a:xfrm>
            <a:off x="2140260" y="-134845"/>
            <a:ext cx="3108960" cy="224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1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082237-B472-47EC-B420-AD0A666CDF11}"/>
              </a:ext>
            </a:extLst>
          </p:cNvPr>
          <p:cNvSpPr/>
          <p:nvPr/>
        </p:nvSpPr>
        <p:spPr>
          <a:xfrm>
            <a:off x="800099" y="505576"/>
            <a:ext cx="10515601" cy="55248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B098D8-37C3-482D-ACF9-04B66E7A7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0" y="3418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D211FC-6C6B-4B0F-90EA-BC6BB40DEBA2}"/>
              </a:ext>
            </a:extLst>
          </p:cNvPr>
          <p:cNvSpPr/>
          <p:nvPr/>
        </p:nvSpPr>
        <p:spPr>
          <a:xfrm>
            <a:off x="116405" y="827539"/>
            <a:ext cx="201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التَّغْذِية الرّاجِعة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08A28E-4D21-49E7-8406-6B8A95A6BC19}"/>
              </a:ext>
            </a:extLst>
          </p:cNvPr>
          <p:cNvSpPr txBox="1"/>
          <p:nvPr/>
        </p:nvSpPr>
        <p:spPr>
          <a:xfrm>
            <a:off x="4191000" y="5706093"/>
            <a:ext cx="4210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https://wordwall.net/ar/resource/248438</a:t>
            </a: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ED23FB-A03C-4FD6-8131-47201B937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44082"/>
            <a:ext cx="7772400" cy="436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70F8BC44-D3B0-4A3B-9836-526018A101D5}"/>
              </a:ext>
            </a:extLst>
          </p:cNvPr>
          <p:cNvSpPr txBox="1">
            <a:spLocks/>
          </p:cNvSpPr>
          <p:nvPr/>
        </p:nvSpPr>
        <p:spPr>
          <a:xfrm>
            <a:off x="1422937" y="265302"/>
            <a:ext cx="9746175" cy="1219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لَيْلى تُواجه مُشْكِلَة في ترتيب أسْماء الْحيوانات هيّا نُساعِدها.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A6E228A-B660-4AB3-99D7-C375AA9DD009}"/>
              </a:ext>
            </a:extLst>
          </p:cNvPr>
          <p:cNvSpPr txBox="1">
            <a:spLocks/>
          </p:cNvSpPr>
          <p:nvPr/>
        </p:nvSpPr>
        <p:spPr>
          <a:xfrm>
            <a:off x="1222912" y="7318334"/>
            <a:ext cx="9746175" cy="1219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إذًا ماذا سَتَفْعْل أَنْت حين تُواجِهُكَ مُشْكِلَةٌ؟ 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906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00039 -0.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FCABC-0FCF-4104-8F40-02EE455AC028}"/>
              </a:ext>
            </a:extLst>
          </p:cNvPr>
          <p:cNvSpPr/>
          <p:nvPr/>
        </p:nvSpPr>
        <p:spPr>
          <a:xfrm>
            <a:off x="421250" y="505576"/>
            <a:ext cx="11428631" cy="568339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698116-EE6A-4CEF-90C7-EAD6EEB00549}"/>
              </a:ext>
            </a:extLst>
          </p:cNvPr>
          <p:cNvSpPr/>
          <p:nvPr/>
        </p:nvSpPr>
        <p:spPr>
          <a:xfrm>
            <a:off x="1630325" y="1148316"/>
            <a:ext cx="8874643" cy="47465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" y="45941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421250" y="441457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5286331" y="1406765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60DE7-3210-428E-8BD5-E95D5CA8D638}"/>
              </a:ext>
            </a:extLst>
          </p:cNvPr>
          <p:cNvSpPr txBox="1"/>
          <p:nvPr/>
        </p:nvSpPr>
        <p:spPr>
          <a:xfrm>
            <a:off x="2257575" y="2696653"/>
            <a:ext cx="767684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u="sng" dirty="0">
                <a:cs typeface="(AH) Manal Black" pitchFamily="2" charset="-78"/>
              </a:rPr>
              <a:t>يُحدّد المُتَعَلِّمُ الكَلِماتِ والعِباراتِ الَّتي تُكَوِّنُ الإيقاعَ الشِّعْرِيَّ </a:t>
            </a:r>
          </a:p>
          <a:p>
            <a:pPr algn="ctr">
              <a:lnSpc>
                <a:spcPct val="150000"/>
              </a:lnSpc>
            </a:pPr>
            <a:r>
              <a:rPr lang="ar-BH" sz="3200" u="sng" dirty="0">
                <a:cs typeface="(AH) Manal Black" pitchFamily="2" charset="-78"/>
              </a:rPr>
              <a:t>(الإيقاعات المُنْتَظِمَة، والأَسْطُر المُتَكَرِّرَة... إلخ)</a:t>
            </a:r>
          </a:p>
          <a:p>
            <a:pPr algn="ctr">
              <a:lnSpc>
                <a:spcPct val="150000"/>
              </a:lnSpc>
            </a:pPr>
            <a:endParaRPr lang="ar-BH" sz="3200" u="sng" dirty="0">
              <a:cs typeface="(AH) Manal Black" pitchFamily="2" charset="-78"/>
            </a:endParaRPr>
          </a:p>
          <a:p>
            <a:pPr algn="ctr">
              <a:lnSpc>
                <a:spcPct val="150000"/>
              </a:lnSpc>
            </a:pPr>
            <a:r>
              <a:rPr lang="ar-BH" sz="3200" u="sng" dirty="0">
                <a:cs typeface="(AH) Manal Black" pitchFamily="2" charset="-78"/>
              </a:rPr>
              <a:t>يَحْفَظُ المُتَعَلِّمُ النَّشيد.</a:t>
            </a: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640D8-EEDF-475A-89A0-8E0C1B78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526" y="692302"/>
            <a:ext cx="9966960" cy="5606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1552512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92206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032023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 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15FBFE4-03C8-4097-8BF6-D97A83B75097}"/>
              </a:ext>
            </a:extLst>
          </p:cNvPr>
          <p:cNvSpPr/>
          <p:nvPr/>
        </p:nvSpPr>
        <p:spPr>
          <a:xfrm>
            <a:off x="4838700" y="4457615"/>
            <a:ext cx="1390649" cy="1294227"/>
          </a:xfrm>
          <a:prstGeom prst="ellipse">
            <a:avLst/>
          </a:prstGeom>
          <a:solidFill>
            <a:srgbClr val="FF0000">
              <a:alpha val="4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6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  <p:bldP spid="2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8D8177-F2EA-4679-9F57-68CF627D9239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5901C0CB-EF12-403E-A88C-B33FBCF8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1" y="189040"/>
            <a:ext cx="2102304" cy="1061357"/>
          </a:xfrm>
          <a:prstGeom prst="rect">
            <a:avLst/>
          </a:prstGeom>
        </p:spPr>
      </p:pic>
      <p:pic>
        <p:nvPicPr>
          <p:cNvPr id="4" name="Picture 3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F82B409-6F6B-4292-9A99-059FC1A27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43" y="1339356"/>
            <a:ext cx="2102304" cy="1061357"/>
          </a:xfrm>
          <a:prstGeom prst="rect">
            <a:avLst/>
          </a:prstGeom>
        </p:spPr>
      </p:pic>
      <p:sp>
        <p:nvSpPr>
          <p:cNvPr id="5" name="Google Shape;36;p4">
            <a:extLst>
              <a:ext uri="{FF2B5EF4-FFF2-40B4-BE49-F238E27FC236}">
                <a16:creationId xmlns:a16="http://schemas.microsoft.com/office/drawing/2014/main" id="{A725591C-441D-4A6E-9FF6-854B8378C657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7;p4">
            <a:extLst>
              <a:ext uri="{FF2B5EF4-FFF2-40B4-BE49-F238E27FC236}">
                <a16:creationId xmlns:a16="http://schemas.microsoft.com/office/drawing/2014/main" id="{AF01E368-250D-42FB-BD6F-C371944377E5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8;p4">
            <a:extLst>
              <a:ext uri="{FF2B5EF4-FFF2-40B4-BE49-F238E27FC236}">
                <a16:creationId xmlns:a16="http://schemas.microsoft.com/office/drawing/2014/main" id="{99CA4FF4-10F4-485C-8503-50269547AA06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9;p4">
            <a:extLst>
              <a:ext uri="{FF2B5EF4-FFF2-40B4-BE49-F238E27FC236}">
                <a16:creationId xmlns:a16="http://schemas.microsoft.com/office/drawing/2014/main" id="{BC3A12AD-FD91-4675-AAC8-6AAEA378B865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9" name="Google Shape;40;p4">
            <a:extLst>
              <a:ext uri="{FF2B5EF4-FFF2-40B4-BE49-F238E27FC236}">
                <a16:creationId xmlns:a16="http://schemas.microsoft.com/office/drawing/2014/main" id="{2AC9AFEE-5592-4485-9068-ADA6D522A792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" name="Google Shape;41;p4">
            <a:extLst>
              <a:ext uri="{FF2B5EF4-FFF2-40B4-BE49-F238E27FC236}">
                <a16:creationId xmlns:a16="http://schemas.microsoft.com/office/drawing/2014/main" id="{D5E0BF4C-E8DB-4E61-809E-84CCD17BB70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الخامسة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11" name="Google Shape;42;p4">
            <a:extLst>
              <a:ext uri="{FF2B5EF4-FFF2-40B4-BE49-F238E27FC236}">
                <a16:creationId xmlns:a16="http://schemas.microsoft.com/office/drawing/2014/main" id="{61F4B326-886F-4D33-A30E-4FDD2037C4D9}"/>
              </a:ext>
            </a:extLst>
          </p:cNvPr>
          <p:cNvGraphicFramePr/>
          <p:nvPr/>
        </p:nvGraphicFramePr>
        <p:xfrm>
          <a:off x="6736261" y="1339259"/>
          <a:ext cx="4039835" cy="365644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7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0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1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80872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يناير</a:t>
                      </a:r>
                      <a:endParaRPr sz="35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55101" marR="55101" marT="65304" marB="65304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74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es-ES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02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71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27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28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3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lang="ar-BH" sz="13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55101" marR="55101" marT="65304" marB="65304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69F50FC-420D-4DF5-91F5-74EB150E0577}"/>
              </a:ext>
            </a:extLst>
          </p:cNvPr>
          <p:cNvSpPr txBox="1"/>
          <p:nvPr/>
        </p:nvSpPr>
        <p:spPr>
          <a:xfrm>
            <a:off x="5013070" y="2565005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143" dirty="0">
                <a:cs typeface="(AH) Manal Black" pitchFamily="2" charset="-78"/>
              </a:rPr>
              <a:t>الجمعة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A6F0AD-6226-49FE-9EA6-74A5A163327E}"/>
              </a:ext>
            </a:extLst>
          </p:cNvPr>
          <p:cNvSpPr/>
          <p:nvPr/>
        </p:nvSpPr>
        <p:spPr>
          <a:xfrm>
            <a:off x="9713370" y="3878653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C2899-2E3B-46B7-8874-0AF5CDC820BF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287" b="1" dirty="0"/>
              <a:t>21</a:t>
            </a:r>
            <a:r>
              <a:rPr lang="ar-BH" sz="2287" b="1" dirty="0"/>
              <a:t>/1/2022</a:t>
            </a:r>
            <a:endParaRPr lang="en-US" sz="3143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69568C-ED93-4AEC-8BE8-22C9E1E30119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1715" b="1"/>
              <a:t>18</a:t>
            </a:r>
            <a:r>
              <a:rPr lang="ar-BH" sz="1715" b="1"/>
              <a:t>/ </a:t>
            </a:r>
            <a:r>
              <a:rPr lang="ar-BH" sz="1715" b="1" dirty="0"/>
              <a:t>جماد </a:t>
            </a:r>
            <a:r>
              <a:rPr lang="ar-BH" sz="1000" b="1" dirty="0"/>
              <a:t>الثاني</a:t>
            </a:r>
            <a:r>
              <a:rPr lang="ar-BH" sz="2287" b="1" dirty="0"/>
              <a:t>/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B76094-BDF2-49A1-9629-1CF4A5D0449F}"/>
              </a:ext>
            </a:extLst>
          </p:cNvPr>
          <p:cNvSpPr txBox="1"/>
          <p:nvPr/>
        </p:nvSpPr>
        <p:spPr>
          <a:xfrm>
            <a:off x="3047803" y="4934001"/>
            <a:ext cx="299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800" b="1" dirty="0"/>
              <a:t>أفكارك تُغير العالَم</a:t>
            </a:r>
            <a:endParaRPr lang="en-US" sz="3600" b="1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CBBC47F-348A-4BD6-BE08-9C0B1E46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500" y="1177202"/>
            <a:ext cx="2102304" cy="1061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6ECE32-6935-4653-BB0E-68084E630EBB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22" name="مجموعة 14">
            <a:extLst>
              <a:ext uri="{FF2B5EF4-FFF2-40B4-BE49-F238E27FC236}">
                <a16:creationId xmlns:a16="http://schemas.microsoft.com/office/drawing/2014/main" id="{CA2D2361-0348-4757-89B4-BD3804E0AEEC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23" name="مستطيل 15">
              <a:extLst>
                <a:ext uri="{FF2B5EF4-FFF2-40B4-BE49-F238E27FC236}">
                  <a16:creationId xmlns:a16="http://schemas.microsoft.com/office/drawing/2014/main" id="{15E915D8-1C62-47B4-8419-ACDC9008DA68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24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030A5AB5-E3D0-4D2E-A315-EFB2345E405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F2DD8770-9E0D-4C51-896E-428B1BA2F8F8}"/>
              </a:ext>
            </a:extLst>
          </p:cNvPr>
          <p:cNvSpPr/>
          <p:nvPr/>
        </p:nvSpPr>
        <p:spPr>
          <a:xfrm>
            <a:off x="0" y="445881"/>
            <a:ext cx="1597981" cy="518467"/>
          </a:xfrm>
          <a:custGeom>
            <a:avLst/>
            <a:gdLst>
              <a:gd name="connsiteX0" fmla="*/ 0 w 1597981"/>
              <a:gd name="connsiteY0" fmla="*/ 0 h 518467"/>
              <a:gd name="connsiteX1" fmla="*/ 457072 w 1597981"/>
              <a:gd name="connsiteY1" fmla="*/ 0 h 518467"/>
              <a:gd name="connsiteX2" fmla="*/ 862399 w 1597981"/>
              <a:gd name="connsiteY2" fmla="*/ 0 h 518467"/>
              <a:gd name="connsiteX3" fmla="*/ 1293599 w 1597981"/>
              <a:gd name="connsiteY3" fmla="*/ 0 h 518467"/>
              <a:gd name="connsiteX4" fmla="*/ 1597981 w 1597981"/>
              <a:gd name="connsiteY4" fmla="*/ 259234 h 518467"/>
              <a:gd name="connsiteX5" fmla="*/ 1293599 w 1597981"/>
              <a:gd name="connsiteY5" fmla="*/ 518467 h 518467"/>
              <a:gd name="connsiteX6" fmla="*/ 836527 w 1597981"/>
              <a:gd name="connsiteY6" fmla="*/ 518467 h 518467"/>
              <a:gd name="connsiteX7" fmla="*/ 392392 w 1597981"/>
              <a:gd name="connsiteY7" fmla="*/ 518467 h 518467"/>
              <a:gd name="connsiteX8" fmla="*/ 0 w 1597981"/>
              <a:gd name="connsiteY8" fmla="*/ 518467 h 518467"/>
              <a:gd name="connsiteX9" fmla="*/ 0 w 1597981"/>
              <a:gd name="connsiteY9" fmla="*/ 0 h 518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7981" h="518467" fill="none" extrusionOk="0">
                <a:moveTo>
                  <a:pt x="0" y="0"/>
                </a:moveTo>
                <a:cubicBezTo>
                  <a:pt x="219174" y="-54836"/>
                  <a:pt x="299723" y="18154"/>
                  <a:pt x="457072" y="0"/>
                </a:cubicBezTo>
                <a:cubicBezTo>
                  <a:pt x="614421" y="-18154"/>
                  <a:pt x="717442" y="5248"/>
                  <a:pt x="862399" y="0"/>
                </a:cubicBezTo>
                <a:cubicBezTo>
                  <a:pt x="1007356" y="-5248"/>
                  <a:pt x="1139773" y="5249"/>
                  <a:pt x="1293599" y="0"/>
                </a:cubicBezTo>
                <a:cubicBezTo>
                  <a:pt x="1377720" y="53359"/>
                  <a:pt x="1516864" y="210069"/>
                  <a:pt x="1597981" y="259234"/>
                </a:cubicBezTo>
                <a:cubicBezTo>
                  <a:pt x="1500773" y="368155"/>
                  <a:pt x="1382799" y="392088"/>
                  <a:pt x="1293599" y="518467"/>
                </a:cubicBezTo>
                <a:cubicBezTo>
                  <a:pt x="1125385" y="570397"/>
                  <a:pt x="1044827" y="481425"/>
                  <a:pt x="836527" y="518467"/>
                </a:cubicBezTo>
                <a:cubicBezTo>
                  <a:pt x="628227" y="555509"/>
                  <a:pt x="493774" y="508842"/>
                  <a:pt x="392392" y="518467"/>
                </a:cubicBezTo>
                <a:cubicBezTo>
                  <a:pt x="291010" y="528092"/>
                  <a:pt x="194718" y="483619"/>
                  <a:pt x="0" y="518467"/>
                </a:cubicBezTo>
                <a:cubicBezTo>
                  <a:pt x="-11248" y="402149"/>
                  <a:pt x="35720" y="129248"/>
                  <a:pt x="0" y="0"/>
                </a:cubicBezTo>
                <a:close/>
              </a:path>
              <a:path w="1597981" h="518467" stroke="0" extrusionOk="0">
                <a:moveTo>
                  <a:pt x="0" y="0"/>
                </a:moveTo>
                <a:cubicBezTo>
                  <a:pt x="119008" y="-42882"/>
                  <a:pt x="240797" y="26171"/>
                  <a:pt x="444136" y="0"/>
                </a:cubicBezTo>
                <a:cubicBezTo>
                  <a:pt x="647475" y="-26171"/>
                  <a:pt x="686267" y="34666"/>
                  <a:pt x="836527" y="0"/>
                </a:cubicBezTo>
                <a:cubicBezTo>
                  <a:pt x="986787" y="-34666"/>
                  <a:pt x="1127954" y="22493"/>
                  <a:pt x="1293599" y="0"/>
                </a:cubicBezTo>
                <a:cubicBezTo>
                  <a:pt x="1382264" y="53712"/>
                  <a:pt x="1487301" y="182913"/>
                  <a:pt x="1597981" y="259234"/>
                </a:cubicBezTo>
                <a:cubicBezTo>
                  <a:pt x="1493224" y="365306"/>
                  <a:pt x="1386077" y="382261"/>
                  <a:pt x="1293599" y="518467"/>
                </a:cubicBezTo>
                <a:cubicBezTo>
                  <a:pt x="1167286" y="547697"/>
                  <a:pt x="998588" y="486299"/>
                  <a:pt x="888271" y="518467"/>
                </a:cubicBezTo>
                <a:cubicBezTo>
                  <a:pt x="777954" y="550635"/>
                  <a:pt x="610248" y="473025"/>
                  <a:pt x="482944" y="518467"/>
                </a:cubicBezTo>
                <a:cubicBezTo>
                  <a:pt x="355640" y="563909"/>
                  <a:pt x="212713" y="499879"/>
                  <a:pt x="0" y="518467"/>
                </a:cubicBezTo>
                <a:cubicBezTo>
                  <a:pt x="-20368" y="359068"/>
                  <a:pt x="28599" y="244190"/>
                  <a:pt x="0" y="0"/>
                </a:cubicBezTo>
                <a:close/>
              </a:path>
            </a:pathLst>
          </a:custGeom>
          <a:solidFill>
            <a:srgbClr val="FFBB2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79925325">
                  <a:prstGeom prst="homePlate">
                    <a:avLst>
                      <a:gd name="adj" fmla="val 587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اليوم والتاريخ</a:t>
            </a:r>
            <a:endParaRPr lang="en-AE" sz="3600" b="1" dirty="0">
              <a:solidFill>
                <a:schemeClr val="tx1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20" name="Picture 19" descr="Calendar&#10;&#10;Description automatically generated">
            <a:extLst>
              <a:ext uri="{FF2B5EF4-FFF2-40B4-BE49-F238E27FC236}">
                <a16:creationId xmlns:a16="http://schemas.microsoft.com/office/drawing/2014/main" id="{1CB85E0F-4918-4990-8567-EDB190C85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8" t="13484" r="69103" b="80841"/>
          <a:stretch/>
        </p:blipFill>
        <p:spPr>
          <a:xfrm>
            <a:off x="7919135" y="839382"/>
            <a:ext cx="1737360" cy="53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4B419802-16A1-4488-9690-78B5377A3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3" y="-422359"/>
            <a:ext cx="338328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2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117876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523677" y="771898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557703" y="538327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7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2" y="767057"/>
            <a:ext cx="10826639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9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2" y="3744134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1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2" y="346328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70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30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999719" y="2760260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8" y="3459538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5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1" y="27315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303689" y="354613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8" y="777429"/>
            <a:ext cx="1754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1099478" y="538327"/>
            <a:ext cx="9887500" cy="5178236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604061" y="2832684"/>
            <a:ext cx="5761979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نَشيد/ لَيْلى تَبْتَكِر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1" y="351069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734477" y="570646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123465" y="682406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الخامسة: "أفكارك تغير العالَم"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8E290-6EE5-4311-81BB-FE45297AC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44" b="88324" l="21962" r="59224">
                        <a14:foregroundMark x1="23280" y1="87225" x2="43631" y2="83516"/>
                        <a14:foregroundMark x1="43631" y1="83516" x2="57687" y2="88049"/>
                        <a14:foregroundMark x1="33455" y1="37912" x2="40117" y2="23901"/>
                        <a14:foregroundMark x1="40117" y1="23901" x2="41874" y2="22665"/>
                        <a14:foregroundMark x1="40776" y1="21429" x2="40776" y2="21429"/>
                        <a14:foregroundMark x1="40776" y1="21429" x2="40776" y2="21429"/>
                        <a14:foregroundMark x1="43558" y1="21429" x2="43558" y2="21429"/>
                        <a14:foregroundMark x1="43558" y1="21429" x2="42753" y2="21978"/>
                        <a14:foregroundMark x1="31113" y1="86813" x2="35578" y2="85302"/>
                        <a14:foregroundMark x1="35578" y1="85302" x2="39312" y2="85302"/>
                        <a14:foregroundMark x1="22035" y1="87500" x2="22035" y2="87500"/>
                        <a14:foregroundMark x1="22035" y1="87500" x2="23792" y2="87775"/>
                        <a14:foregroundMark x1="59370" y1="87775" x2="42899" y2="85989"/>
                        <a14:foregroundMark x1="39678" y1="18544" x2="39678" y2="18544"/>
                        <a14:foregroundMark x1="24597" y1="86951" x2="30234" y2="86401"/>
                        <a14:foregroundMark x1="30234" y1="86401" x2="35286" y2="87225"/>
                        <a14:foregroundMark x1="35286" y1="87225" x2="37994" y2="86951"/>
                        <a14:foregroundMark x1="24744" y1="88324" x2="33968" y2="86951"/>
                      </a14:backgroundRemoval>
                    </a14:imgEffect>
                  </a14:imgLayer>
                </a14:imgProps>
              </a:ext>
            </a:extLst>
          </a:blip>
          <a:srcRect l="20095" t="17234" r="38207" b="11415"/>
          <a:stretch/>
        </p:blipFill>
        <p:spPr>
          <a:xfrm>
            <a:off x="889071" y="1717185"/>
            <a:ext cx="4389120" cy="4002484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FA8BF520-C29A-4562-BADC-4D8ED0DD3502}"/>
              </a:ext>
            </a:extLst>
          </p:cNvPr>
          <p:cNvSpPr txBox="1">
            <a:spLocks/>
          </p:cNvSpPr>
          <p:nvPr/>
        </p:nvSpPr>
        <p:spPr>
          <a:xfrm>
            <a:off x="3604061" y="4374552"/>
            <a:ext cx="5761979" cy="7491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الْكاتب/ سليم عبد القادر   </a:t>
            </a:r>
            <a:endParaRPr lang="en-US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F70BD6-F2E7-42A7-B028-1FD3977C8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768" t="23769" r="15927"/>
          <a:stretch/>
        </p:blipFill>
        <p:spPr>
          <a:xfrm>
            <a:off x="8153466" y="4374270"/>
            <a:ext cx="1212574" cy="1122382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708298" y="630826"/>
            <a:ext cx="8775404" cy="547576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6478772" y="862851"/>
            <a:ext cx="375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43" y="51419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409469" y="987867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679732" y="1625815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2257575" y="2696653"/>
            <a:ext cx="76768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</a:t>
            </a:r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ُ</a:t>
            </a:r>
            <a:r>
              <a:rPr lang="ar-BH" sz="3200" dirty="0">
                <a:cs typeface="(AH) Manal Black" pitchFamily="2" charset="-78"/>
              </a:rPr>
              <a:t>حدّد المُتَعَلِّمُ الكَلِماتِ والعِباراتِ الَّتي تُكَوِّنُ الإيقاعَ الشِّعْرِيَّ </a:t>
            </a:r>
          </a:p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(الإيقاعات المُنْتَظِمَة، والأَسْطُر المُتَكَرِّرَة... إلخ)</a:t>
            </a:r>
          </a:p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يَحْفَظُ المُتَعَلِّمُ النَّشيد.</a:t>
            </a: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6E44F4-1A80-47C3-9322-739480321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F6FA3D-9DEB-4A7D-872B-EE6891A81F13}"/>
              </a:ext>
            </a:extLst>
          </p:cNvPr>
          <p:cNvSpPr/>
          <p:nvPr/>
        </p:nvSpPr>
        <p:spPr>
          <a:xfrm>
            <a:off x="56989" y="777429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الْحافِزة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545303-365B-4B39-900D-BF5DB7A51B42}"/>
              </a:ext>
            </a:extLst>
          </p:cNvPr>
          <p:cNvSpPr txBox="1">
            <a:spLocks/>
          </p:cNvSpPr>
          <p:nvPr/>
        </p:nvSpPr>
        <p:spPr>
          <a:xfrm>
            <a:off x="9184814" y="544106"/>
            <a:ext cx="2805654" cy="64956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0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 مٍعْيار الابتكار:</a:t>
            </a:r>
            <a:endParaRPr lang="en-US" sz="40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pic>
        <p:nvPicPr>
          <p:cNvPr id="4" name="معيار الابتكار والابداع">
            <a:hlinkClick r:id="" action="ppaction://media"/>
            <a:extLst>
              <a:ext uri="{FF2B5EF4-FFF2-40B4-BE49-F238E27FC236}">
                <a16:creationId xmlns:a16="http://schemas.microsoft.com/office/drawing/2014/main" id="{5431C916-9663-447C-9172-A43699C5E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35480" y="1455122"/>
            <a:ext cx="8321040" cy="4680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30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4" name="click.wav"/>
          </p:stSnd>
        </p:sndAc>
      </p:transition>
    </mc:Choice>
    <mc:Fallback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1597DB-0E62-4979-8194-6BB604D1A4DB}"/>
              </a:ext>
            </a:extLst>
          </p:cNvPr>
          <p:cNvSpPr/>
          <p:nvPr/>
        </p:nvSpPr>
        <p:spPr>
          <a:xfrm>
            <a:off x="2527912" y="1770805"/>
            <a:ext cx="6095105" cy="4961899"/>
          </a:xfrm>
          <a:prstGeom prst="roundRect">
            <a:avLst/>
          </a:prstGeom>
          <a:solidFill>
            <a:srgbClr val="FF99CC">
              <a:alpha val="48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E07D31C-3325-46FF-B357-D13DE97ED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9" y="294107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ECCB2D-6539-406E-9306-98BC9258FA53}"/>
              </a:ext>
            </a:extLst>
          </p:cNvPr>
          <p:cNvSpPr/>
          <p:nvPr/>
        </p:nvSpPr>
        <p:spPr>
          <a:xfrm>
            <a:off x="166484" y="3141375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النَّشيد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D1500-A99D-4D43-BDE4-C6502E80735C}"/>
              </a:ext>
            </a:extLst>
          </p:cNvPr>
          <p:cNvSpPr/>
          <p:nvPr/>
        </p:nvSpPr>
        <p:spPr>
          <a:xfrm>
            <a:off x="1135590" y="7941387"/>
            <a:ext cx="8061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</a:rPr>
              <a:t>ي</a:t>
            </a:r>
            <a:r>
              <a:rPr lang="ar-BH" sz="1600" dirty="0">
                <a:solidFill>
                  <a:srgbClr val="FF0000"/>
                </a:solidFill>
                <a:cs typeface="(AH) Manal Black" pitchFamily="2" charset="-78"/>
              </a:rPr>
              <a:t>ُ</a:t>
            </a:r>
            <a:r>
              <a:rPr lang="ar-BH" sz="1600" dirty="0">
                <a:cs typeface="(AH) Manal Black" pitchFamily="2" charset="-78"/>
              </a:rPr>
              <a:t>حدّد المُتَعَلِّمُ الكَلِماتِ والعِباراتِ الَّتي تُكَوِّنُ الإيقاعَ الشِّعْرِيَّ </a:t>
            </a:r>
            <a:r>
              <a:rPr lang="ar-BH" sz="1600" dirty="0">
                <a:solidFill>
                  <a:srgbClr val="C00000"/>
                </a:solidFill>
                <a:cs typeface="(AH) Manal Black" pitchFamily="2" charset="-78"/>
              </a:rPr>
              <a:t>(الإيقاعات المُنْتَظِمَة، والأَسْطُر المُتَكَرِّرَة... إلخ)</a:t>
            </a:r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  <a:p>
            <a:pPr algn="r" rtl="1"/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9" name="Google Shape;518;p52">
            <a:extLst>
              <a:ext uri="{FF2B5EF4-FFF2-40B4-BE49-F238E27FC236}">
                <a16:creationId xmlns:a16="http://schemas.microsoft.com/office/drawing/2014/main" id="{A14A36F0-FF16-4E03-8BF3-C1F5F53404D9}"/>
              </a:ext>
            </a:extLst>
          </p:cNvPr>
          <p:cNvSpPr txBox="1">
            <a:spLocks/>
          </p:cNvSpPr>
          <p:nvPr/>
        </p:nvSpPr>
        <p:spPr>
          <a:xfrm>
            <a:off x="2280187" y="1887168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لَيْلى بِنْتٌ تَبْدو ... باسِمَةٌ كَالزَّهْرَةْ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0" name="Google Shape;518;p52">
            <a:extLst>
              <a:ext uri="{FF2B5EF4-FFF2-40B4-BE49-F238E27FC236}">
                <a16:creationId xmlns:a16="http://schemas.microsoft.com/office/drawing/2014/main" id="{6AF863A8-14E2-4E74-8439-7D4957B29345}"/>
              </a:ext>
            </a:extLst>
          </p:cNvPr>
          <p:cNvSpPr txBox="1">
            <a:spLocks/>
          </p:cNvSpPr>
          <p:nvPr/>
        </p:nvSpPr>
        <p:spPr>
          <a:xfrm>
            <a:off x="2155929" y="2679742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كلُّ نَـهارٍ  تأتي ... تَحْمِلُ معَها فِكْرَةْ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1" name="Google Shape;518;p52">
            <a:extLst>
              <a:ext uri="{FF2B5EF4-FFF2-40B4-BE49-F238E27FC236}">
                <a16:creationId xmlns:a16="http://schemas.microsoft.com/office/drawing/2014/main" id="{A94EAB60-5EF4-47E7-9F1C-723A6DCED6B1}"/>
              </a:ext>
            </a:extLst>
          </p:cNvPr>
          <p:cNvSpPr txBox="1">
            <a:spLocks/>
          </p:cNvSpPr>
          <p:nvPr/>
        </p:nvSpPr>
        <p:spPr>
          <a:xfrm>
            <a:off x="2242298" y="3472316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قدْ تَجْلِسُ أَيامًا ... تَبْتَكِرُ </a:t>
            </a:r>
            <a:r>
              <a:rPr lang="ar-BH" sz="3600" dirty="0" err="1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الأفكـــارا</a:t>
            </a:r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 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2" name="Google Shape;518;p52">
            <a:extLst>
              <a:ext uri="{FF2B5EF4-FFF2-40B4-BE49-F238E27FC236}">
                <a16:creationId xmlns:a16="http://schemas.microsoft.com/office/drawing/2014/main" id="{00F547E7-1043-42AB-8775-42F6863A771D}"/>
              </a:ext>
            </a:extLst>
          </p:cNvPr>
          <p:cNvSpPr txBox="1">
            <a:spLocks/>
          </p:cNvSpPr>
          <p:nvPr/>
        </p:nvSpPr>
        <p:spPr>
          <a:xfrm>
            <a:off x="2318076" y="4306864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لِلْصُّحْبِ تُقَدِّمُها ... أزْهارًا وَثِمـارا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3" name="Google Shape;518;p52">
            <a:extLst>
              <a:ext uri="{FF2B5EF4-FFF2-40B4-BE49-F238E27FC236}">
                <a16:creationId xmlns:a16="http://schemas.microsoft.com/office/drawing/2014/main" id="{52D3218C-288F-45B0-84D4-55DE04CC8D0F}"/>
              </a:ext>
            </a:extLst>
          </p:cNvPr>
          <p:cNvSpPr txBox="1">
            <a:spLocks/>
          </p:cNvSpPr>
          <p:nvPr/>
        </p:nvSpPr>
        <p:spPr>
          <a:xfrm>
            <a:off x="2280187" y="5024808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حين تَمُرُّ بِأَمْر ... صَعْبٍ جِدًّا لَيْلى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4" name="Google Shape;518;p52">
            <a:extLst>
              <a:ext uri="{FF2B5EF4-FFF2-40B4-BE49-F238E27FC236}">
                <a16:creationId xmlns:a16="http://schemas.microsoft.com/office/drawing/2014/main" id="{05141910-1E96-400F-9260-D35BCEDF4DA0}"/>
              </a:ext>
            </a:extLst>
          </p:cNvPr>
          <p:cNvSpPr txBox="1">
            <a:spLocks/>
          </p:cNvSpPr>
          <p:nvPr/>
        </p:nvSpPr>
        <p:spPr>
          <a:xfrm>
            <a:off x="2328667" y="5809437"/>
            <a:ext cx="704088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BH" sz="3600" dirty="0">
                <a:solidFill>
                  <a:schemeClr val="accent1"/>
                </a:solidFill>
                <a:latin typeface="Calibri" panose="020F0502020204030204" pitchFamily="34" charset="0"/>
                <a:cs typeface="(AH) Manal Black" pitchFamily="2" charset="-78"/>
              </a:rPr>
              <a:t>تَذْهَبُ في تَفْكيرٍ ... حَتى تُبْـدِعَ حَلًا</a:t>
            </a:r>
            <a:endParaRPr lang="ar-AE" sz="3600" dirty="0">
              <a:solidFill>
                <a:schemeClr val="accent1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38C9D50-0512-4392-B297-F71FE22E9945}"/>
              </a:ext>
            </a:extLst>
          </p:cNvPr>
          <p:cNvSpPr txBox="1">
            <a:spLocks/>
          </p:cNvSpPr>
          <p:nvPr/>
        </p:nvSpPr>
        <p:spPr>
          <a:xfrm>
            <a:off x="4289865" y="-62475"/>
            <a:ext cx="3097301" cy="12190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نَشيد/ لَيْلى تَبْتَكِر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1B90E73-F7B2-42E6-952B-88212036DF03}"/>
              </a:ext>
            </a:extLst>
          </p:cNvPr>
          <p:cNvSpPr txBox="1">
            <a:spLocks/>
          </p:cNvSpPr>
          <p:nvPr/>
        </p:nvSpPr>
        <p:spPr>
          <a:xfrm>
            <a:off x="4586342" y="878767"/>
            <a:ext cx="2525530" cy="7491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2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الْكاتب/ سليم عبد القادر   </a:t>
            </a:r>
            <a:endParaRPr lang="en-US" sz="2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05D28BC-8815-49F0-956E-C9EF36994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t="12989" r="14689" b="12989"/>
          <a:stretch/>
        </p:blipFill>
        <p:spPr>
          <a:xfrm>
            <a:off x="1156312" y="201431"/>
            <a:ext cx="2743200" cy="24783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743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2.22222E-6 L -4.16667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7" grpId="1" build="allAtOnce"/>
      <p:bldP spid="7" grpId="2" build="allAtOnce"/>
      <p:bldP spid="7" grpId="3" build="allAtOnce"/>
      <p:bldP spid="9" grpId="0"/>
      <p:bldP spid="10" grpId="0"/>
      <p:bldP spid="11" grpId="0"/>
      <p:bldP spid="12" grpId="0"/>
      <p:bldP spid="13" grpId="0"/>
      <p:bldP spid="14" grpId="0"/>
      <p:bldP spid="15" grpId="0" build="p"/>
      <p:bldP spid="1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2B06E9F-940A-473D-B1FC-3620BB50B819}"/>
              </a:ext>
            </a:extLst>
          </p:cNvPr>
          <p:cNvSpPr/>
          <p:nvPr/>
        </p:nvSpPr>
        <p:spPr>
          <a:xfrm>
            <a:off x="815009" y="616226"/>
            <a:ext cx="10840708" cy="546434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E65C545-60E4-400D-98F4-03FE20C572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54" y="214346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EF79B86-9C3A-46A2-AAB2-154D5E7ACE9B}"/>
              </a:ext>
            </a:extLst>
          </p:cNvPr>
          <p:cNvSpPr/>
          <p:nvPr/>
        </p:nvSpPr>
        <p:spPr>
          <a:xfrm>
            <a:off x="475380" y="354616"/>
            <a:ext cx="7617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نشاط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58203ED0-15CB-44C3-ADF6-4F901BD64D6E}"/>
              </a:ext>
            </a:extLst>
          </p:cNvPr>
          <p:cNvSpPr txBox="1">
            <a:spLocks/>
          </p:cNvSpPr>
          <p:nvPr/>
        </p:nvSpPr>
        <p:spPr>
          <a:xfrm>
            <a:off x="5971743" y="710823"/>
            <a:ext cx="5744877" cy="50911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3200" u="sng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*أَعِد تَرْتيب الْأَفْكار التّالِية وفْقَ وُرودِها بِالنَّص بِترْقيمِها:</a:t>
            </a:r>
            <a:endParaRPr lang="en-US" sz="3200" u="sng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Rezvan-fat" panose="01000500000000020002" pitchFamily="2" charset="-78"/>
              <a:cs typeface="(AH) Manal Black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6B07F-8500-4FE3-B283-03641F4F6233}"/>
              </a:ext>
            </a:extLst>
          </p:cNvPr>
          <p:cNvSpPr txBox="1"/>
          <p:nvPr/>
        </p:nvSpPr>
        <p:spPr>
          <a:xfrm>
            <a:off x="4111349" y="2188469"/>
            <a:ext cx="5343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أ- تُقَدِّمُ لَيْلى نَصائِحُها للأصدقاء والصحبة.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AB1F50-885C-49A4-BADB-7C2E72F48AAB}"/>
              </a:ext>
            </a:extLst>
          </p:cNvPr>
          <p:cNvSpPr/>
          <p:nvPr/>
        </p:nvSpPr>
        <p:spPr>
          <a:xfrm>
            <a:off x="3613339" y="2224592"/>
            <a:ext cx="896611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AB843C-DB6F-46D0-929A-C534537EE9AC}"/>
              </a:ext>
            </a:extLst>
          </p:cNvPr>
          <p:cNvSpPr txBox="1"/>
          <p:nvPr/>
        </p:nvSpPr>
        <p:spPr>
          <a:xfrm>
            <a:off x="4620126" y="3357865"/>
            <a:ext cx="4679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ب- تُحِبُّ لَيْلى دائِمًا أَنْ تُبْدِع بِالْأَفْكارِ.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AB2275-3A19-4166-B4B6-943511BED90C}"/>
              </a:ext>
            </a:extLst>
          </p:cNvPr>
          <p:cNvSpPr/>
          <p:nvPr/>
        </p:nvSpPr>
        <p:spPr>
          <a:xfrm>
            <a:off x="3613339" y="3243049"/>
            <a:ext cx="896611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36B6E0-491F-4A23-BEB8-D6CC338161FE}"/>
              </a:ext>
            </a:extLst>
          </p:cNvPr>
          <p:cNvSpPr txBox="1"/>
          <p:nvPr/>
        </p:nvSpPr>
        <p:spPr>
          <a:xfrm>
            <a:off x="5112614" y="4527261"/>
            <a:ext cx="418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cs typeface="(AH) Manal Black" pitchFamily="2" charset="-78"/>
              </a:rPr>
              <a:t>ج- تُحاوِلُ لَيْلى دائِمًا أَنْ تَجِدُ حَلَّا.</a:t>
            </a:r>
            <a:endParaRPr lang="en-US" sz="3200" dirty="0">
              <a:cs typeface="(AH) Manal Black" pitchFamily="2" charset="-7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F7E10B-3AD2-4972-B39E-6359D90B5460}"/>
              </a:ext>
            </a:extLst>
          </p:cNvPr>
          <p:cNvSpPr/>
          <p:nvPr/>
        </p:nvSpPr>
        <p:spPr>
          <a:xfrm>
            <a:off x="3613339" y="4173640"/>
            <a:ext cx="896611" cy="584775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EE8D53-9A7C-4FD7-BFB5-A8CA5A90E575}"/>
              </a:ext>
            </a:extLst>
          </p:cNvPr>
          <p:cNvSpPr txBox="1"/>
          <p:nvPr/>
        </p:nvSpPr>
        <p:spPr>
          <a:xfrm>
            <a:off x="6940937" y="-545476"/>
            <a:ext cx="178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cs typeface="(AH) Manal Black" pitchFamily="2" charset="-78"/>
              </a:rPr>
              <a:t>1</a:t>
            </a:r>
            <a:endParaRPr lang="en-US" sz="3200" b="1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9D320A-0F97-4BB5-A20F-0B51A3FA783F}"/>
              </a:ext>
            </a:extLst>
          </p:cNvPr>
          <p:cNvSpPr txBox="1"/>
          <p:nvPr/>
        </p:nvSpPr>
        <p:spPr>
          <a:xfrm>
            <a:off x="9215495" y="-547216"/>
            <a:ext cx="1409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cs typeface="(AH) Manal Black" pitchFamily="2" charset="-78"/>
              </a:rPr>
              <a:t>2</a:t>
            </a:r>
            <a:endParaRPr lang="en-US" sz="3200" b="1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39A27E-F5EA-4DE1-B656-2BA89C7DA04B}"/>
              </a:ext>
            </a:extLst>
          </p:cNvPr>
          <p:cNvSpPr txBox="1"/>
          <p:nvPr/>
        </p:nvSpPr>
        <p:spPr>
          <a:xfrm>
            <a:off x="4259525" y="-570687"/>
            <a:ext cx="1700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cs typeface="(AH) Manal Black" pitchFamily="2" charset="-78"/>
              </a:rPr>
              <a:t>3</a:t>
            </a:r>
            <a:endParaRPr lang="en-US" sz="3200" b="1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FDE513B-A6C6-40B8-BF04-89ED14B9EE91}"/>
              </a:ext>
            </a:extLst>
          </p:cNvPr>
          <p:cNvSpPr/>
          <p:nvPr/>
        </p:nvSpPr>
        <p:spPr>
          <a:xfrm>
            <a:off x="1941134" y="6202271"/>
            <a:ext cx="80612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BH" sz="2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1600" dirty="0"/>
              <a:t> </a:t>
            </a:r>
            <a:r>
              <a:rPr lang="ar-BH" sz="1600" dirty="0">
                <a:cs typeface="(AH) Manal Black" pitchFamily="2" charset="-78"/>
              </a:rPr>
              <a:t>ي</a:t>
            </a:r>
            <a:r>
              <a:rPr lang="ar-BH" sz="1600" dirty="0">
                <a:solidFill>
                  <a:srgbClr val="FF0000"/>
                </a:solidFill>
                <a:cs typeface="(AH) Manal Black" pitchFamily="2" charset="-78"/>
              </a:rPr>
              <a:t>ُ</a:t>
            </a:r>
            <a:r>
              <a:rPr lang="ar-BH" sz="1600" dirty="0">
                <a:cs typeface="(AH) Manal Black" pitchFamily="2" charset="-78"/>
              </a:rPr>
              <a:t>حدّد المُتَعَلِّمُ الكَلِماتِ والعِباراتِ الَّتي تُكَوِّنُ الإيقاعَ الشِّعْرِيَّ </a:t>
            </a:r>
            <a:r>
              <a:rPr lang="ar-BH" sz="1600" dirty="0">
                <a:solidFill>
                  <a:srgbClr val="C00000"/>
                </a:solidFill>
                <a:cs typeface="(AH) Manal Black" pitchFamily="2" charset="-78"/>
              </a:rPr>
              <a:t>(الإيقاعات المُنْتَظِمَة، والأَسْطُر المُتَكَرِّرَة... إلخ)</a:t>
            </a:r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  <a:p>
            <a:pPr algn="r" rtl="1"/>
            <a:endParaRPr lang="ar-BH" sz="1600" u="sng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20FB0-4290-46F2-9E73-D9B7B1907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5841">
            <a:off x="10556729" y="4586548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8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0694 L -0.30847 0.5662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26" y="2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833 L -0.48164 0.407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93" y="2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0.00695 L -0.0888 0.7076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3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11022E-16 L 2.70833E-6 -0.07222 " pathEditMode="relative" rAng="0" ptsTypes="AA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46" grpId="0"/>
      <p:bldP spid="47" grpId="0"/>
      <p:bldP spid="48" grpId="0"/>
      <p:bldP spid="49" grpId="0" build="allAtOnce"/>
      <p:bldP spid="49" grpId="1" build="allAtOnce"/>
      <p:bldP spid="49" grpId="2" build="allAtOnce"/>
      <p:bldP spid="49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611</Words>
  <Application>Microsoft Office PowerPoint</Application>
  <PresentationFormat>Widescreen</PresentationFormat>
  <Paragraphs>162</Paragraphs>
  <Slides>21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 Rezvan-fat</vt:lpstr>
      <vt:lpstr>Al Qalam Kolkatta Quranic font</vt:lpstr>
      <vt:lpstr>Aldhabi</vt:lpstr>
      <vt:lpstr>Arabic Typesetting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172</cp:revision>
  <dcterms:created xsi:type="dcterms:W3CDTF">2021-01-15T09:04:12Z</dcterms:created>
  <dcterms:modified xsi:type="dcterms:W3CDTF">2022-01-18T17:30:35Z</dcterms:modified>
</cp:coreProperties>
</file>