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4"/>
    <p:sldMasterId id="2147483815" r:id="rId5"/>
    <p:sldMasterId id="2147483739" r:id="rId6"/>
  </p:sldMasterIdLst>
  <p:notesMasterIdLst>
    <p:notesMasterId r:id="rId28"/>
  </p:notesMasterIdLst>
  <p:handoutMasterIdLst>
    <p:handoutMasterId r:id="rId29"/>
  </p:handoutMasterIdLst>
  <p:sldIdLst>
    <p:sldId id="1936" r:id="rId7"/>
    <p:sldId id="1937" r:id="rId8"/>
    <p:sldId id="278" r:id="rId9"/>
    <p:sldId id="3997" r:id="rId10"/>
    <p:sldId id="3998" r:id="rId11"/>
    <p:sldId id="3999" r:id="rId12"/>
    <p:sldId id="4001" r:id="rId13"/>
    <p:sldId id="4002" r:id="rId14"/>
    <p:sldId id="4004" r:id="rId15"/>
    <p:sldId id="4005" r:id="rId16"/>
    <p:sldId id="4006" r:id="rId17"/>
    <p:sldId id="4007" r:id="rId18"/>
    <p:sldId id="4038" r:id="rId19"/>
    <p:sldId id="4037" r:id="rId20"/>
    <p:sldId id="4036" r:id="rId21"/>
    <p:sldId id="4030" r:id="rId22"/>
    <p:sldId id="3993" r:id="rId23"/>
    <p:sldId id="4023" r:id="rId24"/>
    <p:sldId id="4035" r:id="rId25"/>
    <p:sldId id="4008" r:id="rId26"/>
    <p:sldId id="400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25B1"/>
    <a:srgbClr val="F0F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49" autoAdjust="0"/>
  </p:normalViewPr>
  <p:slideViewPr>
    <p:cSldViewPr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F3A09-0FBB-42AA-A5C5-7C0EC37B9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0E0AD-2810-413C-89F3-F192F16BB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44A0F-97B2-4739-AF68-5E2546BA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1266-F360-4E43-AC29-C51ADC71001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0BE31-45E5-49F2-950C-8C99045A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7AC8-06DF-43F8-8F37-000E6308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D017-B967-4205-9E0E-1FDF6C316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86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rgbClr val="FC006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87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0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rgbClr val="FC006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3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2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C95196-F463-4BE8-B9C9-F3E4E511D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B306B-2B2C-44F5-AC45-D119EC05A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0453C-4056-46B1-AA41-9A65404670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79ED-3FA7-4EF8-964B-EB8BCFAB02F8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05613-DD52-4B36-AEA9-91AEECB24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BCFF1-B9CD-4DC0-988B-7E76AF27E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12CB2-7F2C-47B9-AE70-22A94B49F2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5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6" r:id="rId2"/>
    <p:sldLayoutId id="2147483767" r:id="rId3"/>
    <p:sldLayoutId id="2147483660" r:id="rId4"/>
    <p:sldLayoutId id="214748366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1/31/2022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81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89611"/>
            <a:ext cx="10515600" cy="4387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76D79ED-3FA7-4EF8-964B-EB8BCFAB02F8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6F12CB2-7F2C-47B9-AE70-22A94B49F2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0475" y="4914981"/>
            <a:ext cx="896556" cy="32439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 rot="16200000">
            <a:off x="-2113768" y="2546065"/>
            <a:ext cx="388867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Find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m</a:t>
            </a:r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ore PowerPoint templates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bs-Latn-BA" sz="1200" b="1" baseline="0" dirty="0">
                <a:solidFill>
                  <a:schemeClr val="bg1">
                    <a:lumMod val="65000"/>
                  </a:schemeClr>
                </a:solidFill>
              </a:rPr>
              <a:t>prezentr.com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1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6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C006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5C3AD1-D832-4A68-9C6A-2FBEBBAD1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952" y="1375652"/>
            <a:ext cx="3976848" cy="5364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73E7FE-8490-4593-BEEE-66670C7DB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15" b="14803"/>
          <a:stretch/>
        </p:blipFill>
        <p:spPr>
          <a:xfrm>
            <a:off x="457200" y="1447800"/>
            <a:ext cx="3856190" cy="524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EBA87B-9353-4D1A-A792-612D7B5FDF06}"/>
              </a:ext>
            </a:extLst>
          </p:cNvPr>
          <p:cNvSpPr/>
          <p:nvPr/>
        </p:nvSpPr>
        <p:spPr>
          <a:xfrm>
            <a:off x="260865" y="576263"/>
            <a:ext cx="4065588" cy="777618"/>
          </a:xfrm>
          <a:prstGeom prst="rect">
            <a:avLst/>
          </a:prstGeom>
          <a:noFill/>
        </p:spPr>
        <p:txBody>
          <a:bodyPr lIns="38576" tIns="19289" rIns="38576" bIns="19289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Learner book</a:t>
            </a:r>
            <a:endParaRPr lang="en-US" sz="4800" b="1" u="sng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17F896-326F-499A-AB2E-49179F609B45}"/>
              </a:ext>
            </a:extLst>
          </p:cNvPr>
          <p:cNvSpPr/>
          <p:nvPr/>
        </p:nvSpPr>
        <p:spPr>
          <a:xfrm>
            <a:off x="7690983" y="598034"/>
            <a:ext cx="4065588" cy="777618"/>
          </a:xfrm>
          <a:prstGeom prst="rect">
            <a:avLst/>
          </a:prstGeom>
          <a:noFill/>
        </p:spPr>
        <p:txBody>
          <a:bodyPr lIns="38576" tIns="19289" rIns="38576" bIns="19289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Activity book</a:t>
            </a:r>
            <a:endParaRPr lang="en-US" sz="4800" b="1" u="sng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B81C90-99C9-483A-8CC9-43B9977791B9}"/>
              </a:ext>
            </a:extLst>
          </p:cNvPr>
          <p:cNvSpPr/>
          <p:nvPr/>
        </p:nvSpPr>
        <p:spPr>
          <a:xfrm>
            <a:off x="2438400" y="0"/>
            <a:ext cx="97345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8F430-5AFC-49DD-9A59-AE7647EE178A}"/>
              </a:ext>
            </a:extLst>
          </p:cNvPr>
          <p:cNvSpPr txBox="1"/>
          <p:nvPr/>
        </p:nvSpPr>
        <p:spPr>
          <a:xfrm>
            <a:off x="2057400" y="227313"/>
            <a:ext cx="918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latin typeface="Comic Sans MS" panose="030F0702030302020204" pitchFamily="66" charset="0"/>
              </a:rPr>
              <a:t>Let’s </a:t>
            </a:r>
            <a:r>
              <a:rPr lang="en-US" sz="5600" b="1" dirty="0" err="1">
                <a:latin typeface="Comic Sans MS" panose="030F0702030302020204" pitchFamily="66" charset="0"/>
              </a:rPr>
              <a:t>practise</a:t>
            </a:r>
            <a:r>
              <a:rPr lang="en-US" sz="5600" b="1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219BE0-59FA-4228-89E3-95ED6E76F903}"/>
              </a:ext>
            </a:extLst>
          </p:cNvPr>
          <p:cNvGraphicFramePr>
            <a:graphicFrameLocks noGrp="1"/>
          </p:cNvGraphicFramePr>
          <p:nvPr/>
        </p:nvGraphicFramePr>
        <p:xfrm>
          <a:off x="19050" y="0"/>
          <a:ext cx="2419350" cy="689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Prior learning, </a:t>
                      </a:r>
                      <a:r>
                        <a:rPr lang="en-GB" sz="1400" b="0" dirty="0"/>
                        <a:t>video, </a:t>
                      </a:r>
                      <a:r>
                        <a:rPr lang="en-GB" sz="1400" b="1" dirty="0"/>
                        <a:t>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Video, 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3B2EFB0C-48D7-47CD-8E6E-E6F7B5F30EE6}"/>
              </a:ext>
            </a:extLst>
          </p:cNvPr>
          <p:cNvSpPr/>
          <p:nvPr/>
        </p:nvSpPr>
        <p:spPr>
          <a:xfrm>
            <a:off x="9779924" y="-12041"/>
            <a:ext cx="2447230" cy="1250451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Vocabulary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33E3A-55B7-450D-BA9F-14BE0619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64" b="12567"/>
          <a:stretch/>
        </p:blipFill>
        <p:spPr>
          <a:xfrm>
            <a:off x="2492604" y="2138844"/>
            <a:ext cx="9734550" cy="47191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3C43C8-019E-4BA3-B117-0B9024D42D90}"/>
              </a:ext>
            </a:extLst>
          </p:cNvPr>
          <p:cNvSpPr txBox="1"/>
          <p:nvPr/>
        </p:nvSpPr>
        <p:spPr>
          <a:xfrm>
            <a:off x="2057400" y="914400"/>
            <a:ext cx="105156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solidFill>
                  <a:srgbClr val="00B050"/>
                </a:solidFill>
                <a:latin typeface="Comic Sans MS" panose="030F0702030302020204" pitchFamily="66" charset="0"/>
              </a:rPr>
              <a:t>These are vegetables.</a:t>
            </a:r>
          </a:p>
        </p:txBody>
      </p:sp>
    </p:spTree>
    <p:extLst>
      <p:ext uri="{BB962C8B-B14F-4D97-AF65-F5344CB8AC3E}">
        <p14:creationId xmlns:p14="http://schemas.microsoft.com/office/powerpoint/2010/main" val="3467236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B81C90-99C9-483A-8CC9-43B9977791B9}"/>
              </a:ext>
            </a:extLst>
          </p:cNvPr>
          <p:cNvSpPr/>
          <p:nvPr/>
        </p:nvSpPr>
        <p:spPr>
          <a:xfrm>
            <a:off x="2438400" y="0"/>
            <a:ext cx="97345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8F430-5AFC-49DD-9A59-AE7647EE178A}"/>
              </a:ext>
            </a:extLst>
          </p:cNvPr>
          <p:cNvSpPr txBox="1"/>
          <p:nvPr/>
        </p:nvSpPr>
        <p:spPr>
          <a:xfrm>
            <a:off x="2057400" y="284303"/>
            <a:ext cx="918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latin typeface="Comic Sans MS" panose="030F0702030302020204" pitchFamily="66" charset="0"/>
              </a:rPr>
              <a:t>Let’s </a:t>
            </a:r>
            <a:r>
              <a:rPr lang="en-US" sz="5600" b="1" dirty="0" err="1">
                <a:latin typeface="Comic Sans MS" panose="030F0702030302020204" pitchFamily="66" charset="0"/>
              </a:rPr>
              <a:t>practise</a:t>
            </a:r>
            <a:r>
              <a:rPr lang="en-US" sz="5600" b="1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219BE0-59FA-4228-89E3-95ED6E76F903}"/>
              </a:ext>
            </a:extLst>
          </p:cNvPr>
          <p:cNvGraphicFramePr>
            <a:graphicFrameLocks noGrp="1"/>
          </p:cNvGraphicFramePr>
          <p:nvPr/>
        </p:nvGraphicFramePr>
        <p:xfrm>
          <a:off x="19050" y="0"/>
          <a:ext cx="2419350" cy="689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Prior learning, </a:t>
                      </a:r>
                      <a:r>
                        <a:rPr lang="en-GB" sz="1400" b="0" dirty="0"/>
                        <a:t>video, </a:t>
                      </a:r>
                      <a:r>
                        <a:rPr lang="en-GB" sz="1400" b="1" dirty="0"/>
                        <a:t>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Video, 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3B2EFB0C-48D7-47CD-8E6E-E6F7B5F30EE6}"/>
              </a:ext>
            </a:extLst>
          </p:cNvPr>
          <p:cNvSpPr/>
          <p:nvPr/>
        </p:nvSpPr>
        <p:spPr>
          <a:xfrm>
            <a:off x="9779924" y="-12041"/>
            <a:ext cx="2447230" cy="1250451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Vocabulary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33E3A-55B7-450D-BA9F-14BE0619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" t="-25" r="45762" b="746"/>
          <a:stretch/>
        </p:blipFill>
        <p:spPr>
          <a:xfrm>
            <a:off x="5148943" y="2476557"/>
            <a:ext cx="3124200" cy="40657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3C43C8-019E-4BA3-B117-0B9024D42D90}"/>
              </a:ext>
            </a:extLst>
          </p:cNvPr>
          <p:cNvSpPr txBox="1"/>
          <p:nvPr/>
        </p:nvSpPr>
        <p:spPr>
          <a:xfrm>
            <a:off x="3015343" y="914400"/>
            <a:ext cx="7391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solidFill>
                  <a:srgbClr val="00B050"/>
                </a:solidFill>
                <a:latin typeface="Comic Sans MS" panose="030F0702030302020204" pitchFamily="66" charset="0"/>
              </a:rPr>
              <a:t>This is an egg.</a:t>
            </a:r>
          </a:p>
        </p:txBody>
      </p:sp>
    </p:spTree>
    <p:extLst>
      <p:ext uri="{BB962C8B-B14F-4D97-AF65-F5344CB8AC3E}">
        <p14:creationId xmlns:p14="http://schemas.microsoft.com/office/powerpoint/2010/main" val="2476760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B81C90-99C9-483A-8CC9-43B9977791B9}"/>
              </a:ext>
            </a:extLst>
          </p:cNvPr>
          <p:cNvSpPr/>
          <p:nvPr/>
        </p:nvSpPr>
        <p:spPr>
          <a:xfrm>
            <a:off x="2438400" y="-56840"/>
            <a:ext cx="97345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8F430-5AFC-49DD-9A59-AE7647EE178A}"/>
              </a:ext>
            </a:extLst>
          </p:cNvPr>
          <p:cNvSpPr txBox="1"/>
          <p:nvPr/>
        </p:nvSpPr>
        <p:spPr>
          <a:xfrm>
            <a:off x="2057400" y="227313"/>
            <a:ext cx="918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latin typeface="Comic Sans MS" panose="030F0702030302020204" pitchFamily="66" charset="0"/>
              </a:rPr>
              <a:t>Let’s </a:t>
            </a:r>
            <a:r>
              <a:rPr lang="en-US" sz="5600" b="1" dirty="0" err="1">
                <a:latin typeface="Comic Sans MS" panose="030F0702030302020204" pitchFamily="66" charset="0"/>
              </a:rPr>
              <a:t>practise</a:t>
            </a:r>
            <a:r>
              <a:rPr lang="en-US" sz="5600" b="1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219BE0-59FA-4228-89E3-95ED6E76F903}"/>
              </a:ext>
            </a:extLst>
          </p:cNvPr>
          <p:cNvGraphicFramePr>
            <a:graphicFrameLocks noGrp="1"/>
          </p:cNvGraphicFramePr>
          <p:nvPr/>
        </p:nvGraphicFramePr>
        <p:xfrm>
          <a:off x="19050" y="0"/>
          <a:ext cx="2419350" cy="689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Prior learning, </a:t>
                      </a:r>
                      <a:r>
                        <a:rPr lang="en-GB" sz="1400" b="0" dirty="0"/>
                        <a:t>video, </a:t>
                      </a:r>
                      <a:r>
                        <a:rPr lang="en-GB" sz="1400" b="1" dirty="0"/>
                        <a:t>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Video, 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3B2EFB0C-48D7-47CD-8E6E-E6F7B5F30EE6}"/>
              </a:ext>
            </a:extLst>
          </p:cNvPr>
          <p:cNvSpPr/>
          <p:nvPr/>
        </p:nvSpPr>
        <p:spPr>
          <a:xfrm>
            <a:off x="9779924" y="-12041"/>
            <a:ext cx="2447230" cy="1250451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Vocabulary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33E3A-55B7-450D-BA9F-14BE0619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5" r="32097"/>
          <a:stretch/>
        </p:blipFill>
        <p:spPr>
          <a:xfrm>
            <a:off x="3429000" y="2043904"/>
            <a:ext cx="7199539" cy="47191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3C43C8-019E-4BA3-B117-0B9024D42D90}"/>
              </a:ext>
            </a:extLst>
          </p:cNvPr>
          <p:cNvSpPr txBox="1"/>
          <p:nvPr/>
        </p:nvSpPr>
        <p:spPr>
          <a:xfrm>
            <a:off x="2824843" y="979102"/>
            <a:ext cx="87956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solidFill>
                  <a:srgbClr val="00B050"/>
                </a:solidFill>
                <a:latin typeface="Comic Sans MS" panose="030F0702030302020204" pitchFamily="66" charset="0"/>
              </a:rPr>
              <a:t>These are dates.</a:t>
            </a:r>
          </a:p>
        </p:txBody>
      </p:sp>
    </p:spTree>
    <p:extLst>
      <p:ext uri="{BB962C8B-B14F-4D97-AF65-F5344CB8AC3E}">
        <p14:creationId xmlns:p14="http://schemas.microsoft.com/office/powerpoint/2010/main" val="463784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72403F-0638-4AF2-92D7-84575AFB2FB3}"/>
              </a:ext>
            </a:extLst>
          </p:cNvPr>
          <p:cNvSpPr/>
          <p:nvPr/>
        </p:nvSpPr>
        <p:spPr>
          <a:xfrm>
            <a:off x="9715050" y="5748808"/>
            <a:ext cx="1586363" cy="1095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A9A904-7CF9-4811-97EC-70724164C2F0}"/>
              </a:ext>
            </a:extLst>
          </p:cNvPr>
          <p:cNvSpPr/>
          <p:nvPr/>
        </p:nvSpPr>
        <p:spPr>
          <a:xfrm>
            <a:off x="2057400" y="299061"/>
            <a:ext cx="10267765" cy="6806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1B330C-0669-47FE-BD32-E7E1D417E542}"/>
              </a:ext>
            </a:extLst>
          </p:cNvPr>
          <p:cNvSpPr/>
          <p:nvPr/>
        </p:nvSpPr>
        <p:spPr>
          <a:xfrm rot="16200000">
            <a:off x="6367578" y="-4371334"/>
            <a:ext cx="1484554" cy="10160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356C5764-6788-41BC-A1F0-CEE2C4FD626E}"/>
              </a:ext>
            </a:extLst>
          </p:cNvPr>
          <p:cNvGraphicFramePr>
            <a:graphicFrameLocks noGrp="1"/>
          </p:cNvGraphicFramePr>
          <p:nvPr/>
        </p:nvGraphicFramePr>
        <p:xfrm>
          <a:off x="19050" y="0"/>
          <a:ext cx="2038350" cy="6981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Starter: </a:t>
                      </a:r>
                    </a:p>
                    <a:p>
                      <a:pPr algn="ctr"/>
                      <a:r>
                        <a:rPr lang="en-GB" sz="1400" b="0" dirty="0"/>
                        <a:t>Prior learning, video, 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Activity: </a:t>
                      </a:r>
                    </a:p>
                    <a:p>
                      <a:pPr algn="ctr"/>
                      <a:r>
                        <a:rPr lang="en-GB" sz="1400" dirty="0"/>
                        <a:t>Video, 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CB4DC2D0-0AFE-43C9-8D70-38CD7C81B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80" y="1797132"/>
            <a:ext cx="5700329" cy="50608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15150B-1822-4C5C-B7B5-661B671CAFB5}"/>
              </a:ext>
            </a:extLst>
          </p:cNvPr>
          <p:cNvSpPr txBox="1"/>
          <p:nvPr/>
        </p:nvSpPr>
        <p:spPr>
          <a:xfrm>
            <a:off x="2725881" y="-47283"/>
            <a:ext cx="9447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Focus on talking about things on the pages where you see this:</a:t>
            </a:r>
          </a:p>
        </p:txBody>
      </p:sp>
    </p:spTree>
    <p:extLst>
      <p:ext uri="{BB962C8B-B14F-4D97-AF65-F5344CB8AC3E}">
        <p14:creationId xmlns:p14="http://schemas.microsoft.com/office/powerpoint/2010/main" val="1268024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99DDCC1-F1F8-45BC-935C-ECD91AD7924A}"/>
              </a:ext>
            </a:extLst>
          </p:cNvPr>
          <p:cNvSpPr/>
          <p:nvPr/>
        </p:nvSpPr>
        <p:spPr>
          <a:xfrm>
            <a:off x="0" y="-7620"/>
            <a:ext cx="12192000" cy="68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DB0C4-4678-469E-966D-0BD2E4D3C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38" b="26577"/>
          <a:stretch/>
        </p:blipFill>
        <p:spPr>
          <a:xfrm>
            <a:off x="2011319" y="1675779"/>
            <a:ext cx="10180681" cy="518160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4660717-B507-41F0-93A5-2F38EA55B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68442"/>
              </p:ext>
            </p:extLst>
          </p:nvPr>
        </p:nvGraphicFramePr>
        <p:xfrm>
          <a:off x="19048" y="0"/>
          <a:ext cx="2419352" cy="689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2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Starter: </a:t>
                      </a:r>
                    </a:p>
                    <a:p>
                      <a:pPr algn="ctr"/>
                      <a:r>
                        <a:rPr lang="en-GB" sz="1400" b="0" dirty="0"/>
                        <a:t>Prior learning, video, 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Activity: </a:t>
                      </a:r>
                    </a:p>
                    <a:p>
                      <a:pPr algn="ctr"/>
                      <a:r>
                        <a:rPr lang="en-GB" sz="1400" b="0" dirty="0"/>
                        <a:t>Video</a:t>
                      </a:r>
                      <a:r>
                        <a:rPr lang="en-GB" sz="1400" dirty="0"/>
                        <a:t>, </a:t>
                      </a:r>
                      <a:r>
                        <a:rPr lang="en-GB" sz="1400" b="1" dirty="0"/>
                        <a:t>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5F41466-59F6-42F3-A653-1ECA3D60C7C5}"/>
              </a:ext>
            </a:extLst>
          </p:cNvPr>
          <p:cNvSpPr txBox="1"/>
          <p:nvPr/>
        </p:nvSpPr>
        <p:spPr>
          <a:xfrm>
            <a:off x="2510609" y="-45027"/>
            <a:ext cx="9182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latin typeface="Comic Sans MS" panose="030F0702030302020204" pitchFamily="66" charset="0"/>
              </a:rPr>
              <a:t>What animals can you </a:t>
            </a:r>
          </a:p>
          <a:p>
            <a:pPr algn="ctr"/>
            <a:r>
              <a:rPr lang="en-US" sz="5600" b="1" dirty="0">
                <a:latin typeface="Comic Sans MS" panose="030F0702030302020204" pitchFamily="66" charset="0"/>
              </a:rPr>
              <a:t>see on a farm?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05AD6-014E-4A13-8526-FDECA9897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4" y="519100"/>
            <a:ext cx="2972215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7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99DDCC1-F1F8-45BC-935C-ECD91AD7924A}"/>
              </a:ext>
            </a:extLst>
          </p:cNvPr>
          <p:cNvSpPr/>
          <p:nvPr/>
        </p:nvSpPr>
        <p:spPr>
          <a:xfrm>
            <a:off x="0" y="-72935"/>
            <a:ext cx="12192000" cy="68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81350-0FB3-4A63-A942-46CDB8A6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564" y="1055371"/>
            <a:ext cx="9919240" cy="5741789"/>
          </a:xfrm>
          <a:prstGeom prst="rect">
            <a:avLst/>
          </a:prstGeom>
        </p:spPr>
      </p:pic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5571C674-BA70-45D3-9283-3C4178559A36}"/>
              </a:ext>
            </a:extLst>
          </p:cNvPr>
          <p:cNvGraphicFramePr>
            <a:graphicFrameLocks noGrp="1"/>
          </p:cNvGraphicFramePr>
          <p:nvPr/>
        </p:nvGraphicFramePr>
        <p:xfrm>
          <a:off x="0" y="-59265"/>
          <a:ext cx="2038350" cy="6917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Starter: </a:t>
                      </a:r>
                    </a:p>
                    <a:p>
                      <a:pPr algn="ctr"/>
                      <a:r>
                        <a:rPr lang="en-GB" sz="1400" b="0" dirty="0"/>
                        <a:t>Prior learning, video, 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Activity: </a:t>
                      </a:r>
                    </a:p>
                    <a:p>
                      <a:pPr algn="ctr"/>
                      <a:r>
                        <a:rPr lang="en-GB" sz="1400" dirty="0"/>
                        <a:t>Video, 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5E16504F-E103-420D-88DA-C7A703D27619}"/>
              </a:ext>
            </a:extLst>
          </p:cNvPr>
          <p:cNvSpPr/>
          <p:nvPr/>
        </p:nvSpPr>
        <p:spPr>
          <a:xfrm>
            <a:off x="2450276" y="98941"/>
            <a:ext cx="93297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Which animals lay eggs?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D4C951-1A3E-481D-9DA3-7438990C0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236224"/>
            <a:ext cx="2972215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55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AD43A-38DA-4CA6-B1E4-277AC52FD87C}"/>
              </a:ext>
            </a:extLst>
          </p:cNvPr>
          <p:cNvSpPr/>
          <p:nvPr/>
        </p:nvSpPr>
        <p:spPr>
          <a:xfrm>
            <a:off x="0" y="42112"/>
            <a:ext cx="12192000" cy="681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850AE2-E886-4BA3-9DE3-F306C083097A}"/>
              </a:ext>
            </a:extLst>
          </p:cNvPr>
          <p:cNvSpPr txBox="1"/>
          <p:nvPr/>
        </p:nvSpPr>
        <p:spPr>
          <a:xfrm>
            <a:off x="1511367" y="643099"/>
            <a:ext cx="11456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Which things grow from seeds?</a:t>
            </a:r>
          </a:p>
        </p:txBody>
      </p:sp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96CE3458-C430-4CB9-8CA6-D295E2C57F02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2343085" cy="689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85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Starter: </a:t>
                      </a:r>
                    </a:p>
                    <a:p>
                      <a:pPr algn="ctr"/>
                      <a:r>
                        <a:rPr lang="en-GB" sz="1400" b="0" dirty="0"/>
                        <a:t>Prior learning, video, 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Video, </a:t>
                      </a:r>
                      <a:r>
                        <a:rPr lang="en-GB" sz="1400" b="0" dirty="0"/>
                        <a:t>vocabulary,</a:t>
                      </a:r>
                    </a:p>
                    <a:p>
                      <a:pPr algn="ctr"/>
                      <a:r>
                        <a:rPr lang="en-GB" sz="1400" b="1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6E32D1B-1DC8-4C50-8EE9-15D87D4CF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392" y="1798650"/>
            <a:ext cx="9757608" cy="2665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B922FD-EB91-47E9-879A-8C93FB302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660" y="2733651"/>
            <a:ext cx="1787237" cy="1841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AD0373-7795-4802-8FBB-3EDC6E186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576" y="2765027"/>
            <a:ext cx="1783229" cy="18411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BC8E29-6F2F-4BC4-AF67-286181B43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693981"/>
            <a:ext cx="1783229" cy="1841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08857A-508E-4593-BA5B-7B550B619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15" y="-322355"/>
            <a:ext cx="2972215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52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B81C90-99C9-483A-8CC9-43B9977791B9}"/>
              </a:ext>
            </a:extLst>
          </p:cNvPr>
          <p:cNvSpPr/>
          <p:nvPr/>
        </p:nvSpPr>
        <p:spPr>
          <a:xfrm>
            <a:off x="2438400" y="0"/>
            <a:ext cx="97345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8F430-5AFC-49DD-9A59-AE7647EE178A}"/>
              </a:ext>
            </a:extLst>
          </p:cNvPr>
          <p:cNvSpPr txBox="1"/>
          <p:nvPr/>
        </p:nvSpPr>
        <p:spPr>
          <a:xfrm>
            <a:off x="2057400" y="227313"/>
            <a:ext cx="918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latin typeface="Comic Sans MS" panose="030F0702030302020204" pitchFamily="66" charset="0"/>
              </a:rPr>
              <a:t>Let’s </a:t>
            </a:r>
            <a:r>
              <a:rPr lang="en-US" sz="5600" b="1" dirty="0" err="1">
                <a:latin typeface="Comic Sans MS" panose="030F0702030302020204" pitchFamily="66" charset="0"/>
              </a:rPr>
              <a:t>practise</a:t>
            </a:r>
            <a:r>
              <a:rPr lang="en-US" sz="56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3B2EFB0C-48D7-47CD-8E6E-E6F7B5F30EE6}"/>
              </a:ext>
            </a:extLst>
          </p:cNvPr>
          <p:cNvSpPr/>
          <p:nvPr/>
        </p:nvSpPr>
        <p:spPr>
          <a:xfrm>
            <a:off x="9779924" y="-12041"/>
            <a:ext cx="2447230" cy="1250451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words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33E3A-55B7-450D-BA9F-14BE0619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75" b="20575"/>
          <a:stretch/>
        </p:blipFill>
        <p:spPr>
          <a:xfrm>
            <a:off x="2494797" y="2153936"/>
            <a:ext cx="9678153" cy="47258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3C43C8-019E-4BA3-B117-0B9024D42D90}"/>
              </a:ext>
            </a:extLst>
          </p:cNvPr>
          <p:cNvSpPr txBox="1"/>
          <p:nvPr/>
        </p:nvSpPr>
        <p:spPr>
          <a:xfrm>
            <a:off x="2384196" y="1005167"/>
            <a:ext cx="97345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00B050"/>
                </a:solidFill>
                <a:latin typeface="Comic Sans MS" panose="030F0702030302020204" pitchFamily="66" charset="0"/>
              </a:rPr>
              <a:t>These are bean seeds.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0C3355C-2F7E-4CF7-A969-280F4FEAA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573341"/>
              </p:ext>
            </p:extLst>
          </p:nvPr>
        </p:nvGraphicFramePr>
        <p:xfrm>
          <a:off x="19048" y="0"/>
          <a:ext cx="2419352" cy="689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2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Starter: </a:t>
                      </a:r>
                    </a:p>
                    <a:p>
                      <a:pPr algn="ctr"/>
                      <a:r>
                        <a:rPr lang="en-GB" sz="1400" b="0" dirty="0"/>
                        <a:t>Prior learning, video, 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Activity: </a:t>
                      </a:r>
                    </a:p>
                    <a:p>
                      <a:pPr algn="ctr"/>
                      <a:r>
                        <a:rPr lang="en-GB" sz="1400" b="0" dirty="0"/>
                        <a:t>Video, </a:t>
                      </a:r>
                      <a:r>
                        <a:rPr lang="en-GB" sz="1400" b="1" dirty="0"/>
                        <a:t>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0C9A3A0-01F6-4976-B082-FF7D6E977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787" y="-80987"/>
            <a:ext cx="2972215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53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B81C90-99C9-483A-8CC9-43B9977791B9}"/>
              </a:ext>
            </a:extLst>
          </p:cNvPr>
          <p:cNvSpPr/>
          <p:nvPr/>
        </p:nvSpPr>
        <p:spPr>
          <a:xfrm>
            <a:off x="2438400" y="0"/>
            <a:ext cx="97345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8F430-5AFC-49DD-9A59-AE7647EE178A}"/>
              </a:ext>
            </a:extLst>
          </p:cNvPr>
          <p:cNvSpPr txBox="1"/>
          <p:nvPr/>
        </p:nvSpPr>
        <p:spPr>
          <a:xfrm>
            <a:off x="2057400" y="227313"/>
            <a:ext cx="918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latin typeface="Comic Sans MS" panose="030F0702030302020204" pitchFamily="66" charset="0"/>
              </a:rPr>
              <a:t>Let’s </a:t>
            </a:r>
            <a:r>
              <a:rPr lang="en-US" sz="5600" b="1" dirty="0" err="1">
                <a:latin typeface="Comic Sans MS" panose="030F0702030302020204" pitchFamily="66" charset="0"/>
              </a:rPr>
              <a:t>practise</a:t>
            </a:r>
            <a:r>
              <a:rPr lang="en-US" sz="56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3B2EFB0C-48D7-47CD-8E6E-E6F7B5F30EE6}"/>
              </a:ext>
            </a:extLst>
          </p:cNvPr>
          <p:cNvSpPr/>
          <p:nvPr/>
        </p:nvSpPr>
        <p:spPr>
          <a:xfrm>
            <a:off x="9779924" y="-12041"/>
            <a:ext cx="2447230" cy="1250451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words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33E3A-55B7-450D-BA9F-14BE0619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" t="300" r="-3736" b="5097"/>
          <a:stretch/>
        </p:blipFill>
        <p:spPr>
          <a:xfrm>
            <a:off x="2443842" y="2057399"/>
            <a:ext cx="10110107" cy="48564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3C43C8-019E-4BA3-B117-0B9024D42D90}"/>
              </a:ext>
            </a:extLst>
          </p:cNvPr>
          <p:cNvSpPr txBox="1"/>
          <p:nvPr/>
        </p:nvSpPr>
        <p:spPr>
          <a:xfrm>
            <a:off x="2247900" y="1220381"/>
            <a:ext cx="1011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Comic Sans MS" panose="030F0702030302020204" pitchFamily="66" charset="0"/>
              </a:rPr>
              <a:t>Bean seeds grow into bean plants.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E1D7EDD-E013-4E43-A4EB-168F96E4B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434955"/>
              </p:ext>
            </p:extLst>
          </p:nvPr>
        </p:nvGraphicFramePr>
        <p:xfrm>
          <a:off x="19048" y="0"/>
          <a:ext cx="2419352" cy="689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2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Starter: </a:t>
                      </a:r>
                    </a:p>
                    <a:p>
                      <a:pPr algn="ctr"/>
                      <a:r>
                        <a:rPr lang="en-GB" sz="1400" b="0" dirty="0"/>
                        <a:t>Prior learning, video, 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Activity: </a:t>
                      </a:r>
                    </a:p>
                    <a:p>
                      <a:pPr algn="ctr"/>
                      <a:r>
                        <a:rPr lang="en-GB" sz="1400" b="0" dirty="0"/>
                        <a:t>Video</a:t>
                      </a:r>
                      <a:r>
                        <a:rPr lang="en-GB" sz="1400" dirty="0"/>
                        <a:t>, </a:t>
                      </a:r>
                      <a:r>
                        <a:rPr lang="en-GB" sz="1400" b="1" dirty="0"/>
                        <a:t>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89B18E9-7AFC-408A-B4AC-00F907CDF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00"/>
            <a:ext cx="2972215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57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AD43A-38DA-4CA6-B1E4-277AC52FD87C}"/>
              </a:ext>
            </a:extLst>
          </p:cNvPr>
          <p:cNvSpPr/>
          <p:nvPr/>
        </p:nvSpPr>
        <p:spPr>
          <a:xfrm>
            <a:off x="-969" y="20552"/>
            <a:ext cx="12192000" cy="681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842FDB-69D1-4052-824B-4982A712D5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0" b="930"/>
          <a:stretch/>
        </p:blipFill>
        <p:spPr>
          <a:xfrm>
            <a:off x="2398481" y="2109900"/>
            <a:ext cx="9792550" cy="459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0AE2-E886-4BA3-9DE3-F306C083097A}"/>
              </a:ext>
            </a:extLst>
          </p:cNvPr>
          <p:cNvSpPr txBox="1"/>
          <p:nvPr/>
        </p:nvSpPr>
        <p:spPr>
          <a:xfrm>
            <a:off x="2133600" y="1978415"/>
            <a:ext cx="9486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Which vegetables grow under ground?  </a:t>
            </a:r>
          </a:p>
        </p:txBody>
      </p:sp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96CE3458-C430-4CB9-8CA6-D295E2C57F02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2343085" cy="689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85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Starter: </a:t>
                      </a:r>
                    </a:p>
                    <a:p>
                      <a:pPr algn="ctr"/>
                      <a:r>
                        <a:rPr lang="en-GB" sz="1400" b="0" dirty="0"/>
                        <a:t>Prior learning, video, 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Video, </a:t>
                      </a:r>
                      <a:r>
                        <a:rPr lang="en-GB" sz="1400" b="0" dirty="0"/>
                        <a:t>vocabulary,</a:t>
                      </a:r>
                    </a:p>
                    <a:p>
                      <a:pPr algn="ctr"/>
                      <a:r>
                        <a:rPr lang="en-GB" sz="1400" b="1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5E03249-66C9-4169-9C26-5E3D1AFDE654}"/>
              </a:ext>
            </a:extLst>
          </p:cNvPr>
          <p:cNvSpPr txBox="1"/>
          <p:nvPr/>
        </p:nvSpPr>
        <p:spPr>
          <a:xfrm>
            <a:off x="2354169" y="108064"/>
            <a:ext cx="9486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Which vegetables grow above ground?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CBC983-60B9-4046-A92A-3BC9A7850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80" y="20552"/>
            <a:ext cx="2972215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37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DB0209-FA98-4BA4-BDBD-6377F74116F5}"/>
              </a:ext>
            </a:extLst>
          </p:cNvPr>
          <p:cNvSpPr/>
          <p:nvPr/>
        </p:nvSpPr>
        <p:spPr>
          <a:xfrm>
            <a:off x="0" y="-10886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0B705A-CD5A-40B9-A4E2-8F1F53AF1BBF}"/>
              </a:ext>
            </a:extLst>
          </p:cNvPr>
          <p:cNvSpPr/>
          <p:nvPr/>
        </p:nvSpPr>
        <p:spPr>
          <a:xfrm>
            <a:off x="-400050" y="923925"/>
            <a:ext cx="400050" cy="4648200"/>
          </a:xfrm>
          <a:prstGeom prst="rect">
            <a:avLst/>
          </a:prstGeom>
          <a:solidFill>
            <a:srgbClr val="E5E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23E37C-31BC-4F0D-9E55-25793D54F850}"/>
              </a:ext>
            </a:extLst>
          </p:cNvPr>
          <p:cNvSpPr txBox="1">
            <a:spLocks noChangeArrowheads="1"/>
          </p:cNvSpPr>
          <p:nvPr/>
        </p:nvSpPr>
        <p:spPr>
          <a:xfrm>
            <a:off x="1506825" y="2066925"/>
            <a:ext cx="9464099" cy="2362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2021-2022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Trimester 2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</a:rPr>
              <a:t>Grade 2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altLang="en-US" sz="4800" dirty="0">
                <a:solidFill>
                  <a:srgbClr val="00B050"/>
                </a:solidFill>
                <a:latin typeface="Comic Sans MS" panose="030F0702030302020204" pitchFamily="66" charset="0"/>
              </a:rPr>
              <a:t>Speaking Outcome Tracker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Assessment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PRACTICE</a:t>
            </a:r>
            <a:b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</a:br>
            <a:b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 MT" panose="02090707080505020304" pitchFamily="18" charset="0"/>
                <a:ea typeface="+mj-ea"/>
                <a:cs typeface="+mj-cs"/>
              </a:rPr>
            </a:b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Engravers MT" panose="02090707080505020304" pitchFamily="18" charset="0"/>
              <a:ea typeface="+mj-ea"/>
              <a:cs typeface="+mj-cs"/>
            </a:endParaRPr>
          </a:p>
        </p:txBody>
      </p:sp>
      <p:pic>
        <p:nvPicPr>
          <p:cNvPr id="1026" name="Picture 2" descr="Flag of the United Arab Emirates - Wikipedia">
            <a:extLst>
              <a:ext uri="{FF2B5EF4-FFF2-40B4-BE49-F238E27FC236}">
                <a16:creationId xmlns:a16="http://schemas.microsoft.com/office/drawing/2014/main" id="{41B8882E-AF64-4C71-B75E-A6F52483C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1A3203-B1FA-47EE-B59C-A6EE2C1789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739" y="5006641"/>
            <a:ext cx="1568669" cy="1771077"/>
          </a:xfrm>
          <a:prstGeom prst="rect">
            <a:avLst/>
          </a:prstGeom>
          <a:effectLst>
            <a:glow rad="127000">
              <a:schemeClr val="bg2">
                <a:lumMod val="9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D70BB-92B7-4B9D-A20B-FA96328C4D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838"/>
          <a:stretch/>
        </p:blipFill>
        <p:spPr>
          <a:xfrm>
            <a:off x="10250369" y="5104919"/>
            <a:ext cx="1920849" cy="167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57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72403F-0638-4AF2-92D7-84575AFB2FB3}"/>
              </a:ext>
            </a:extLst>
          </p:cNvPr>
          <p:cNvSpPr/>
          <p:nvPr/>
        </p:nvSpPr>
        <p:spPr>
          <a:xfrm>
            <a:off x="9715050" y="5748808"/>
            <a:ext cx="1586363" cy="1095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A9A904-7CF9-4811-97EC-70724164C2F0}"/>
              </a:ext>
            </a:extLst>
          </p:cNvPr>
          <p:cNvSpPr/>
          <p:nvPr/>
        </p:nvSpPr>
        <p:spPr>
          <a:xfrm>
            <a:off x="2057400" y="299061"/>
            <a:ext cx="10267765" cy="6806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1B330C-0669-47FE-BD32-E7E1D417E542}"/>
              </a:ext>
            </a:extLst>
          </p:cNvPr>
          <p:cNvSpPr/>
          <p:nvPr/>
        </p:nvSpPr>
        <p:spPr>
          <a:xfrm rot="16200000">
            <a:off x="6253532" y="-4447167"/>
            <a:ext cx="1484554" cy="10160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801B3-3971-4965-ADDC-C1D862908EC6}"/>
              </a:ext>
            </a:extLst>
          </p:cNvPr>
          <p:cNvSpPr txBox="1"/>
          <p:nvPr/>
        </p:nvSpPr>
        <p:spPr>
          <a:xfrm>
            <a:off x="710518" y="497240"/>
            <a:ext cx="10972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do on a farm?</a:t>
            </a:r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id="{212E585B-61A6-48F2-B104-DA96E29CEB03}"/>
              </a:ext>
            </a:extLst>
          </p:cNvPr>
          <p:cNvSpPr/>
          <p:nvPr/>
        </p:nvSpPr>
        <p:spPr>
          <a:xfrm>
            <a:off x="10144141" y="32160"/>
            <a:ext cx="2093843" cy="1384996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19D1AF-8CAA-4D38-BEE0-94533F3C5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191" y="2046947"/>
            <a:ext cx="10822411" cy="42567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D004E6-DAC8-4AC5-AAF0-498EAC3E3A1D}"/>
              </a:ext>
            </a:extLst>
          </p:cNvPr>
          <p:cNvSpPr/>
          <p:nvPr/>
        </p:nvSpPr>
        <p:spPr>
          <a:xfrm>
            <a:off x="11474408" y="4187835"/>
            <a:ext cx="1771804" cy="2670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D4D472-AE60-464D-97B5-844817B653FC}"/>
              </a:ext>
            </a:extLst>
          </p:cNvPr>
          <p:cNvSpPr/>
          <p:nvPr/>
        </p:nvSpPr>
        <p:spPr>
          <a:xfrm>
            <a:off x="10868102" y="5238330"/>
            <a:ext cx="1771804" cy="2166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6B514D-2AA6-438B-A4F6-B9C2837363BC}"/>
              </a:ext>
            </a:extLst>
          </p:cNvPr>
          <p:cNvSpPr/>
          <p:nvPr/>
        </p:nvSpPr>
        <p:spPr>
          <a:xfrm>
            <a:off x="2092545" y="4936608"/>
            <a:ext cx="1771804" cy="2166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6A70763-BAC6-4758-86F1-A24640C84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268277"/>
              </p:ext>
            </p:extLst>
          </p:nvPr>
        </p:nvGraphicFramePr>
        <p:xfrm>
          <a:off x="-169655" y="5443"/>
          <a:ext cx="2419350" cy="6917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12965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Prior learning, </a:t>
                      </a:r>
                      <a:r>
                        <a:rPr lang="en-GB" sz="1400" b="0" dirty="0"/>
                        <a:t>video, </a:t>
                      </a:r>
                      <a:r>
                        <a:rPr lang="en-GB" sz="1400" b="1" dirty="0"/>
                        <a:t>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Video, 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F51F33D-9CB6-4155-BB48-5E23D68F1A31}"/>
              </a:ext>
            </a:extLst>
          </p:cNvPr>
          <p:cNvSpPr txBox="1"/>
          <p:nvPr/>
        </p:nvSpPr>
        <p:spPr>
          <a:xfrm>
            <a:off x="2331416" y="5110214"/>
            <a:ext cx="2577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  <a:latin typeface="Comic Sans MS" panose="030F0702030302020204" pitchFamily="66" charset="0"/>
              </a:rPr>
              <a:t>On the farm, you can </a:t>
            </a:r>
            <a:r>
              <a:rPr lang="en-US" sz="3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feed </a:t>
            </a:r>
            <a:r>
              <a:rPr lang="en-US" sz="3000" dirty="0">
                <a:solidFill>
                  <a:srgbClr val="00B050"/>
                </a:solidFill>
                <a:latin typeface="Comic Sans MS" panose="030F0702030302020204" pitchFamily="66" charset="0"/>
              </a:rPr>
              <a:t>the animals.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F6003C-B76D-45A1-9B67-4702D8812DFD}"/>
              </a:ext>
            </a:extLst>
          </p:cNvPr>
          <p:cNvSpPr txBox="1"/>
          <p:nvPr/>
        </p:nvSpPr>
        <p:spPr>
          <a:xfrm>
            <a:off x="6104940" y="5110214"/>
            <a:ext cx="2577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  <a:latin typeface="Comic Sans MS" panose="030F0702030302020204" pitchFamily="66" charset="0"/>
              </a:rPr>
              <a:t>On the farm, you can </a:t>
            </a:r>
            <a:r>
              <a:rPr lang="en-US" sz="3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plant </a:t>
            </a:r>
            <a:r>
              <a:rPr lang="en-US" sz="3000" dirty="0">
                <a:solidFill>
                  <a:srgbClr val="00B050"/>
                </a:solidFill>
                <a:latin typeface="Comic Sans MS" panose="030F0702030302020204" pitchFamily="66" charset="0"/>
              </a:rPr>
              <a:t>seeds.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861700-B166-4806-9446-8F78F2C02C5D}"/>
              </a:ext>
            </a:extLst>
          </p:cNvPr>
          <p:cNvSpPr txBox="1"/>
          <p:nvPr/>
        </p:nvSpPr>
        <p:spPr>
          <a:xfrm>
            <a:off x="9498972" y="5120006"/>
            <a:ext cx="2577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  <a:latin typeface="Comic Sans MS" panose="030F0702030302020204" pitchFamily="66" charset="0"/>
              </a:rPr>
              <a:t>On the farm, you can </a:t>
            </a:r>
            <a:r>
              <a:rPr lang="en-US" sz="3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pick </a:t>
            </a:r>
            <a:r>
              <a:rPr lang="en-US" sz="3000" dirty="0">
                <a:solidFill>
                  <a:srgbClr val="00B050"/>
                </a:solidFill>
                <a:latin typeface="Comic Sans MS" panose="030F0702030302020204" pitchFamily="66" charset="0"/>
              </a:rPr>
              <a:t>fruit.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407B7-F246-4743-AE6C-9A070CE81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407" y="76819"/>
            <a:ext cx="2972215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01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72403F-0638-4AF2-92D7-84575AFB2FB3}"/>
              </a:ext>
            </a:extLst>
          </p:cNvPr>
          <p:cNvSpPr/>
          <p:nvPr/>
        </p:nvSpPr>
        <p:spPr>
          <a:xfrm>
            <a:off x="9715050" y="5748808"/>
            <a:ext cx="1586363" cy="1095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A9A904-7CF9-4811-97EC-70724164C2F0}"/>
              </a:ext>
            </a:extLst>
          </p:cNvPr>
          <p:cNvSpPr/>
          <p:nvPr/>
        </p:nvSpPr>
        <p:spPr>
          <a:xfrm>
            <a:off x="2057400" y="299061"/>
            <a:ext cx="10267765" cy="6806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1B330C-0669-47FE-BD32-E7E1D417E542}"/>
              </a:ext>
            </a:extLst>
          </p:cNvPr>
          <p:cNvSpPr/>
          <p:nvPr/>
        </p:nvSpPr>
        <p:spPr>
          <a:xfrm rot="16200000">
            <a:off x="6242886" y="-4038825"/>
            <a:ext cx="1484554" cy="10160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id="{212E585B-61A6-48F2-B104-DA96E29CEB03}"/>
              </a:ext>
            </a:extLst>
          </p:cNvPr>
          <p:cNvSpPr/>
          <p:nvPr/>
        </p:nvSpPr>
        <p:spPr>
          <a:xfrm>
            <a:off x="10144141" y="32159"/>
            <a:ext cx="2093843" cy="132566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64A71-6EDC-4FD7-B429-87041F001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780" y="1638737"/>
            <a:ext cx="9800135" cy="3657600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21F5619-F7FA-45CA-93F6-39537BC17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076372"/>
              </p:ext>
            </p:extLst>
          </p:nvPr>
        </p:nvGraphicFramePr>
        <p:xfrm>
          <a:off x="21771" y="26716"/>
          <a:ext cx="2419350" cy="6917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Prior learning, </a:t>
                      </a:r>
                      <a:r>
                        <a:rPr lang="en-GB" sz="1400" b="0" dirty="0"/>
                        <a:t>video, </a:t>
                      </a:r>
                      <a:r>
                        <a:rPr lang="en-GB" sz="1400" b="1" dirty="0"/>
                        <a:t>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Video, 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56ABC36-EC40-4D36-A3C9-32623F622DAD}"/>
              </a:ext>
            </a:extLst>
          </p:cNvPr>
          <p:cNvSpPr txBox="1"/>
          <p:nvPr/>
        </p:nvSpPr>
        <p:spPr>
          <a:xfrm>
            <a:off x="3544535" y="5115894"/>
            <a:ext cx="2577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  <a:latin typeface="Comic Sans MS" panose="030F0702030302020204" pitchFamily="66" charset="0"/>
              </a:rPr>
              <a:t>On the farm, you can </a:t>
            </a:r>
            <a:r>
              <a:rPr lang="en-US" sz="3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drive </a:t>
            </a:r>
            <a:r>
              <a:rPr lang="en-US" sz="3000" dirty="0">
                <a:solidFill>
                  <a:srgbClr val="00B050"/>
                </a:solidFill>
                <a:latin typeface="Comic Sans MS" panose="030F0702030302020204" pitchFamily="66" charset="0"/>
              </a:rPr>
              <a:t>a tractor.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7D8BBA-808E-4479-9C92-0A18F2B8E269}"/>
              </a:ext>
            </a:extLst>
          </p:cNvPr>
          <p:cNvSpPr txBox="1"/>
          <p:nvPr/>
        </p:nvSpPr>
        <p:spPr>
          <a:xfrm>
            <a:off x="9219730" y="5010144"/>
            <a:ext cx="2577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  <a:latin typeface="Comic Sans MS" panose="030F0702030302020204" pitchFamily="66" charset="0"/>
              </a:rPr>
              <a:t>On the farm, you can </a:t>
            </a:r>
            <a:r>
              <a:rPr lang="en-US" sz="3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collect</a:t>
            </a:r>
            <a:r>
              <a:rPr lang="en-US" sz="3000" dirty="0">
                <a:solidFill>
                  <a:srgbClr val="00B050"/>
                </a:solidFill>
                <a:latin typeface="Comic Sans MS" panose="030F0702030302020204" pitchFamily="66" charset="0"/>
              </a:rPr>
              <a:t> eggs.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6B3F0C-F5E0-4A41-BE3F-21999061392A}"/>
              </a:ext>
            </a:extLst>
          </p:cNvPr>
          <p:cNvSpPr txBox="1"/>
          <p:nvPr/>
        </p:nvSpPr>
        <p:spPr>
          <a:xfrm>
            <a:off x="2441121" y="16585"/>
            <a:ext cx="769347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do on a farm?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94065-0631-46CC-A543-E9EB090B8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83" y="178103"/>
            <a:ext cx="2972215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3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8A29A9C-2507-4FBD-9BF6-AEE1EDB21557}"/>
              </a:ext>
            </a:extLst>
          </p:cNvPr>
          <p:cNvSpPr/>
          <p:nvPr/>
        </p:nvSpPr>
        <p:spPr>
          <a:xfrm>
            <a:off x="2052766" y="57119"/>
            <a:ext cx="10277176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F113AE-A723-4504-BCD0-DD9DA2A46703}"/>
              </a:ext>
            </a:extLst>
          </p:cNvPr>
          <p:cNvSpPr/>
          <p:nvPr/>
        </p:nvSpPr>
        <p:spPr>
          <a:xfrm>
            <a:off x="-20112" y="-26751"/>
            <a:ext cx="1220394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7F06E41-C59A-4F6A-AC1C-31C607ECA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856737"/>
              </p:ext>
            </p:extLst>
          </p:nvPr>
        </p:nvGraphicFramePr>
        <p:xfrm>
          <a:off x="19049" y="0"/>
          <a:ext cx="2205033" cy="6917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033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b="1" dirty="0"/>
                        <a:t>Prior learning</a:t>
                      </a:r>
                      <a:r>
                        <a:rPr lang="en-GB" sz="1400" dirty="0"/>
                        <a:t>, video, 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Video, 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0F1C05D-C1AE-48DB-A1A8-F044C247DF7B}"/>
              </a:ext>
            </a:extLst>
          </p:cNvPr>
          <p:cNvSpPr txBox="1"/>
          <p:nvPr/>
        </p:nvSpPr>
        <p:spPr>
          <a:xfrm>
            <a:off x="2263243" y="1239096"/>
            <a:ext cx="99989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87765E46-0003-404B-BAC0-5BA326174D3B}"/>
              </a:ext>
            </a:extLst>
          </p:cNvPr>
          <p:cNvSpPr/>
          <p:nvPr/>
        </p:nvSpPr>
        <p:spPr>
          <a:xfrm>
            <a:off x="10146547" y="-11355"/>
            <a:ext cx="2076450" cy="1250451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Marks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4170B-B0C2-4962-896E-1E5CE28034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2223" y="1307570"/>
            <a:ext cx="9818262" cy="5072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B2B6DD5-0694-4C1C-BA12-AB6200F3800A}"/>
              </a:ext>
            </a:extLst>
          </p:cNvPr>
          <p:cNvSpPr/>
          <p:nvPr/>
        </p:nvSpPr>
        <p:spPr>
          <a:xfrm>
            <a:off x="2895600" y="-34918"/>
            <a:ext cx="666282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SPEAKING ASSESSMENT PRACTISE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8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B81C90-99C9-483A-8CC9-43B9977791B9}"/>
              </a:ext>
            </a:extLst>
          </p:cNvPr>
          <p:cNvSpPr/>
          <p:nvPr/>
        </p:nvSpPr>
        <p:spPr>
          <a:xfrm>
            <a:off x="2438400" y="0"/>
            <a:ext cx="97345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8F430-5AFC-49DD-9A59-AE7647EE178A}"/>
              </a:ext>
            </a:extLst>
          </p:cNvPr>
          <p:cNvSpPr txBox="1"/>
          <p:nvPr/>
        </p:nvSpPr>
        <p:spPr>
          <a:xfrm>
            <a:off x="2057400" y="227313"/>
            <a:ext cx="918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latin typeface="Comic Sans MS" panose="030F0702030302020204" pitchFamily="66" charset="0"/>
              </a:rPr>
              <a:t>Let’s </a:t>
            </a:r>
            <a:r>
              <a:rPr lang="en-US" sz="5600" b="1" dirty="0" err="1">
                <a:latin typeface="Comic Sans MS" panose="030F0702030302020204" pitchFamily="66" charset="0"/>
              </a:rPr>
              <a:t>practise</a:t>
            </a:r>
            <a:r>
              <a:rPr lang="en-US" sz="5600" b="1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219BE0-59FA-4228-89E3-95ED6E76F903}"/>
              </a:ext>
            </a:extLst>
          </p:cNvPr>
          <p:cNvGraphicFramePr>
            <a:graphicFrameLocks noGrp="1"/>
          </p:cNvGraphicFramePr>
          <p:nvPr/>
        </p:nvGraphicFramePr>
        <p:xfrm>
          <a:off x="19050" y="0"/>
          <a:ext cx="2419350" cy="689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Prior learning, </a:t>
                      </a:r>
                      <a:r>
                        <a:rPr lang="en-GB" sz="1400" b="0" dirty="0"/>
                        <a:t>video, </a:t>
                      </a:r>
                      <a:r>
                        <a:rPr lang="en-GB" sz="1400" b="1" dirty="0"/>
                        <a:t>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Video, 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3B2EFB0C-48D7-47CD-8E6E-E6F7B5F30EE6}"/>
              </a:ext>
            </a:extLst>
          </p:cNvPr>
          <p:cNvSpPr/>
          <p:nvPr/>
        </p:nvSpPr>
        <p:spPr>
          <a:xfrm>
            <a:off x="9779924" y="-12041"/>
            <a:ext cx="2447230" cy="1250451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Vocabulary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33E3A-55B7-450D-BA9F-14BE0619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" r="680"/>
          <a:stretch/>
        </p:blipFill>
        <p:spPr>
          <a:xfrm>
            <a:off x="2465614" y="2100783"/>
            <a:ext cx="9761540" cy="48162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3C43C8-019E-4BA3-B117-0B9024D42D90}"/>
              </a:ext>
            </a:extLst>
          </p:cNvPr>
          <p:cNvSpPr txBox="1"/>
          <p:nvPr/>
        </p:nvSpPr>
        <p:spPr>
          <a:xfrm>
            <a:off x="2253919" y="902438"/>
            <a:ext cx="998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rgbClr val="00B050"/>
                </a:solidFill>
                <a:latin typeface="Comic Sans MS" panose="030F0702030302020204" pitchFamily="66" charset="0"/>
              </a:rPr>
              <a:t>This is a tractor.</a:t>
            </a:r>
          </a:p>
        </p:txBody>
      </p:sp>
    </p:spTree>
    <p:extLst>
      <p:ext uri="{BB962C8B-B14F-4D97-AF65-F5344CB8AC3E}">
        <p14:creationId xmlns:p14="http://schemas.microsoft.com/office/powerpoint/2010/main" val="319966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B81C90-99C9-483A-8CC9-43B9977791B9}"/>
              </a:ext>
            </a:extLst>
          </p:cNvPr>
          <p:cNvSpPr/>
          <p:nvPr/>
        </p:nvSpPr>
        <p:spPr>
          <a:xfrm>
            <a:off x="2438400" y="0"/>
            <a:ext cx="97345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8F430-5AFC-49DD-9A59-AE7647EE178A}"/>
              </a:ext>
            </a:extLst>
          </p:cNvPr>
          <p:cNvSpPr txBox="1"/>
          <p:nvPr/>
        </p:nvSpPr>
        <p:spPr>
          <a:xfrm>
            <a:off x="2057400" y="227313"/>
            <a:ext cx="918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latin typeface="Comic Sans MS" panose="030F0702030302020204" pitchFamily="66" charset="0"/>
              </a:rPr>
              <a:t>Let’s </a:t>
            </a:r>
            <a:r>
              <a:rPr lang="en-US" sz="5600" b="1" dirty="0" err="1">
                <a:latin typeface="Comic Sans MS" panose="030F0702030302020204" pitchFamily="66" charset="0"/>
              </a:rPr>
              <a:t>practise</a:t>
            </a:r>
            <a:r>
              <a:rPr lang="en-US" sz="5600" b="1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219BE0-59FA-4228-89E3-95ED6E76F903}"/>
              </a:ext>
            </a:extLst>
          </p:cNvPr>
          <p:cNvGraphicFramePr>
            <a:graphicFrameLocks noGrp="1"/>
          </p:cNvGraphicFramePr>
          <p:nvPr/>
        </p:nvGraphicFramePr>
        <p:xfrm>
          <a:off x="19050" y="0"/>
          <a:ext cx="2419350" cy="689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Prior learning, </a:t>
                      </a:r>
                      <a:r>
                        <a:rPr lang="en-GB" sz="1400" b="0" dirty="0"/>
                        <a:t>video, </a:t>
                      </a:r>
                      <a:r>
                        <a:rPr lang="en-GB" sz="1400" b="1" dirty="0"/>
                        <a:t>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Video, 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3B2EFB0C-48D7-47CD-8E6E-E6F7B5F30EE6}"/>
              </a:ext>
            </a:extLst>
          </p:cNvPr>
          <p:cNvSpPr/>
          <p:nvPr/>
        </p:nvSpPr>
        <p:spPr>
          <a:xfrm>
            <a:off x="9779924" y="-12041"/>
            <a:ext cx="2447230" cy="1250451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Vocabulary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33E3A-55B7-450D-BA9F-14BE0619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4" r="1134"/>
          <a:stretch/>
        </p:blipFill>
        <p:spPr>
          <a:xfrm>
            <a:off x="2438400" y="2019300"/>
            <a:ext cx="9734550" cy="4781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DB7460-C209-4FE9-8291-C9EDCF7CAA7B}"/>
              </a:ext>
            </a:extLst>
          </p:cNvPr>
          <p:cNvSpPr txBox="1"/>
          <p:nvPr/>
        </p:nvSpPr>
        <p:spPr>
          <a:xfrm>
            <a:off x="2253919" y="902438"/>
            <a:ext cx="998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rgbClr val="00B050"/>
                </a:solidFill>
                <a:latin typeface="Comic Sans MS" panose="030F0702030302020204" pitchFamily="66" charset="0"/>
              </a:rPr>
              <a:t>This is a cow.</a:t>
            </a:r>
          </a:p>
        </p:txBody>
      </p:sp>
    </p:spTree>
    <p:extLst>
      <p:ext uri="{BB962C8B-B14F-4D97-AF65-F5344CB8AC3E}">
        <p14:creationId xmlns:p14="http://schemas.microsoft.com/office/powerpoint/2010/main" val="556347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B81C90-99C9-483A-8CC9-43B9977791B9}"/>
              </a:ext>
            </a:extLst>
          </p:cNvPr>
          <p:cNvSpPr/>
          <p:nvPr/>
        </p:nvSpPr>
        <p:spPr>
          <a:xfrm>
            <a:off x="2438400" y="0"/>
            <a:ext cx="97345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8F430-5AFC-49DD-9A59-AE7647EE178A}"/>
              </a:ext>
            </a:extLst>
          </p:cNvPr>
          <p:cNvSpPr txBox="1"/>
          <p:nvPr/>
        </p:nvSpPr>
        <p:spPr>
          <a:xfrm>
            <a:off x="2057400" y="227313"/>
            <a:ext cx="918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latin typeface="Comic Sans MS" panose="030F0702030302020204" pitchFamily="66" charset="0"/>
              </a:rPr>
              <a:t>Let’s </a:t>
            </a:r>
            <a:r>
              <a:rPr lang="en-US" sz="5600" b="1" dirty="0" err="1">
                <a:latin typeface="Comic Sans MS" panose="030F0702030302020204" pitchFamily="66" charset="0"/>
              </a:rPr>
              <a:t>practise</a:t>
            </a:r>
            <a:r>
              <a:rPr lang="en-US" sz="5600" b="1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219BE0-59FA-4228-89E3-95ED6E76F903}"/>
              </a:ext>
            </a:extLst>
          </p:cNvPr>
          <p:cNvGraphicFramePr>
            <a:graphicFrameLocks noGrp="1"/>
          </p:cNvGraphicFramePr>
          <p:nvPr/>
        </p:nvGraphicFramePr>
        <p:xfrm>
          <a:off x="19050" y="0"/>
          <a:ext cx="2419350" cy="689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Prior learning, </a:t>
                      </a:r>
                      <a:r>
                        <a:rPr lang="en-GB" sz="1400" b="0" dirty="0"/>
                        <a:t>video, </a:t>
                      </a:r>
                      <a:r>
                        <a:rPr lang="en-GB" sz="1400" b="1" dirty="0"/>
                        <a:t>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Video, 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3B2EFB0C-48D7-47CD-8E6E-E6F7B5F30EE6}"/>
              </a:ext>
            </a:extLst>
          </p:cNvPr>
          <p:cNvSpPr/>
          <p:nvPr/>
        </p:nvSpPr>
        <p:spPr>
          <a:xfrm>
            <a:off x="9779924" y="-12041"/>
            <a:ext cx="2447230" cy="1250451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Vocabulary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33E3A-55B7-450D-BA9F-14BE0619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52" t="3083" b="3083"/>
          <a:stretch/>
        </p:blipFill>
        <p:spPr>
          <a:xfrm>
            <a:off x="2471056" y="1837253"/>
            <a:ext cx="9756098" cy="50643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3C43C8-019E-4BA3-B117-0B9024D42D90}"/>
              </a:ext>
            </a:extLst>
          </p:cNvPr>
          <p:cNvSpPr txBox="1"/>
          <p:nvPr/>
        </p:nvSpPr>
        <p:spPr>
          <a:xfrm>
            <a:off x="2415638" y="919419"/>
            <a:ext cx="1079840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>
                <a:solidFill>
                  <a:srgbClr val="00B050"/>
                </a:solidFill>
                <a:latin typeface="Comic Sans MS" panose="030F0702030302020204" pitchFamily="66" charset="0"/>
              </a:rPr>
              <a:t>The cows are in the stall.</a:t>
            </a:r>
          </a:p>
        </p:txBody>
      </p:sp>
    </p:spTree>
    <p:extLst>
      <p:ext uri="{BB962C8B-B14F-4D97-AF65-F5344CB8AC3E}">
        <p14:creationId xmlns:p14="http://schemas.microsoft.com/office/powerpoint/2010/main" val="230702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B81C90-99C9-483A-8CC9-43B9977791B9}"/>
              </a:ext>
            </a:extLst>
          </p:cNvPr>
          <p:cNvSpPr/>
          <p:nvPr/>
        </p:nvSpPr>
        <p:spPr>
          <a:xfrm>
            <a:off x="2438400" y="0"/>
            <a:ext cx="97345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8F430-5AFC-49DD-9A59-AE7647EE178A}"/>
              </a:ext>
            </a:extLst>
          </p:cNvPr>
          <p:cNvSpPr txBox="1"/>
          <p:nvPr/>
        </p:nvSpPr>
        <p:spPr>
          <a:xfrm>
            <a:off x="2057400" y="227313"/>
            <a:ext cx="918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latin typeface="Comic Sans MS" panose="030F0702030302020204" pitchFamily="66" charset="0"/>
              </a:rPr>
              <a:t>Let’s </a:t>
            </a:r>
            <a:r>
              <a:rPr lang="en-US" sz="5600" b="1" dirty="0" err="1">
                <a:latin typeface="Comic Sans MS" panose="030F0702030302020204" pitchFamily="66" charset="0"/>
              </a:rPr>
              <a:t>practise</a:t>
            </a:r>
            <a:r>
              <a:rPr lang="en-US" sz="5600" b="1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219BE0-59FA-4228-89E3-95ED6E76F903}"/>
              </a:ext>
            </a:extLst>
          </p:cNvPr>
          <p:cNvGraphicFramePr>
            <a:graphicFrameLocks noGrp="1"/>
          </p:cNvGraphicFramePr>
          <p:nvPr/>
        </p:nvGraphicFramePr>
        <p:xfrm>
          <a:off x="19050" y="0"/>
          <a:ext cx="2419350" cy="689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Prior learning, </a:t>
                      </a:r>
                      <a:r>
                        <a:rPr lang="en-GB" sz="1400" b="0" dirty="0"/>
                        <a:t>video, </a:t>
                      </a:r>
                      <a:r>
                        <a:rPr lang="en-GB" sz="1400" b="1" dirty="0"/>
                        <a:t>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Video, 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3B2EFB0C-48D7-47CD-8E6E-E6F7B5F30EE6}"/>
              </a:ext>
            </a:extLst>
          </p:cNvPr>
          <p:cNvSpPr/>
          <p:nvPr/>
        </p:nvSpPr>
        <p:spPr>
          <a:xfrm>
            <a:off x="9779924" y="-12041"/>
            <a:ext cx="2447230" cy="1250451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Vocabulary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33E3A-55B7-450D-BA9F-14BE0619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" r="398"/>
          <a:stretch/>
        </p:blipFill>
        <p:spPr>
          <a:xfrm>
            <a:off x="2449398" y="1875260"/>
            <a:ext cx="9723552" cy="49947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3C43C8-019E-4BA3-B117-0B9024D42D90}"/>
              </a:ext>
            </a:extLst>
          </p:cNvPr>
          <p:cNvSpPr txBox="1"/>
          <p:nvPr/>
        </p:nvSpPr>
        <p:spPr>
          <a:xfrm>
            <a:off x="3015343" y="914400"/>
            <a:ext cx="7391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solidFill>
                  <a:srgbClr val="00B050"/>
                </a:solidFill>
                <a:latin typeface="Comic Sans MS" panose="030F0702030302020204" pitchFamily="66" charset="0"/>
              </a:rPr>
              <a:t>This is a field.</a:t>
            </a:r>
          </a:p>
        </p:txBody>
      </p:sp>
    </p:spTree>
    <p:extLst>
      <p:ext uri="{BB962C8B-B14F-4D97-AF65-F5344CB8AC3E}">
        <p14:creationId xmlns:p14="http://schemas.microsoft.com/office/powerpoint/2010/main" val="1301393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B81C90-99C9-483A-8CC9-43B9977791B9}"/>
              </a:ext>
            </a:extLst>
          </p:cNvPr>
          <p:cNvSpPr/>
          <p:nvPr/>
        </p:nvSpPr>
        <p:spPr>
          <a:xfrm>
            <a:off x="2438400" y="0"/>
            <a:ext cx="97345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8F430-5AFC-49DD-9A59-AE7647EE178A}"/>
              </a:ext>
            </a:extLst>
          </p:cNvPr>
          <p:cNvSpPr txBox="1"/>
          <p:nvPr/>
        </p:nvSpPr>
        <p:spPr>
          <a:xfrm>
            <a:off x="2057400" y="227313"/>
            <a:ext cx="918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latin typeface="Comic Sans MS" panose="030F0702030302020204" pitchFamily="66" charset="0"/>
              </a:rPr>
              <a:t>Let’s </a:t>
            </a:r>
            <a:r>
              <a:rPr lang="en-US" sz="5600" b="1" dirty="0" err="1">
                <a:latin typeface="Comic Sans MS" panose="030F0702030302020204" pitchFamily="66" charset="0"/>
              </a:rPr>
              <a:t>practise</a:t>
            </a:r>
            <a:r>
              <a:rPr lang="en-US" sz="5600" b="1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219BE0-59FA-4228-89E3-95ED6E76F903}"/>
              </a:ext>
            </a:extLst>
          </p:cNvPr>
          <p:cNvGraphicFramePr>
            <a:graphicFrameLocks noGrp="1"/>
          </p:cNvGraphicFramePr>
          <p:nvPr/>
        </p:nvGraphicFramePr>
        <p:xfrm>
          <a:off x="19050" y="0"/>
          <a:ext cx="2419350" cy="689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Prior learning, </a:t>
                      </a:r>
                      <a:r>
                        <a:rPr lang="en-GB" sz="1400" b="0" dirty="0"/>
                        <a:t>video, </a:t>
                      </a:r>
                      <a:r>
                        <a:rPr lang="en-GB" sz="1400" b="1" dirty="0"/>
                        <a:t>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Video, 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3B2EFB0C-48D7-47CD-8E6E-E6F7B5F30EE6}"/>
              </a:ext>
            </a:extLst>
          </p:cNvPr>
          <p:cNvSpPr/>
          <p:nvPr/>
        </p:nvSpPr>
        <p:spPr>
          <a:xfrm>
            <a:off x="9779924" y="-12041"/>
            <a:ext cx="2447230" cy="1250451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Vocabulary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33E3A-55B7-450D-BA9F-14BE0619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96" r="39771" b="5496"/>
          <a:stretch/>
        </p:blipFill>
        <p:spPr>
          <a:xfrm>
            <a:off x="2438400" y="1979400"/>
            <a:ext cx="9734550" cy="49947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3C43C8-019E-4BA3-B117-0B9024D42D90}"/>
              </a:ext>
            </a:extLst>
          </p:cNvPr>
          <p:cNvSpPr txBox="1"/>
          <p:nvPr/>
        </p:nvSpPr>
        <p:spPr>
          <a:xfrm>
            <a:off x="3015343" y="914400"/>
            <a:ext cx="7391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solidFill>
                  <a:srgbClr val="00B050"/>
                </a:solidFill>
                <a:latin typeface="Comic Sans MS" panose="030F0702030302020204" pitchFamily="66" charset="0"/>
              </a:rPr>
              <a:t>This is a chick.</a:t>
            </a:r>
          </a:p>
        </p:txBody>
      </p:sp>
    </p:spTree>
    <p:extLst>
      <p:ext uri="{BB962C8B-B14F-4D97-AF65-F5344CB8AC3E}">
        <p14:creationId xmlns:p14="http://schemas.microsoft.com/office/powerpoint/2010/main" val="346704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B81C90-99C9-483A-8CC9-43B9977791B9}"/>
              </a:ext>
            </a:extLst>
          </p:cNvPr>
          <p:cNvSpPr/>
          <p:nvPr/>
        </p:nvSpPr>
        <p:spPr>
          <a:xfrm>
            <a:off x="2438400" y="0"/>
            <a:ext cx="97345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8F430-5AFC-49DD-9A59-AE7647EE178A}"/>
              </a:ext>
            </a:extLst>
          </p:cNvPr>
          <p:cNvSpPr txBox="1"/>
          <p:nvPr/>
        </p:nvSpPr>
        <p:spPr>
          <a:xfrm>
            <a:off x="2057400" y="227313"/>
            <a:ext cx="918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latin typeface="Comic Sans MS" panose="030F0702030302020204" pitchFamily="66" charset="0"/>
              </a:rPr>
              <a:t>Let’s </a:t>
            </a:r>
            <a:r>
              <a:rPr lang="en-US" sz="5600" b="1" dirty="0" err="1">
                <a:latin typeface="Comic Sans MS" panose="030F0702030302020204" pitchFamily="66" charset="0"/>
              </a:rPr>
              <a:t>practise</a:t>
            </a:r>
            <a:r>
              <a:rPr lang="en-US" sz="5600" b="1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219BE0-59FA-4228-89E3-95ED6E76F903}"/>
              </a:ext>
            </a:extLst>
          </p:cNvPr>
          <p:cNvGraphicFramePr>
            <a:graphicFrameLocks noGrp="1"/>
          </p:cNvGraphicFramePr>
          <p:nvPr/>
        </p:nvGraphicFramePr>
        <p:xfrm>
          <a:off x="19050" y="0"/>
          <a:ext cx="2419350" cy="689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3398213552"/>
                    </a:ext>
                  </a:extLst>
                </a:gridCol>
              </a:tblGrid>
              <a:tr h="306286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Wellbeing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719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0253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1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Covid-19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148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Class rules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1214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Class Helpers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47418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Warm up: </a:t>
                      </a:r>
                      <a:r>
                        <a:rPr lang="en-GB" sz="1400" dirty="0"/>
                        <a:t>Phonics, Tricky words, HFWs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18342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18247"/>
                  </a:ext>
                </a:extLst>
              </a:tr>
              <a:tr h="4912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Outcomes &amp; Success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8889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Starter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Prior learning, </a:t>
                      </a:r>
                      <a:r>
                        <a:rPr lang="en-GB" sz="1400" b="0" dirty="0"/>
                        <a:t>video, </a:t>
                      </a:r>
                      <a:r>
                        <a:rPr lang="en-GB" sz="1400" b="1" dirty="0"/>
                        <a:t>vocabulary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99848"/>
                  </a:ext>
                </a:extLst>
              </a:tr>
              <a:tr h="6935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Main Activity</a:t>
                      </a:r>
                      <a:r>
                        <a:rPr lang="en-GB" sz="1400" dirty="0"/>
                        <a:t>: </a:t>
                      </a:r>
                    </a:p>
                    <a:p>
                      <a:pPr algn="ctr"/>
                      <a:r>
                        <a:rPr lang="en-GB" sz="1400" dirty="0"/>
                        <a:t>Video, vocabulary,</a:t>
                      </a:r>
                    </a:p>
                    <a:p>
                      <a:pPr algn="ctr"/>
                      <a:r>
                        <a:rPr lang="en-GB" sz="1400" dirty="0"/>
                        <a:t>Text 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8706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Critical Thinking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345102"/>
                  </a:ext>
                </a:extLst>
              </a:tr>
              <a:tr h="4540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Differentiated 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75778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Plenary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0546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UAE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00061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Self-Assessment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446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Enrichment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285709"/>
                  </a:ext>
                </a:extLst>
              </a:tr>
              <a:tr h="28898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Exit ticket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02328"/>
                  </a:ext>
                </a:extLst>
              </a:tr>
            </a:tbl>
          </a:graphicData>
        </a:graphic>
      </p:graphicFrame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3B2EFB0C-48D7-47CD-8E6E-E6F7B5F30EE6}"/>
              </a:ext>
            </a:extLst>
          </p:cNvPr>
          <p:cNvSpPr/>
          <p:nvPr/>
        </p:nvSpPr>
        <p:spPr>
          <a:xfrm>
            <a:off x="9779924" y="-12041"/>
            <a:ext cx="2447230" cy="1250451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Vocabulary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33E3A-55B7-450D-BA9F-14BE0619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4" b="24344"/>
          <a:stretch/>
        </p:blipFill>
        <p:spPr>
          <a:xfrm>
            <a:off x="2438400" y="2023257"/>
            <a:ext cx="9734550" cy="48347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3C43C8-019E-4BA3-B117-0B9024D42D90}"/>
              </a:ext>
            </a:extLst>
          </p:cNvPr>
          <p:cNvSpPr txBox="1"/>
          <p:nvPr/>
        </p:nvSpPr>
        <p:spPr>
          <a:xfrm>
            <a:off x="3048000" y="914400"/>
            <a:ext cx="7391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solidFill>
                  <a:srgbClr val="00B050"/>
                </a:solidFill>
                <a:latin typeface="Comic Sans MS" panose="030F0702030302020204" pitchFamily="66" charset="0"/>
              </a:rPr>
              <a:t>This is a hen.</a:t>
            </a:r>
          </a:p>
        </p:txBody>
      </p:sp>
    </p:spTree>
    <p:extLst>
      <p:ext uri="{BB962C8B-B14F-4D97-AF65-F5344CB8AC3E}">
        <p14:creationId xmlns:p14="http://schemas.microsoft.com/office/powerpoint/2010/main" val="164722750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0B7EBA7-765D-44A8-AF0A-4996813E79CC}" vid="{3F8696CF-C222-4666-81F2-27E69D2DFAF3}"/>
    </a:ext>
  </a:extLst>
</a:theme>
</file>

<file path=ppt/theme/theme4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9572</TotalTime>
  <Words>1201</Words>
  <Application>Microsoft Office PowerPoint</Application>
  <PresentationFormat>شاشة عريضة</PresentationFormat>
  <Paragraphs>459</Paragraphs>
  <Slides>21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21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Comic Sans MS</vt:lpstr>
      <vt:lpstr>Engravers MT</vt:lpstr>
      <vt:lpstr>Times New Roman</vt:lpstr>
      <vt:lpstr>Trebuchet MS</vt:lpstr>
      <vt:lpstr>2_Office Theme</vt:lpstr>
      <vt:lpstr>Children Friends 16x9</vt:lpstr>
      <vt:lpstr>4_Office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Dominique Vitry</dc:creator>
  <cp:lastModifiedBy>موزة بطي الغفلي</cp:lastModifiedBy>
  <cp:revision>170</cp:revision>
  <dcterms:created xsi:type="dcterms:W3CDTF">2020-11-07T09:41:09Z</dcterms:created>
  <dcterms:modified xsi:type="dcterms:W3CDTF">2022-01-31T10:43:41Z</dcterms:modified>
</cp:coreProperties>
</file>