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sldIdLst>
    <p:sldId id="261" r:id="rId5"/>
    <p:sldId id="3499" r:id="rId6"/>
    <p:sldId id="3497" r:id="rId7"/>
    <p:sldId id="3494" r:id="rId8"/>
    <p:sldId id="3495" r:id="rId9"/>
    <p:sldId id="350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A2A821B-E554-5F63-73AE-4825972D8778}" name="India Melanie Suzanne Roberts" initials="IMSR" userId="S::india.roberts@moe.gov.ae::82ade387-0e78-4958-9f35-11f6e732e67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894"/>
    <p:restoredTop sz="94479"/>
  </p:normalViewPr>
  <p:slideViewPr>
    <p:cSldViewPr snapToGrid="0" snapToObjects="1">
      <p:cViewPr varScale="1">
        <p:scale>
          <a:sx n="72" d="100"/>
          <a:sy n="72" d="100"/>
        </p:scale>
        <p:origin x="216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8CC59-B855-7E4D-A4FD-1C613B7B80CC}" type="datetimeFigureOut">
              <a:rPr lang="en-US" smtClean="0"/>
              <a:t>12/7/21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AC8CC0-F536-F443-9711-675491040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201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524227-EBAB-0146-BB74-44BBD935E34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67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AFC2A-89F0-CE44-B9C2-3CD3BBA54D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BC0D6C-FD1D-844B-855E-5AAF549931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34DDCF-071A-3C4B-BA8B-7CFB1419C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43938-F04F-9245-9386-F13FA2478D6E}" type="datetimeFigureOut">
              <a:rPr lang="en-US" smtClean="0"/>
              <a:t>12/7/21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2FE5BB-088D-DF4D-A31C-D80923782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DCBC9-FB95-A848-A4E9-FA202BD65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4AD4-52EA-CA4C-9824-6323C6F59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924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8A78C-898E-7C46-A8E0-1A243FEB0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752086-914F-314C-ACA0-67912095FA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2AF9EC-55ED-1D4A-B0F2-D7F10BE4B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43938-F04F-9245-9386-F13FA2478D6E}" type="datetimeFigureOut">
              <a:rPr lang="en-US" smtClean="0"/>
              <a:t>12/7/21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9EDFD8-3386-D541-9764-A31104C3A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3C3EA2-7F72-2C41-A9BF-C4EF2CAF3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4AD4-52EA-CA4C-9824-6323C6F59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11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9D536C-8D35-9A4B-BDBC-C5B31E1178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1E63D3-177E-A542-B10E-9158111595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AC748C-49D8-B940-B499-29C98E66A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43938-F04F-9245-9386-F13FA2478D6E}" type="datetimeFigureOut">
              <a:rPr lang="en-US" smtClean="0"/>
              <a:t>12/7/21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26EFB-8E2B-9A40-A79F-43092BEC9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663535-B1B2-5B45-B70B-CA27E78CA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4AD4-52EA-CA4C-9824-6323C6F59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261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90016-3D5F-6C40-9235-E8F6122AA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D4AA6-BA3E-7A47-9C42-7B720886AC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FBE92B-1325-F449-849E-A74438F53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43938-F04F-9245-9386-F13FA2478D6E}" type="datetimeFigureOut">
              <a:rPr lang="en-US" smtClean="0"/>
              <a:t>12/7/21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CADCD6-982A-4A4A-A15A-3522E895F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D6F8B0-3BC9-EC45-9371-8AC1F19AE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4AD4-52EA-CA4C-9824-6323C6F59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574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DE497-9B3B-5143-8214-7B99BE10C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37F6CA-7F73-F04B-983B-39592700A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641B61-8E20-BA44-B9FA-299F7134E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43938-F04F-9245-9386-F13FA2478D6E}" type="datetimeFigureOut">
              <a:rPr lang="en-US" smtClean="0"/>
              <a:t>12/7/21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047600-DB36-814E-8C86-E168510AF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080E50-B77E-B048-AB82-CA03B6AD0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4AD4-52EA-CA4C-9824-6323C6F59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300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1E487-BBC2-6942-98B5-015BAE8CD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96CFF-2642-E547-AA63-779E50D041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7BB557-0002-D246-99BF-A1BA611644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0E8E4C-1C20-C64A-A42E-90B207F46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43938-F04F-9245-9386-F13FA2478D6E}" type="datetimeFigureOut">
              <a:rPr lang="en-US" smtClean="0"/>
              <a:t>12/7/21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3AEEF7-D0CB-D84D-9C34-EB6615779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F705FD-D603-BB49-9989-1F164BA00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4AD4-52EA-CA4C-9824-6323C6F59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342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35BD5-FBE2-C54E-BD57-FAB1961B3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1FF0FB-BD9F-9542-A89D-5BF6743032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E553E0-149A-2C41-B2A2-211707AD99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C4B055-A020-0E49-8832-38B3A8C87B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12A8A8-7AA6-5249-8235-0508A01E74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889504-2010-1245-9C50-62BC53556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43938-F04F-9245-9386-F13FA2478D6E}" type="datetimeFigureOut">
              <a:rPr lang="en-US" smtClean="0"/>
              <a:t>12/7/21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AC5F8E-691B-B34C-A88C-8515C20E1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CF1ADE-660B-6240-8719-F2F7157D3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4AD4-52EA-CA4C-9824-6323C6F59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046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498CE-F6AC-504C-9117-87FA79273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BBBF32-C246-644C-8A2E-34E371A4F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43938-F04F-9245-9386-F13FA2478D6E}" type="datetimeFigureOut">
              <a:rPr lang="en-US" smtClean="0"/>
              <a:t>12/7/21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E3A934-BF5C-124A-A195-23DA90549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27431F-7978-244D-898C-BA0DE61A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4AD4-52EA-CA4C-9824-6323C6F59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922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7D0CA6-CC7A-A24C-BB05-B3C6624E0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43938-F04F-9245-9386-F13FA2478D6E}" type="datetimeFigureOut">
              <a:rPr lang="en-US" smtClean="0"/>
              <a:t>12/7/21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F5B897-6B5D-5A4A-83D3-14B06D756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C35EC4-12AC-C04A-90F8-DF041DB49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4AD4-52EA-CA4C-9824-6323C6F59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493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D28DF-7C9D-074C-AB0B-23A1FDFCE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6EBCF6-E657-094F-A52C-EC5469510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A927F1-4E3D-0D46-9080-70760AEC80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E416FA-D9B6-4D4E-9A88-FE69AD9C9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43938-F04F-9245-9386-F13FA2478D6E}" type="datetimeFigureOut">
              <a:rPr lang="en-US" smtClean="0"/>
              <a:t>12/7/21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0B0E48-2D2B-0841-A0B8-251655B76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B3C5EA-A33C-5D4A-8B92-B3B876060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4AD4-52EA-CA4C-9824-6323C6F59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71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56157-36AC-1C44-8D91-03CB16FF8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CE0CDD-8746-0A4E-96F9-25B41853BC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9F11C8-FB24-584F-9DE6-F70E5946BC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EC9416-85D4-E248-A92B-9817E9544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43938-F04F-9245-9386-F13FA2478D6E}" type="datetimeFigureOut">
              <a:rPr lang="en-US" smtClean="0"/>
              <a:t>12/7/21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1CD39B-838D-4D45-874D-09E47F52E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35EF9E-958A-A146-85AD-C177700A4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4AD4-52EA-CA4C-9824-6323C6F59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862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10D414-0F7F-FD46-BA50-4AC02E3A2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034861-0460-8243-827F-0670417AD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5AEC-5D62-D949-BF23-0580E56CB1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43938-F04F-9245-9386-F13FA2478D6E}" type="datetimeFigureOut">
              <a:rPr lang="en-US" smtClean="0"/>
              <a:t>12/7/21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DED8A-D88A-3C4F-81C5-CA778F28FA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8195C0-7BA2-0D44-BF09-CB77DAEE1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C4AD4-52EA-CA4C-9824-6323C6F59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544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2.png"/><Relationship Id="rId7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7D19199D-E70D-1540-B15E-4E0CE1B76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" y="174625"/>
            <a:ext cx="2035175" cy="720907"/>
          </a:xfrm>
          <a:prstGeom prst="rect">
            <a:avLst/>
          </a:prstGeom>
        </p:spPr>
      </p:pic>
      <p:pic>
        <p:nvPicPr>
          <p:cNvPr id="17" name="Picture 16" descr="Logo, company name&#10;&#10;Description automatically generated">
            <a:extLst>
              <a:ext uri="{FF2B5EF4-FFF2-40B4-BE49-F238E27FC236}">
                <a16:creationId xmlns:a16="http://schemas.microsoft.com/office/drawing/2014/main" id="{EF3A8C79-4E61-C84F-923C-8DC908636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3600" y="201037"/>
            <a:ext cx="917575" cy="69449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DBC5BA0-3496-3042-8F32-0939AA03CEDC}"/>
              </a:ext>
            </a:extLst>
          </p:cNvPr>
          <p:cNvSpPr txBox="1"/>
          <p:nvPr/>
        </p:nvSpPr>
        <p:spPr>
          <a:xfrm>
            <a:off x="2566987" y="1905506"/>
            <a:ext cx="70580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E" sz="4800" b="1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Grade </a:t>
            </a:r>
            <a:r>
              <a:rPr lang="en-US" sz="4800" b="1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4</a:t>
            </a:r>
            <a:endParaRPr lang="en-AE" sz="4800" b="1" dirty="0">
              <a:solidFill>
                <a:schemeClr val="accent4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AE" sz="4800" b="1" dirty="0">
              <a:solidFill>
                <a:schemeClr val="accent4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AE" sz="4800" dirty="0">
                <a:latin typeface="Century Gothic" panose="020B0502020202020204" pitchFamily="34" charset="0"/>
              </a:rPr>
              <a:t>Writing Programme </a:t>
            </a:r>
          </a:p>
          <a:p>
            <a:pPr algn="ctr"/>
            <a:r>
              <a:rPr lang="en-AE" sz="4800">
                <a:latin typeface="Century Gothic" panose="020B0502020202020204" pitchFamily="34" charset="0"/>
              </a:rPr>
              <a:t>Task </a:t>
            </a:r>
            <a:r>
              <a:rPr lang="en-US" sz="4800" dirty="0">
                <a:latin typeface="Century Gothic" panose="020B0502020202020204" pitchFamily="34" charset="0"/>
              </a:rPr>
              <a:t>1</a:t>
            </a:r>
            <a:endParaRPr lang="en-AE" sz="4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067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8CD9B07-F5C5-E346-8801-E48205960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4322" y="232751"/>
            <a:ext cx="8737600" cy="718444"/>
          </a:xfrm>
        </p:spPr>
        <p:txBody>
          <a:bodyPr>
            <a:normAutofit fontScale="90000"/>
          </a:bodyPr>
          <a:lstStyle/>
          <a:p>
            <a:r>
              <a:rPr lang="en-AE" sz="3600" b="1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Activity 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1 </a:t>
            </a:r>
            <a:r>
              <a:rPr lang="en-AE" sz="3600" dirty="0">
                <a:latin typeface="Century Gothic" panose="020B0502020202020204" pitchFamily="34" charset="0"/>
              </a:rPr>
              <a:t>Brainstorm</a:t>
            </a:r>
            <a:br>
              <a:rPr lang="en-US" sz="3200" dirty="0">
                <a:latin typeface="Century Gothic" panose="020B0502020202020204" pitchFamily="34" charset="0"/>
              </a:rPr>
            </a:br>
            <a:r>
              <a:rPr lang="en-US" sz="2200" dirty="0">
                <a:latin typeface="Century Gothic" panose="020B0502020202020204" pitchFamily="34" charset="0"/>
              </a:rPr>
              <a:t>Think of words to describe each picture.</a:t>
            </a:r>
            <a:endParaRPr lang="en-US" dirty="0"/>
          </a:p>
        </p:txBody>
      </p:sp>
      <p:pic>
        <p:nvPicPr>
          <p:cNvPr id="5" name="Picture 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BD81AECB-3356-C84A-958F-10400FEC49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25" y="174625"/>
            <a:ext cx="2035175" cy="720907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CA6B9B8D-252E-6C4D-A536-123B726EB6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3600" y="201037"/>
            <a:ext cx="917575" cy="6944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14E546-952F-684D-AC9B-3BBE517B56C3}"/>
              </a:ext>
            </a:extLst>
          </p:cNvPr>
          <p:cNvSpPr txBox="1"/>
          <p:nvPr/>
        </p:nvSpPr>
        <p:spPr>
          <a:xfrm>
            <a:off x="6528391" y="5316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F78E136-F17C-6143-B726-A890898A4A68}"/>
              </a:ext>
            </a:extLst>
          </p:cNvPr>
          <p:cNvSpPr/>
          <p:nvPr/>
        </p:nvSpPr>
        <p:spPr>
          <a:xfrm>
            <a:off x="3409184" y="1402362"/>
            <a:ext cx="2672397" cy="2477180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 w="317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7E239E7D-5914-6B4D-984C-B0DD6DEFC097}"/>
              </a:ext>
            </a:extLst>
          </p:cNvPr>
          <p:cNvSpPr/>
          <p:nvPr/>
        </p:nvSpPr>
        <p:spPr>
          <a:xfrm>
            <a:off x="5632504" y="4139540"/>
            <a:ext cx="2786198" cy="2274146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 w="317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loud Callout 1">
            <a:extLst>
              <a:ext uri="{FF2B5EF4-FFF2-40B4-BE49-F238E27FC236}">
                <a16:creationId xmlns:a16="http://schemas.microsoft.com/office/drawing/2014/main" id="{427A17F8-5481-904F-9805-26512CBFFBC6}"/>
              </a:ext>
            </a:extLst>
          </p:cNvPr>
          <p:cNvSpPr/>
          <p:nvPr/>
        </p:nvSpPr>
        <p:spPr>
          <a:xfrm>
            <a:off x="632979" y="1180133"/>
            <a:ext cx="1936376" cy="1593453"/>
          </a:xfrm>
          <a:prstGeom prst="cloudCallout">
            <a:avLst>
              <a:gd name="adj1" fmla="val 81944"/>
              <a:gd name="adj2" fmla="val 17493"/>
            </a:avLst>
          </a:prstGeom>
          <a:ln w="317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17" name="Cloud Callout 16">
            <a:extLst>
              <a:ext uri="{FF2B5EF4-FFF2-40B4-BE49-F238E27FC236}">
                <a16:creationId xmlns:a16="http://schemas.microsoft.com/office/drawing/2014/main" id="{4052CD0F-F9C1-EE4C-A980-C0264453E554}"/>
              </a:ext>
            </a:extLst>
          </p:cNvPr>
          <p:cNvSpPr/>
          <p:nvPr/>
        </p:nvSpPr>
        <p:spPr>
          <a:xfrm>
            <a:off x="7982289" y="1175366"/>
            <a:ext cx="1936376" cy="1593453"/>
          </a:xfrm>
          <a:prstGeom prst="cloudCallout">
            <a:avLst>
              <a:gd name="adj1" fmla="val -54167"/>
              <a:gd name="adj2" fmla="val 121009"/>
            </a:avLst>
          </a:prstGeom>
          <a:ln w="317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18" name="Cloud Callout 17">
            <a:extLst>
              <a:ext uri="{FF2B5EF4-FFF2-40B4-BE49-F238E27FC236}">
                <a16:creationId xmlns:a16="http://schemas.microsoft.com/office/drawing/2014/main" id="{192539AB-8A27-4446-A971-E11D499053CF}"/>
              </a:ext>
            </a:extLst>
          </p:cNvPr>
          <p:cNvSpPr/>
          <p:nvPr/>
        </p:nvSpPr>
        <p:spPr>
          <a:xfrm>
            <a:off x="326543" y="3325201"/>
            <a:ext cx="1936376" cy="1593453"/>
          </a:xfrm>
          <a:prstGeom prst="cloudCallout">
            <a:avLst>
              <a:gd name="adj1" fmla="val 99537"/>
              <a:gd name="adj2" fmla="val -54520"/>
            </a:avLst>
          </a:prstGeom>
          <a:ln w="317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19" name="Cloud Callout 18">
            <a:extLst>
              <a:ext uri="{FF2B5EF4-FFF2-40B4-BE49-F238E27FC236}">
                <a16:creationId xmlns:a16="http://schemas.microsoft.com/office/drawing/2014/main" id="{D9D4B162-FF9A-5E41-BBEA-349DE68367CF}"/>
              </a:ext>
            </a:extLst>
          </p:cNvPr>
          <p:cNvSpPr/>
          <p:nvPr/>
        </p:nvSpPr>
        <p:spPr>
          <a:xfrm>
            <a:off x="1860082" y="4974317"/>
            <a:ext cx="1936376" cy="1593453"/>
          </a:xfrm>
          <a:prstGeom prst="cloudCallout">
            <a:avLst>
              <a:gd name="adj1" fmla="val 46759"/>
              <a:gd name="adj2" fmla="val -104029"/>
            </a:avLst>
          </a:prstGeom>
          <a:ln w="317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20" name="Cloud Callout 19">
            <a:extLst>
              <a:ext uri="{FF2B5EF4-FFF2-40B4-BE49-F238E27FC236}">
                <a16:creationId xmlns:a16="http://schemas.microsoft.com/office/drawing/2014/main" id="{A43A239F-2A69-DB46-BE37-436BFE70BAEA}"/>
              </a:ext>
            </a:extLst>
          </p:cNvPr>
          <p:cNvSpPr/>
          <p:nvPr/>
        </p:nvSpPr>
        <p:spPr>
          <a:xfrm>
            <a:off x="9363730" y="4971635"/>
            <a:ext cx="1936376" cy="1593453"/>
          </a:xfrm>
          <a:prstGeom prst="cloudCallout">
            <a:avLst>
              <a:gd name="adj1" fmla="val -87501"/>
              <a:gd name="adj2" fmla="val -14013"/>
            </a:avLst>
          </a:prstGeom>
          <a:ln w="317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21" name="Cloud Callout 20">
            <a:extLst>
              <a:ext uri="{FF2B5EF4-FFF2-40B4-BE49-F238E27FC236}">
                <a16:creationId xmlns:a16="http://schemas.microsoft.com/office/drawing/2014/main" id="{E69720CB-2597-A940-A206-56EE40CB86BE}"/>
              </a:ext>
            </a:extLst>
          </p:cNvPr>
          <p:cNvSpPr/>
          <p:nvPr/>
        </p:nvSpPr>
        <p:spPr>
          <a:xfrm>
            <a:off x="9546011" y="2820770"/>
            <a:ext cx="1936376" cy="1593453"/>
          </a:xfrm>
          <a:prstGeom prst="cloudCallout">
            <a:avLst>
              <a:gd name="adj1" fmla="val -96760"/>
              <a:gd name="adj2" fmla="val 52373"/>
            </a:avLst>
          </a:prstGeom>
          <a:ln w="317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728669-DD77-6C4E-A47C-66BABE7CFFDC}"/>
              </a:ext>
            </a:extLst>
          </p:cNvPr>
          <p:cNvSpPr txBox="1"/>
          <p:nvPr/>
        </p:nvSpPr>
        <p:spPr>
          <a:xfrm>
            <a:off x="5727349" y="4296063"/>
            <a:ext cx="504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E" sz="2000" dirty="0">
                <a:latin typeface="Century Gothic" panose="020B0502020202020204" pitchFamily="34" charset="0"/>
              </a:rPr>
              <a:t>2.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A6396C-FA5E-0848-8C23-0BAC50430EA7}"/>
              </a:ext>
            </a:extLst>
          </p:cNvPr>
          <p:cNvSpPr txBox="1"/>
          <p:nvPr/>
        </p:nvSpPr>
        <p:spPr>
          <a:xfrm>
            <a:off x="5532529" y="1554762"/>
            <a:ext cx="504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E" sz="2000" dirty="0">
                <a:latin typeface="Century Gothic" panose="020B0502020202020204" pitchFamily="34" charset="0"/>
              </a:rPr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4193236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8CD9B07-F5C5-E346-8801-E48205960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1209" y="124691"/>
            <a:ext cx="9112572" cy="983687"/>
          </a:xfrm>
        </p:spPr>
        <p:txBody>
          <a:bodyPr>
            <a:normAutofit/>
          </a:bodyPr>
          <a:lstStyle/>
          <a:p>
            <a:r>
              <a:rPr lang="en-AE" sz="3200" b="1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Activity 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2 </a:t>
            </a:r>
            <a:r>
              <a:rPr lang="en-AE" sz="3200" dirty="0">
                <a:latin typeface="Century Gothic" panose="020B0502020202020204" pitchFamily="34" charset="0"/>
              </a:rPr>
              <a:t>Similes</a:t>
            </a:r>
            <a:br>
              <a:rPr lang="en-US" sz="3200" dirty="0">
                <a:latin typeface="Century Gothic" panose="020B0502020202020204" pitchFamily="34" charset="0"/>
              </a:rPr>
            </a:br>
            <a:r>
              <a:rPr lang="en-US" sz="2000" dirty="0">
                <a:latin typeface="Century Gothic" panose="020B0502020202020204" pitchFamily="34" charset="0"/>
              </a:rPr>
              <a:t>Match each adjective with a noun. Then, make similes.</a:t>
            </a:r>
            <a:endParaRPr lang="en-US" sz="2000" dirty="0"/>
          </a:p>
        </p:txBody>
      </p:sp>
      <p:pic>
        <p:nvPicPr>
          <p:cNvPr id="5" name="Picture 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BD81AECB-3356-C84A-958F-10400FEC4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" y="174625"/>
            <a:ext cx="2035175" cy="720907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CA6B9B8D-252E-6C4D-A536-123B726EB6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3600" y="201037"/>
            <a:ext cx="917575" cy="6944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14E546-952F-684D-AC9B-3BBE517B56C3}"/>
              </a:ext>
            </a:extLst>
          </p:cNvPr>
          <p:cNvSpPr txBox="1"/>
          <p:nvPr/>
        </p:nvSpPr>
        <p:spPr>
          <a:xfrm>
            <a:off x="6528391" y="5316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509063A-F743-2443-8430-326E0F2A5BE5}"/>
              </a:ext>
            </a:extLst>
          </p:cNvPr>
          <p:cNvSpPr/>
          <p:nvPr/>
        </p:nvSpPr>
        <p:spPr>
          <a:xfrm>
            <a:off x="7554405" y="2781477"/>
            <a:ext cx="2192959" cy="514498"/>
          </a:xfrm>
          <a:prstGeom prst="roundRect">
            <a:avLst/>
          </a:prstGeom>
          <a:solidFill>
            <a:schemeClr val="bg2"/>
          </a:solidFill>
          <a:ln w="317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2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74EE8C98-1226-4D48-A806-587C2C4E7BD8}"/>
              </a:ext>
            </a:extLst>
          </p:cNvPr>
          <p:cNvSpPr/>
          <p:nvPr/>
        </p:nvSpPr>
        <p:spPr>
          <a:xfrm>
            <a:off x="7554405" y="3407116"/>
            <a:ext cx="2192959" cy="514498"/>
          </a:xfrm>
          <a:prstGeom prst="roundRect">
            <a:avLst/>
          </a:prstGeom>
          <a:solidFill>
            <a:schemeClr val="bg2"/>
          </a:solidFill>
          <a:ln w="317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2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FE8C447-A84E-BF4E-953C-E3AB1F7B618D}"/>
              </a:ext>
            </a:extLst>
          </p:cNvPr>
          <p:cNvSpPr/>
          <p:nvPr/>
        </p:nvSpPr>
        <p:spPr>
          <a:xfrm>
            <a:off x="7554405" y="4049597"/>
            <a:ext cx="2192959" cy="514498"/>
          </a:xfrm>
          <a:prstGeom prst="roundRect">
            <a:avLst/>
          </a:prstGeom>
          <a:solidFill>
            <a:schemeClr val="bg2"/>
          </a:solidFill>
          <a:ln w="317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2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9E6F3A5-4992-F148-A526-E103FF8D34A7}"/>
              </a:ext>
            </a:extLst>
          </p:cNvPr>
          <p:cNvSpPr/>
          <p:nvPr/>
        </p:nvSpPr>
        <p:spPr>
          <a:xfrm>
            <a:off x="7550809" y="4709285"/>
            <a:ext cx="2192959" cy="514498"/>
          </a:xfrm>
          <a:prstGeom prst="roundRect">
            <a:avLst/>
          </a:prstGeom>
          <a:solidFill>
            <a:schemeClr val="bg2"/>
          </a:solidFill>
          <a:ln w="317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2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DCDA8DF-990C-314B-9619-3EA421410DE7}"/>
              </a:ext>
            </a:extLst>
          </p:cNvPr>
          <p:cNvSpPr/>
          <p:nvPr/>
        </p:nvSpPr>
        <p:spPr>
          <a:xfrm>
            <a:off x="7550809" y="5341886"/>
            <a:ext cx="2192959" cy="514498"/>
          </a:xfrm>
          <a:prstGeom prst="roundRect">
            <a:avLst/>
          </a:prstGeom>
          <a:solidFill>
            <a:schemeClr val="bg2"/>
          </a:solidFill>
          <a:ln w="317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2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E6500ED8-EF13-E04E-9FF8-950055462C68}"/>
              </a:ext>
            </a:extLst>
          </p:cNvPr>
          <p:cNvSpPr/>
          <p:nvPr/>
        </p:nvSpPr>
        <p:spPr>
          <a:xfrm>
            <a:off x="7550809" y="5996937"/>
            <a:ext cx="2192959" cy="514498"/>
          </a:xfrm>
          <a:prstGeom prst="roundRect">
            <a:avLst/>
          </a:prstGeom>
          <a:solidFill>
            <a:schemeClr val="bg2"/>
          </a:solidFill>
          <a:ln w="317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2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AF5A23-9808-FF40-BF6F-24853962B75C}"/>
              </a:ext>
            </a:extLst>
          </p:cNvPr>
          <p:cNvSpPr txBox="1"/>
          <p:nvPr/>
        </p:nvSpPr>
        <p:spPr>
          <a:xfrm>
            <a:off x="7796433" y="2806220"/>
            <a:ext cx="1226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 bee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3B821E-546E-394B-B2A1-7CB13DBC6B08}"/>
              </a:ext>
            </a:extLst>
          </p:cNvPr>
          <p:cNvSpPr txBox="1"/>
          <p:nvPr/>
        </p:nvSpPr>
        <p:spPr>
          <a:xfrm>
            <a:off x="7898820" y="6016615"/>
            <a:ext cx="1742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mountains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D94AAE-D3C5-FE4A-BCF7-A8A8733D5F62}"/>
              </a:ext>
            </a:extLst>
          </p:cNvPr>
          <p:cNvSpPr txBox="1"/>
          <p:nvPr/>
        </p:nvSpPr>
        <p:spPr>
          <a:xfrm>
            <a:off x="7936198" y="3424195"/>
            <a:ext cx="938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lion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4462972-D0B6-7240-9F61-5A04A645F04D}"/>
              </a:ext>
            </a:extLst>
          </p:cNvPr>
          <p:cNvSpPr txBox="1"/>
          <p:nvPr/>
        </p:nvSpPr>
        <p:spPr>
          <a:xfrm>
            <a:off x="7945553" y="4073231"/>
            <a:ext cx="1373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star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2DE43FA-7E18-7D4B-8ADB-EB2F75D1B8BD}"/>
              </a:ext>
            </a:extLst>
          </p:cNvPr>
          <p:cNvSpPr txBox="1"/>
          <p:nvPr/>
        </p:nvSpPr>
        <p:spPr>
          <a:xfrm>
            <a:off x="7932601" y="4727445"/>
            <a:ext cx="1386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mouse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E903641-04A5-1F4A-AFC5-100C53A9E52B}"/>
              </a:ext>
            </a:extLst>
          </p:cNvPr>
          <p:cNvSpPr txBox="1"/>
          <p:nvPr/>
        </p:nvSpPr>
        <p:spPr>
          <a:xfrm>
            <a:off x="7952581" y="5355846"/>
            <a:ext cx="1366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sun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C09BE2FF-A4D1-AE40-BA46-E056894EE7C1}"/>
              </a:ext>
            </a:extLst>
          </p:cNvPr>
          <p:cNvSpPr/>
          <p:nvPr/>
        </p:nvSpPr>
        <p:spPr>
          <a:xfrm>
            <a:off x="2246085" y="2824352"/>
            <a:ext cx="2192959" cy="51449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2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9025BA87-CB8A-4E42-862A-65725FC01D52}"/>
              </a:ext>
            </a:extLst>
          </p:cNvPr>
          <p:cNvSpPr/>
          <p:nvPr/>
        </p:nvSpPr>
        <p:spPr>
          <a:xfrm>
            <a:off x="2246085" y="3449991"/>
            <a:ext cx="2192959" cy="51449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2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D22AE085-27B7-B94B-AEB7-DE12658F0A41}"/>
              </a:ext>
            </a:extLst>
          </p:cNvPr>
          <p:cNvSpPr/>
          <p:nvPr/>
        </p:nvSpPr>
        <p:spPr>
          <a:xfrm>
            <a:off x="2246085" y="4088342"/>
            <a:ext cx="2192959" cy="51449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2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9BEBC38A-2C0A-5E41-81DC-C90B1DE2C6B8}"/>
              </a:ext>
            </a:extLst>
          </p:cNvPr>
          <p:cNvSpPr/>
          <p:nvPr/>
        </p:nvSpPr>
        <p:spPr>
          <a:xfrm>
            <a:off x="2246085" y="4727521"/>
            <a:ext cx="2192959" cy="51449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2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981CDE0C-CC3B-AF46-954E-B6154765113D}"/>
              </a:ext>
            </a:extLst>
          </p:cNvPr>
          <p:cNvSpPr/>
          <p:nvPr/>
        </p:nvSpPr>
        <p:spPr>
          <a:xfrm>
            <a:off x="2246085" y="5360122"/>
            <a:ext cx="2192959" cy="51449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2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E763BB4D-625D-4745-AAE5-BC1E10D77FA3}"/>
              </a:ext>
            </a:extLst>
          </p:cNvPr>
          <p:cNvSpPr/>
          <p:nvPr/>
        </p:nvSpPr>
        <p:spPr>
          <a:xfrm>
            <a:off x="2246085" y="5996937"/>
            <a:ext cx="2192959" cy="51449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2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1D466DE-EBD9-A344-8B5E-FE9DC6A29649}"/>
              </a:ext>
            </a:extLst>
          </p:cNvPr>
          <p:cNvSpPr txBox="1"/>
          <p:nvPr/>
        </p:nvSpPr>
        <p:spPr>
          <a:xfrm>
            <a:off x="2286000" y="2844919"/>
            <a:ext cx="2192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1.  brave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C421ADC-8418-C74C-981C-8345D232702D}"/>
              </a:ext>
            </a:extLst>
          </p:cNvPr>
          <p:cNvSpPr txBox="1"/>
          <p:nvPr/>
        </p:nvSpPr>
        <p:spPr>
          <a:xfrm>
            <a:off x="2315870" y="6007902"/>
            <a:ext cx="2385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6.  hot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444F13D-B3B9-654D-BFD7-BDFA597AA084}"/>
              </a:ext>
            </a:extLst>
          </p:cNvPr>
          <p:cNvSpPr txBox="1"/>
          <p:nvPr/>
        </p:nvSpPr>
        <p:spPr>
          <a:xfrm>
            <a:off x="2287340" y="3472833"/>
            <a:ext cx="2192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2.  bright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E6EF082-FC1B-FC4A-8204-773C7B695E79}"/>
              </a:ext>
            </a:extLst>
          </p:cNvPr>
          <p:cNvSpPr txBox="1"/>
          <p:nvPr/>
        </p:nvSpPr>
        <p:spPr>
          <a:xfrm>
            <a:off x="2315870" y="4112486"/>
            <a:ext cx="2192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3.  high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C1EAB20-3659-EB4B-8FD9-E6B8EED766CA}"/>
              </a:ext>
            </a:extLst>
          </p:cNvPr>
          <p:cNvSpPr txBox="1"/>
          <p:nvPr/>
        </p:nvSpPr>
        <p:spPr>
          <a:xfrm>
            <a:off x="2315870" y="4749018"/>
            <a:ext cx="2192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4.  quiet 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CF7E3D5-E587-8042-B7BF-D35D389C1733}"/>
              </a:ext>
            </a:extLst>
          </p:cNvPr>
          <p:cNvSpPr txBox="1"/>
          <p:nvPr/>
        </p:nvSpPr>
        <p:spPr>
          <a:xfrm>
            <a:off x="2339417" y="5386454"/>
            <a:ext cx="2192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5.  busy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44F692E-9302-8046-9943-EABD84A246A0}"/>
              </a:ext>
            </a:extLst>
          </p:cNvPr>
          <p:cNvSpPr/>
          <p:nvPr/>
        </p:nvSpPr>
        <p:spPr>
          <a:xfrm>
            <a:off x="4343154" y="2986419"/>
            <a:ext cx="180444" cy="17193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95945728-8DFA-4F41-9909-C711169BE230}"/>
              </a:ext>
            </a:extLst>
          </p:cNvPr>
          <p:cNvSpPr/>
          <p:nvPr/>
        </p:nvSpPr>
        <p:spPr>
          <a:xfrm>
            <a:off x="4343154" y="3629202"/>
            <a:ext cx="180444" cy="17193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3AE09A3D-69D3-544A-959E-17749CB18EF3}"/>
              </a:ext>
            </a:extLst>
          </p:cNvPr>
          <p:cNvSpPr/>
          <p:nvPr/>
        </p:nvSpPr>
        <p:spPr>
          <a:xfrm>
            <a:off x="4338944" y="4259358"/>
            <a:ext cx="180444" cy="17193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C0986869-E825-B94D-A99F-0281D84D76D4}"/>
              </a:ext>
            </a:extLst>
          </p:cNvPr>
          <p:cNvSpPr/>
          <p:nvPr/>
        </p:nvSpPr>
        <p:spPr>
          <a:xfrm>
            <a:off x="4337976" y="4903825"/>
            <a:ext cx="180444" cy="17193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249F0DB3-5E56-C047-A6DF-3192B177D8A9}"/>
              </a:ext>
            </a:extLst>
          </p:cNvPr>
          <p:cNvSpPr/>
          <p:nvPr/>
        </p:nvSpPr>
        <p:spPr>
          <a:xfrm>
            <a:off x="4337976" y="5539786"/>
            <a:ext cx="180444" cy="17193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FF87D1E-366B-1147-BBF1-1363FBE65DE0}"/>
              </a:ext>
            </a:extLst>
          </p:cNvPr>
          <p:cNvSpPr/>
          <p:nvPr/>
        </p:nvSpPr>
        <p:spPr>
          <a:xfrm>
            <a:off x="4333261" y="6168217"/>
            <a:ext cx="180444" cy="17193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24F72BF8-70C4-E449-80EA-C4C023814E90}"/>
              </a:ext>
            </a:extLst>
          </p:cNvPr>
          <p:cNvSpPr/>
          <p:nvPr/>
        </p:nvSpPr>
        <p:spPr>
          <a:xfrm>
            <a:off x="7464183" y="2973884"/>
            <a:ext cx="180444" cy="17193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51DF372D-74AB-8B45-9B06-E4A31F73F7EC}"/>
              </a:ext>
            </a:extLst>
          </p:cNvPr>
          <p:cNvSpPr/>
          <p:nvPr/>
        </p:nvSpPr>
        <p:spPr>
          <a:xfrm>
            <a:off x="7464182" y="3590832"/>
            <a:ext cx="180444" cy="17193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7AD9DDE-BBE8-3D4D-9DF7-FB629F1C64D5}"/>
              </a:ext>
            </a:extLst>
          </p:cNvPr>
          <p:cNvSpPr/>
          <p:nvPr/>
        </p:nvSpPr>
        <p:spPr>
          <a:xfrm>
            <a:off x="7482894" y="4238699"/>
            <a:ext cx="180444" cy="17193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E07BB52-E499-2B44-B1D7-58223D53FF70}"/>
              </a:ext>
            </a:extLst>
          </p:cNvPr>
          <p:cNvSpPr/>
          <p:nvPr/>
        </p:nvSpPr>
        <p:spPr>
          <a:xfrm>
            <a:off x="7467538" y="4897169"/>
            <a:ext cx="180444" cy="17193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BCDD55B2-27B6-6C41-B9BE-3ED177715795}"/>
              </a:ext>
            </a:extLst>
          </p:cNvPr>
          <p:cNvSpPr/>
          <p:nvPr/>
        </p:nvSpPr>
        <p:spPr>
          <a:xfrm>
            <a:off x="7467538" y="5535739"/>
            <a:ext cx="180444" cy="17193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5FE53B90-D0C2-4F48-9EBE-8DD6B2EA17AA}"/>
              </a:ext>
            </a:extLst>
          </p:cNvPr>
          <p:cNvSpPr/>
          <p:nvPr/>
        </p:nvSpPr>
        <p:spPr>
          <a:xfrm>
            <a:off x="7464182" y="6191985"/>
            <a:ext cx="180444" cy="17193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827C7EE-8895-4B4A-BEAE-702655D716A8}"/>
              </a:ext>
            </a:extLst>
          </p:cNvPr>
          <p:cNvSpPr txBox="1"/>
          <p:nvPr/>
        </p:nvSpPr>
        <p:spPr>
          <a:xfrm>
            <a:off x="836159" y="1311667"/>
            <a:ext cx="10646228" cy="8156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entury Gothic" panose="020B0502020202020204" pitchFamily="34" charset="0"/>
              </a:rPr>
              <a:t>Similes compare two things using </a:t>
            </a:r>
            <a:r>
              <a:rPr lang="en-GB" sz="2000" b="1" dirty="0">
                <a:latin typeface="Century Gothic" panose="020B0502020202020204" pitchFamily="34" charset="0"/>
              </a:rPr>
              <a:t>as</a:t>
            </a:r>
            <a:r>
              <a:rPr lang="en-GB" sz="2000" dirty="0">
                <a:latin typeface="Century Gothic" panose="020B0502020202020204" pitchFamily="34" charset="0"/>
              </a:rPr>
              <a:t>. </a:t>
            </a:r>
          </a:p>
          <a:p>
            <a:endParaRPr lang="en-GB" sz="700" dirty="0">
              <a:latin typeface="Century Gothic" panose="020B0502020202020204" pitchFamily="34" charset="0"/>
            </a:endParaRPr>
          </a:p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as</a:t>
            </a:r>
            <a:r>
              <a:rPr lang="en-US" sz="2000" dirty="0">
                <a:latin typeface="Century Gothic" panose="020B0502020202020204" pitchFamily="34" charset="0"/>
              </a:rPr>
              <a:t> + </a:t>
            </a:r>
            <a:r>
              <a:rPr lang="en-US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adjective</a:t>
            </a:r>
            <a:r>
              <a:rPr lang="en-US" sz="2000" dirty="0">
                <a:latin typeface="Century Gothic" panose="020B0502020202020204" pitchFamily="34" charset="0"/>
              </a:rPr>
              <a:t> + </a:t>
            </a:r>
            <a:r>
              <a:rPr lang="en-US" sz="2000" b="1" dirty="0">
                <a:latin typeface="Century Gothic" panose="020B0502020202020204" pitchFamily="34" charset="0"/>
              </a:rPr>
              <a:t>as</a:t>
            </a:r>
            <a:r>
              <a:rPr lang="en-US" sz="2000" dirty="0">
                <a:latin typeface="Century Gothic" panose="020B0502020202020204" pitchFamily="34" charset="0"/>
              </a:rPr>
              <a:t> + </a:t>
            </a:r>
            <a:r>
              <a:rPr lang="en-US" sz="2000" dirty="0">
                <a:solidFill>
                  <a:srgbClr val="00B050"/>
                </a:solidFill>
                <a:latin typeface="Century Gothic" panose="020B0502020202020204" pitchFamily="34" charset="0"/>
              </a:rPr>
              <a:t>noun</a:t>
            </a:r>
            <a:r>
              <a:rPr lang="en-GB" sz="2000" dirty="0">
                <a:latin typeface="Century Gothic" panose="020B0502020202020204" pitchFamily="34" charset="0"/>
                <a:sym typeface="Wingdings" pitchFamily="2" charset="2"/>
              </a:rPr>
              <a:t> </a:t>
            </a:r>
            <a:r>
              <a:rPr lang="en-GB" sz="2000" i="1" dirty="0">
                <a:latin typeface="Century Gothic" panose="020B0502020202020204" pitchFamily="34" charset="0"/>
              </a:rPr>
              <a:t>He is </a:t>
            </a:r>
            <a:r>
              <a:rPr lang="en-GB" sz="2000" b="1" i="1" dirty="0">
                <a:latin typeface="Century Gothic" panose="020B0502020202020204" pitchFamily="34" charset="0"/>
              </a:rPr>
              <a:t>as</a:t>
            </a:r>
            <a:r>
              <a:rPr lang="en-GB" sz="2000" i="1" dirty="0">
                <a:latin typeface="Century Gothic" panose="020B0502020202020204" pitchFamily="34" charset="0"/>
              </a:rPr>
              <a:t> </a:t>
            </a:r>
            <a:r>
              <a:rPr lang="en-GB" sz="2000" i="1" dirty="0">
                <a:solidFill>
                  <a:srgbClr val="0070C0"/>
                </a:solidFill>
                <a:latin typeface="Century Gothic" panose="020B0502020202020204" pitchFamily="34" charset="0"/>
              </a:rPr>
              <a:t>blind</a:t>
            </a:r>
            <a:r>
              <a:rPr lang="en-GB" sz="2000" i="1" dirty="0">
                <a:latin typeface="Century Gothic" panose="020B0502020202020204" pitchFamily="34" charset="0"/>
              </a:rPr>
              <a:t> </a:t>
            </a:r>
            <a:r>
              <a:rPr lang="en-GB" sz="2000" b="1" i="1" dirty="0">
                <a:latin typeface="Century Gothic" panose="020B0502020202020204" pitchFamily="34" charset="0"/>
              </a:rPr>
              <a:t>as</a:t>
            </a:r>
            <a:r>
              <a:rPr lang="en-GB" sz="2000" i="1" dirty="0">
                <a:latin typeface="Century Gothic" panose="020B0502020202020204" pitchFamily="34" charset="0"/>
              </a:rPr>
              <a:t> a </a:t>
            </a:r>
            <a:r>
              <a:rPr lang="en-GB" sz="20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bat</a:t>
            </a:r>
            <a:r>
              <a:rPr lang="en-GB" sz="2000" i="1" dirty="0">
                <a:latin typeface="Century Gothic" panose="020B0502020202020204" pitchFamily="34" charset="0"/>
              </a:rPr>
              <a:t>. </a:t>
            </a:r>
            <a:endParaRPr lang="en-GB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908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8CD9B07-F5C5-E346-8801-E48205960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2555" y="248606"/>
            <a:ext cx="8737600" cy="804128"/>
          </a:xfrm>
        </p:spPr>
        <p:txBody>
          <a:bodyPr>
            <a:normAutofit fontScale="90000"/>
          </a:bodyPr>
          <a:lstStyle/>
          <a:p>
            <a:r>
              <a:rPr lang="en-AE" sz="3600" b="1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Activity 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3 </a:t>
            </a:r>
            <a:r>
              <a:rPr lang="en-GB" sz="3600" dirty="0">
                <a:latin typeface="Century Gothic" panose="020B0502020202020204" pitchFamily="34" charset="0"/>
              </a:rPr>
              <a:t>M</a:t>
            </a:r>
            <a:r>
              <a:rPr lang="en-AE" sz="3600" dirty="0">
                <a:latin typeface="Century Gothic" panose="020B0502020202020204" pitchFamily="34" charset="0"/>
              </a:rPr>
              <a:t>ake Similes</a:t>
            </a:r>
            <a:br>
              <a:rPr lang="en-US" sz="2800" dirty="0">
                <a:latin typeface="Century Gothic" panose="020B0502020202020204" pitchFamily="34" charset="0"/>
              </a:rPr>
            </a:br>
            <a:r>
              <a:rPr lang="en-US" sz="2200" dirty="0">
                <a:latin typeface="Century Gothic" panose="020B0502020202020204" pitchFamily="34" charset="0"/>
              </a:rPr>
              <a:t>Write a simile for each picture.</a:t>
            </a:r>
            <a:endParaRPr lang="en-US" dirty="0"/>
          </a:p>
        </p:txBody>
      </p:sp>
      <p:pic>
        <p:nvPicPr>
          <p:cNvPr id="5" name="Picture 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BD81AECB-3356-C84A-958F-10400FEC4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" y="174625"/>
            <a:ext cx="2035175" cy="720907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CA6B9B8D-252E-6C4D-A536-123B726EB6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3600" y="201037"/>
            <a:ext cx="917575" cy="69449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CB7F3CC-0091-6049-A846-F717BFE3C430}"/>
              </a:ext>
            </a:extLst>
          </p:cNvPr>
          <p:cNvSpPr txBox="1"/>
          <p:nvPr/>
        </p:nvSpPr>
        <p:spPr>
          <a:xfrm>
            <a:off x="626530" y="3689316"/>
            <a:ext cx="1131464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endParaRPr lang="en-US" sz="1000" dirty="0">
              <a:latin typeface="Century Gothic" panose="020B0502020202020204" pitchFamily="34" charset="0"/>
            </a:endParaRPr>
          </a:p>
          <a:p>
            <a:pPr marL="457200" indent="-457200">
              <a:buFontTx/>
              <a:buAutoNum type="arabicPeriod"/>
            </a:pPr>
            <a:r>
              <a:rPr lang="en-US" sz="2500" dirty="0">
                <a:latin typeface="Century Gothic" panose="020B0502020202020204" pitchFamily="34" charset="0"/>
              </a:rPr>
              <a:t>________________________________________________________________</a:t>
            </a:r>
          </a:p>
          <a:p>
            <a:pPr marL="457200" indent="-457200">
              <a:buAutoNum type="arabicPeriod"/>
            </a:pPr>
            <a:endParaRPr lang="en-US" sz="1000" dirty="0">
              <a:latin typeface="Century Gothic" panose="020B0502020202020204" pitchFamily="34" charset="0"/>
            </a:endParaRPr>
          </a:p>
          <a:p>
            <a:pPr marL="457200" indent="-457200">
              <a:buFontTx/>
              <a:buAutoNum type="arabicPeriod"/>
            </a:pPr>
            <a:r>
              <a:rPr lang="en-US" sz="2500" dirty="0">
                <a:latin typeface="Century Gothic" panose="020B0502020202020204" pitchFamily="34" charset="0"/>
              </a:rPr>
              <a:t>________________________________________________________________</a:t>
            </a:r>
          </a:p>
          <a:p>
            <a:pPr marL="457200" indent="-457200">
              <a:buAutoNum type="arabicPeriod"/>
            </a:pPr>
            <a:endParaRPr lang="en-US" sz="1000" dirty="0">
              <a:latin typeface="Century Gothic" panose="020B0502020202020204" pitchFamily="34" charset="0"/>
            </a:endParaRPr>
          </a:p>
          <a:p>
            <a:pPr marL="457200" indent="-457200">
              <a:buFontTx/>
              <a:buAutoNum type="arabicPeriod"/>
            </a:pPr>
            <a:r>
              <a:rPr lang="en-US" sz="2500" dirty="0">
                <a:latin typeface="Century Gothic" panose="020B0502020202020204" pitchFamily="34" charset="0"/>
              </a:rPr>
              <a:t>________________________________________________________________</a:t>
            </a:r>
          </a:p>
          <a:p>
            <a:pPr marL="457200" indent="-457200">
              <a:buAutoNum type="arabicPeriod"/>
            </a:pPr>
            <a:endParaRPr lang="en-US" sz="1000" dirty="0">
              <a:latin typeface="Century Gothic" panose="020B0502020202020204" pitchFamily="34" charset="0"/>
            </a:endParaRPr>
          </a:p>
          <a:p>
            <a:pPr marL="457200" indent="-457200">
              <a:buFontTx/>
              <a:buAutoNum type="arabicPeriod"/>
            </a:pPr>
            <a:r>
              <a:rPr lang="en-US" sz="2500" dirty="0">
                <a:latin typeface="Century Gothic" panose="020B0502020202020204" pitchFamily="34" charset="0"/>
              </a:rPr>
              <a:t>________________________________________________________________</a:t>
            </a:r>
          </a:p>
          <a:p>
            <a:pPr marL="457200" indent="-457200">
              <a:buFontTx/>
              <a:buAutoNum type="arabicPeriod"/>
            </a:pPr>
            <a:endParaRPr lang="en-US" sz="1000" dirty="0">
              <a:latin typeface="Century Gothic" panose="020B0502020202020204" pitchFamily="34" charset="0"/>
            </a:endParaRPr>
          </a:p>
          <a:p>
            <a:pPr marL="457200" indent="-457200">
              <a:buFontTx/>
              <a:buAutoNum type="arabicPeriod"/>
            </a:pPr>
            <a:r>
              <a:rPr lang="en-US" sz="2500" dirty="0">
                <a:latin typeface="Century Gothic" panose="020B0502020202020204" pitchFamily="34" charset="0"/>
              </a:rPr>
              <a:t>________________________________________________________________</a:t>
            </a:r>
          </a:p>
          <a:p>
            <a:pPr marL="457200" indent="-457200">
              <a:buFontTx/>
              <a:buAutoNum type="arabicPeriod"/>
            </a:pPr>
            <a:endParaRPr lang="en-US" sz="2500" dirty="0">
              <a:latin typeface="Century Gothic" panose="020B0502020202020204" pitchFamily="34" charset="0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6127E11F-1A8E-FA47-8B9F-9A1EE9320835}"/>
              </a:ext>
            </a:extLst>
          </p:cNvPr>
          <p:cNvSpPr/>
          <p:nvPr/>
        </p:nvSpPr>
        <p:spPr>
          <a:xfrm>
            <a:off x="438677" y="1436824"/>
            <a:ext cx="11314645" cy="1996873"/>
          </a:xfrm>
          <a:prstGeom prst="roundRect">
            <a:avLst/>
          </a:prstGeom>
          <a:noFill/>
          <a:ln w="317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030E11-2C3C-164E-9F67-623C45D688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0582" y="1729959"/>
            <a:ext cx="1243792" cy="13255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8568FA-04DE-FB4A-B17E-7B24882F8D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255" y="1800599"/>
            <a:ext cx="1516386" cy="11842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09A00F8-CBC4-4A49-8FB0-8C26EC248E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96552" y="1845252"/>
            <a:ext cx="1157193" cy="11800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955CB0F-2B2E-644D-9984-228199FAFE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83619" y="1692443"/>
            <a:ext cx="1485637" cy="148563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8AF5A0E-110A-5848-8043-61D5820812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28510" y="1887994"/>
            <a:ext cx="1510683" cy="100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907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8CD9B07-F5C5-E346-8801-E48205960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6200" y="174625"/>
            <a:ext cx="8737600" cy="694495"/>
          </a:xfrm>
        </p:spPr>
        <p:txBody>
          <a:bodyPr>
            <a:normAutofit fontScale="90000"/>
          </a:bodyPr>
          <a:lstStyle/>
          <a:p>
            <a:r>
              <a:rPr lang="en-AE" sz="3600" b="1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Activity 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4 </a:t>
            </a:r>
            <a:r>
              <a:rPr lang="en-AE" sz="3600" dirty="0">
                <a:latin typeface="Century Gothic" panose="020B0502020202020204" pitchFamily="34" charset="0"/>
              </a:rPr>
              <a:t>Simile Poem</a:t>
            </a:r>
            <a:br>
              <a:rPr lang="en-US" sz="3200" dirty="0">
                <a:latin typeface="Century Gothic" panose="020B0502020202020204" pitchFamily="34" charset="0"/>
              </a:rPr>
            </a:br>
            <a:r>
              <a:rPr lang="en-US" sz="2200" dirty="0">
                <a:latin typeface="Century Gothic" panose="020B0502020202020204" pitchFamily="34" charset="0"/>
              </a:rPr>
              <a:t>Fill in the gaps to complete the simile poem.</a:t>
            </a:r>
            <a:endParaRPr lang="en-US" sz="2200" dirty="0"/>
          </a:p>
        </p:txBody>
      </p:sp>
      <p:pic>
        <p:nvPicPr>
          <p:cNvPr id="5" name="Picture 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BD81AECB-3356-C84A-958F-10400FEC4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" y="174625"/>
            <a:ext cx="2035175" cy="720907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CA6B9B8D-252E-6C4D-A536-123B726EB6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3600" y="201037"/>
            <a:ext cx="917575" cy="6944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14E546-952F-684D-AC9B-3BBE517B56C3}"/>
              </a:ext>
            </a:extLst>
          </p:cNvPr>
          <p:cNvSpPr txBox="1"/>
          <p:nvPr/>
        </p:nvSpPr>
        <p:spPr>
          <a:xfrm>
            <a:off x="6528391" y="5316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B7F3CC-0091-6049-A846-F717BFE3C430}"/>
              </a:ext>
            </a:extLst>
          </p:cNvPr>
          <p:cNvSpPr txBox="1"/>
          <p:nvPr/>
        </p:nvSpPr>
        <p:spPr>
          <a:xfrm>
            <a:off x="344751" y="2196836"/>
            <a:ext cx="9163836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>
                <a:latin typeface="Century Gothic" panose="020B0502020202020204" pitchFamily="34" charset="0"/>
              </a:rPr>
              <a:t>The </a:t>
            </a:r>
            <a:r>
              <a:rPr lang="en-US" sz="2000" u="sng" dirty="0" err="1">
                <a:latin typeface="Century Gothic" panose="020B0502020202020204" pitchFamily="34" charset="0"/>
              </a:rPr>
              <a:t>Colours</a:t>
            </a:r>
            <a:r>
              <a:rPr lang="en-US" sz="2000" u="sng" dirty="0">
                <a:latin typeface="Century Gothic" panose="020B0502020202020204" pitchFamily="34" charset="0"/>
              </a:rPr>
              <a:t> of a Rainbow</a:t>
            </a:r>
          </a:p>
          <a:p>
            <a:endParaRPr lang="en-US" sz="1500" dirty="0">
              <a:latin typeface="Century Gothic" panose="020B0502020202020204" pitchFamily="34" charset="0"/>
            </a:endParaRPr>
          </a:p>
          <a:p>
            <a:r>
              <a:rPr lang="en-US" sz="2000" dirty="0">
                <a:latin typeface="Century Gothic" panose="020B0502020202020204" pitchFamily="34" charset="0"/>
              </a:rPr>
              <a:t>Have you ever seen a rainbow after a storm?</a:t>
            </a:r>
          </a:p>
          <a:p>
            <a:r>
              <a:rPr lang="en-US" sz="2000" dirty="0">
                <a:latin typeface="Century Gothic" panose="020B0502020202020204" pitchFamily="34" charset="0"/>
              </a:rPr>
              <a:t>It’s as beautiful as a daydream,</a:t>
            </a:r>
          </a:p>
          <a:p>
            <a:r>
              <a:rPr lang="en-US" sz="2000" dirty="0">
                <a:latin typeface="Century Gothic" panose="020B0502020202020204" pitchFamily="34" charset="0"/>
              </a:rPr>
              <a:t>And it sparkles as bright as a ___________.</a:t>
            </a:r>
          </a:p>
          <a:p>
            <a:endParaRPr lang="en-US" sz="1500" dirty="0">
              <a:latin typeface="Century Gothic" panose="020B0502020202020204" pitchFamily="34" charset="0"/>
            </a:endParaRPr>
          </a:p>
          <a:p>
            <a:r>
              <a:rPr lang="en-US" sz="2000" dirty="0">
                <a:latin typeface="Century Gothic" panose="020B0502020202020204" pitchFamily="34" charset="0"/>
              </a:rPr>
              <a:t>A rainbow is as colourful as a garden full of flowers,</a:t>
            </a:r>
          </a:p>
          <a:p>
            <a:r>
              <a:rPr lang="en-US" sz="2000" dirty="0">
                <a:latin typeface="Century Gothic" panose="020B0502020202020204" pitchFamily="34" charset="0"/>
              </a:rPr>
              <a:t>As red as a ___________, </a:t>
            </a:r>
          </a:p>
          <a:p>
            <a:r>
              <a:rPr lang="en-US" sz="2000" dirty="0">
                <a:latin typeface="Century Gothic" panose="020B0502020202020204" pitchFamily="34" charset="0"/>
              </a:rPr>
              <a:t>And as orange as the ___________ on a hot, hot day.</a:t>
            </a:r>
          </a:p>
          <a:p>
            <a:endParaRPr lang="en-US" sz="1500" dirty="0">
              <a:latin typeface="Century Gothic" panose="020B0502020202020204" pitchFamily="34" charset="0"/>
            </a:endParaRPr>
          </a:p>
          <a:p>
            <a:r>
              <a:rPr lang="en-US" sz="2000" dirty="0">
                <a:latin typeface="Century Gothic" panose="020B0502020202020204" pitchFamily="34" charset="0"/>
              </a:rPr>
              <a:t>As yellow as a ___________,</a:t>
            </a:r>
          </a:p>
          <a:p>
            <a:r>
              <a:rPr lang="en-US" sz="2000" dirty="0">
                <a:latin typeface="Century Gothic" panose="020B0502020202020204" pitchFamily="34" charset="0"/>
              </a:rPr>
              <a:t>As green as ___________ in springtime,</a:t>
            </a:r>
          </a:p>
          <a:p>
            <a:r>
              <a:rPr lang="en-US" sz="2000" dirty="0">
                <a:latin typeface="Century Gothic" panose="020B0502020202020204" pitchFamily="34" charset="0"/>
              </a:rPr>
              <a:t>And as blue as the ___________ shining in the morning light.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B28E384-FDE6-FB4A-9D82-DCAAB7CFA7B9}"/>
              </a:ext>
            </a:extLst>
          </p:cNvPr>
          <p:cNvSpPr/>
          <p:nvPr/>
        </p:nvSpPr>
        <p:spPr>
          <a:xfrm>
            <a:off x="344751" y="1134656"/>
            <a:ext cx="11690350" cy="694495"/>
          </a:xfrm>
          <a:prstGeom prst="roundRect">
            <a:avLst/>
          </a:prstGeom>
          <a:noFill/>
          <a:ln w="317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2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293467-65A5-754D-BCEC-3AC16FE4EAB6}"/>
              </a:ext>
            </a:extLst>
          </p:cNvPr>
          <p:cNvSpPr txBox="1"/>
          <p:nvPr/>
        </p:nvSpPr>
        <p:spPr>
          <a:xfrm>
            <a:off x="344751" y="1269355"/>
            <a:ext cx="11690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entury Gothic" panose="020B0502020202020204" pitchFamily="34" charset="0"/>
              </a:rPr>
              <a:t>grass  		sun		diamond	      sea		  lemon	rose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5EDF4F7-BEA4-4642-B824-BE70A37D33EE}"/>
              </a:ext>
            </a:extLst>
          </p:cNvPr>
          <p:cNvSpPr/>
          <p:nvPr/>
        </p:nvSpPr>
        <p:spPr>
          <a:xfrm>
            <a:off x="7544207" y="2245292"/>
            <a:ext cx="4303042" cy="3343353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 w="317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2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520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8CD9B07-F5C5-E346-8801-E48205960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5325" y="214203"/>
            <a:ext cx="8737600" cy="875010"/>
          </a:xfrm>
        </p:spPr>
        <p:txBody>
          <a:bodyPr>
            <a:normAutofit fontScale="90000"/>
          </a:bodyPr>
          <a:lstStyle/>
          <a:p>
            <a:r>
              <a:rPr lang="en-AE" sz="3600" b="1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Activity 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5 </a:t>
            </a:r>
            <a:r>
              <a:rPr lang="en-GB" sz="3600" dirty="0">
                <a:latin typeface="Century Gothic" panose="020B0502020202020204" pitchFamily="34" charset="0"/>
              </a:rPr>
              <a:t>W</a:t>
            </a:r>
            <a:r>
              <a:rPr lang="en-AE" sz="3600" dirty="0">
                <a:latin typeface="Century Gothic" panose="020B0502020202020204" pitchFamily="34" charset="0"/>
              </a:rPr>
              <a:t>rite a Simile Poem</a:t>
            </a:r>
            <a:br>
              <a:rPr lang="en-US" sz="3200" dirty="0">
                <a:latin typeface="Century Gothic" panose="020B0502020202020204" pitchFamily="34" charset="0"/>
              </a:rPr>
            </a:br>
            <a:r>
              <a:rPr lang="en-US" sz="2200" dirty="0">
                <a:latin typeface="Century Gothic" panose="020B0502020202020204" pitchFamily="34" charset="0"/>
              </a:rPr>
              <a:t>Plan your own simile poem. Then, write your poem.</a:t>
            </a:r>
            <a:endParaRPr lang="en-US" dirty="0"/>
          </a:p>
        </p:txBody>
      </p:sp>
      <p:pic>
        <p:nvPicPr>
          <p:cNvPr id="5" name="Picture 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BD81AECB-3356-C84A-958F-10400FEC4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" y="174625"/>
            <a:ext cx="2035175" cy="720907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CA6B9B8D-252E-6C4D-A536-123B726EB6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3600" y="201037"/>
            <a:ext cx="917575" cy="6944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C675E85-054B-C049-9C11-D230C50B6E79}"/>
              </a:ext>
            </a:extLst>
          </p:cNvPr>
          <p:cNvSpPr txBox="1"/>
          <p:nvPr/>
        </p:nvSpPr>
        <p:spPr>
          <a:xfrm>
            <a:off x="663290" y="3508611"/>
            <a:ext cx="11105804" cy="3170099"/>
          </a:xfrm>
          <a:prstGeom prst="rect">
            <a:avLst/>
          </a:prstGeom>
          <a:noFill/>
          <a:ln w="31750"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latin typeface="Century Gothic" panose="020B0502020202020204" pitchFamily="34" charset="0"/>
              </a:rPr>
              <a:t>_________________________________________________</a:t>
            </a:r>
            <a:endParaRPr lang="en-US" sz="1000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Century Gothic" panose="020B0502020202020204" pitchFamily="34" charset="0"/>
              </a:rPr>
              <a:t>______________________________________________________________________________________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Century Gothic" panose="020B0502020202020204" pitchFamily="34" charset="0"/>
              </a:rPr>
              <a:t>______________________________________________________________________________________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Century Gothic" panose="020B0502020202020204" pitchFamily="34" charset="0"/>
              </a:rPr>
              <a:t>______________________________________________________________________________________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Century Gothic" panose="020B0502020202020204" pitchFamily="34" charset="0"/>
              </a:rPr>
              <a:t>______________________________________________________________________________________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Century Gothic" panose="020B0502020202020204" pitchFamily="34" charset="0"/>
              </a:rPr>
              <a:t>______________________________________________________________________________________</a:t>
            </a:r>
          </a:p>
          <a:p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14" name="Cloud Callout 13">
            <a:extLst>
              <a:ext uri="{FF2B5EF4-FFF2-40B4-BE49-F238E27FC236}">
                <a16:creationId xmlns:a16="http://schemas.microsoft.com/office/drawing/2014/main" id="{07172793-380E-044B-9383-72504D914CEB}"/>
              </a:ext>
            </a:extLst>
          </p:cNvPr>
          <p:cNvSpPr/>
          <p:nvPr/>
        </p:nvSpPr>
        <p:spPr>
          <a:xfrm>
            <a:off x="1394011" y="1348122"/>
            <a:ext cx="2035172" cy="1045454"/>
          </a:xfrm>
          <a:prstGeom prst="cloudCallout">
            <a:avLst>
              <a:gd name="adj1" fmla="val 111111"/>
              <a:gd name="adj2" fmla="val -43435"/>
            </a:avLst>
          </a:prstGeom>
          <a:solidFill>
            <a:schemeClr val="accent5">
              <a:lumMod val="20000"/>
              <a:lumOff val="80000"/>
            </a:schemeClr>
          </a:solidFill>
          <a:ln w="317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E" sz="2000" dirty="0">
                <a:latin typeface="Century Gothic" panose="020B0502020202020204" pitchFamily="34" charset="0"/>
              </a:rPr>
              <a:t>What’s it about?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D9A2242-8655-4B40-AED1-87543D8291BE}"/>
              </a:ext>
            </a:extLst>
          </p:cNvPr>
          <p:cNvSpPr/>
          <p:nvPr/>
        </p:nvSpPr>
        <p:spPr>
          <a:xfrm>
            <a:off x="4905104" y="1278224"/>
            <a:ext cx="2622176" cy="4840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17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E" sz="2000" dirty="0">
                <a:latin typeface="Century Gothic" panose="020B0502020202020204" pitchFamily="34" charset="0"/>
              </a:rPr>
              <a:t>My Simile Poem</a:t>
            </a:r>
          </a:p>
        </p:txBody>
      </p:sp>
      <p:sp>
        <p:nvSpPr>
          <p:cNvPr id="16" name="Cloud Callout 15">
            <a:extLst>
              <a:ext uri="{FF2B5EF4-FFF2-40B4-BE49-F238E27FC236}">
                <a16:creationId xmlns:a16="http://schemas.microsoft.com/office/drawing/2014/main" id="{D3730C1C-DEF0-4F48-BFC3-E1B1C02941D6}"/>
              </a:ext>
            </a:extLst>
          </p:cNvPr>
          <p:cNvSpPr/>
          <p:nvPr/>
        </p:nvSpPr>
        <p:spPr>
          <a:xfrm>
            <a:off x="5198606" y="2326551"/>
            <a:ext cx="2035172" cy="875010"/>
          </a:xfrm>
          <a:prstGeom prst="cloudCallout">
            <a:avLst>
              <a:gd name="adj1" fmla="val -554"/>
              <a:gd name="adj2" fmla="val -99493"/>
            </a:avLst>
          </a:prstGeom>
          <a:solidFill>
            <a:schemeClr val="accent4">
              <a:lumMod val="20000"/>
              <a:lumOff val="80000"/>
            </a:schemeClr>
          </a:solidFill>
          <a:ln w="317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E" sz="2000" dirty="0">
                <a:latin typeface="Century Gothic" panose="020B0502020202020204" pitchFamily="34" charset="0"/>
              </a:rPr>
              <a:t>What’s the title?</a:t>
            </a:r>
            <a:endParaRPr lang="en-AE" dirty="0">
              <a:latin typeface="Century Gothic" panose="020B0502020202020204" pitchFamily="34" charset="0"/>
            </a:endParaRPr>
          </a:p>
        </p:txBody>
      </p:sp>
      <p:sp>
        <p:nvSpPr>
          <p:cNvPr id="17" name="Cloud Callout 16">
            <a:extLst>
              <a:ext uri="{FF2B5EF4-FFF2-40B4-BE49-F238E27FC236}">
                <a16:creationId xmlns:a16="http://schemas.microsoft.com/office/drawing/2014/main" id="{4876448B-BC58-D149-B689-3BB7DF1E9E75}"/>
              </a:ext>
            </a:extLst>
          </p:cNvPr>
          <p:cNvSpPr/>
          <p:nvPr/>
        </p:nvSpPr>
        <p:spPr>
          <a:xfrm>
            <a:off x="8920827" y="1348122"/>
            <a:ext cx="2192098" cy="1415934"/>
          </a:xfrm>
          <a:prstGeom prst="cloudCallout">
            <a:avLst>
              <a:gd name="adj1" fmla="val -102727"/>
              <a:gd name="adj2" fmla="val -42405"/>
            </a:avLst>
          </a:prstGeom>
          <a:solidFill>
            <a:schemeClr val="accent2">
              <a:lumMod val="20000"/>
              <a:lumOff val="80000"/>
            </a:schemeClr>
          </a:solidFill>
          <a:ln w="317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E" sz="2000" dirty="0">
                <a:latin typeface="Century Gothic" panose="020B0502020202020204" pitchFamily="34" charset="0"/>
              </a:rPr>
              <a:t>What similes will I use?</a:t>
            </a:r>
          </a:p>
        </p:txBody>
      </p:sp>
    </p:spTree>
    <p:extLst>
      <p:ext uri="{BB962C8B-B14F-4D97-AF65-F5344CB8AC3E}">
        <p14:creationId xmlns:p14="http://schemas.microsoft.com/office/powerpoint/2010/main" val="1265839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806A717006234FADBB4A319CEEA3E6" ma:contentTypeVersion="13" ma:contentTypeDescription="Create a new document." ma:contentTypeScope="" ma:versionID="470be198c2e80961b84d409594045971">
  <xsd:schema xmlns:xsd="http://www.w3.org/2001/XMLSchema" xmlns:xs="http://www.w3.org/2001/XMLSchema" xmlns:p="http://schemas.microsoft.com/office/2006/metadata/properties" xmlns:ns2="fe01882a-30a4-4f5e-a342-241456fa758e" xmlns:ns3="b3cf24bd-76d1-4e6c-b058-3129d95968ce" targetNamespace="http://schemas.microsoft.com/office/2006/metadata/properties" ma:root="true" ma:fieldsID="98f57d28c4003f6b9559e735ab92720c" ns2:_="" ns3:_="">
    <xsd:import namespace="fe01882a-30a4-4f5e-a342-241456fa758e"/>
    <xsd:import namespace="b3cf24bd-76d1-4e6c-b058-3129d95968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01882a-30a4-4f5e-a342-241456fa75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cf24bd-76d1-4e6c-b058-3129d95968c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7CB782D-A440-4599-8648-9C8090460E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D65B752-375B-4442-8C46-F8324E17464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118027D-8B9F-4CB0-BC53-4F073EEA29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01882a-30a4-4f5e-a342-241456fa758e"/>
    <ds:schemaRef ds:uri="b3cf24bd-76d1-4e6c-b058-3129d95968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263</Words>
  <Application>Microsoft Macintosh PowerPoint</Application>
  <PresentationFormat>Widescreen</PresentationFormat>
  <Paragraphs>61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Century Gothic</vt:lpstr>
      <vt:lpstr>Office Theme</vt:lpstr>
      <vt:lpstr>PowerPoint Presentation</vt:lpstr>
      <vt:lpstr>Activity 1 Brainstorm Think of words to describe each picture.</vt:lpstr>
      <vt:lpstr>Activity 2 Similes Match each adjective with a noun. Then, make similes.</vt:lpstr>
      <vt:lpstr>Activity 3 Make Similes Write a simile for each picture.</vt:lpstr>
      <vt:lpstr>Activity 4 Simile Poem Fill in the gaps to complete the simile poem.</vt:lpstr>
      <vt:lpstr>Activity 5 Write a Simile Poem Plan your own simile poem. Then, write your poem.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Charlotte Lewis</dc:creator>
  <cp:lastModifiedBy>Niamh Deirdre Dunne</cp:lastModifiedBy>
  <cp:revision>11</cp:revision>
  <dcterms:created xsi:type="dcterms:W3CDTF">2021-11-14T12:18:00Z</dcterms:created>
  <dcterms:modified xsi:type="dcterms:W3CDTF">2021-12-07T05:23:28Z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0x01010088806A717006234FADBB4A319CEEA3E6</vt:lpwstr>
  </property>
</Properties>
</file>