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90" r:id="rId2"/>
    <p:sldId id="291" r:id="rId3"/>
    <p:sldId id="349" r:id="rId4"/>
    <p:sldId id="428" r:id="rId5"/>
    <p:sldId id="429" r:id="rId6"/>
    <p:sldId id="446" r:id="rId7"/>
    <p:sldId id="447" r:id="rId8"/>
    <p:sldId id="448" r:id="rId9"/>
    <p:sldId id="459" r:id="rId10"/>
    <p:sldId id="449" r:id="rId11"/>
    <p:sldId id="460" r:id="rId12"/>
    <p:sldId id="442" r:id="rId13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86AFE0"/>
    <a:srgbClr val="55BC6B"/>
    <a:srgbClr val="9966FF"/>
    <a:srgbClr val="EC46A5"/>
    <a:srgbClr val="ED3832"/>
    <a:srgbClr val="55C5BB"/>
    <a:srgbClr val="F2883B"/>
    <a:srgbClr val="EA3949"/>
    <a:srgbClr val="70B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94714"/>
  </p:normalViewPr>
  <p:slideViewPr>
    <p:cSldViewPr snapToGrid="0" snapToObjects="1">
      <p:cViewPr varScale="1">
        <p:scale>
          <a:sx n="108" d="100"/>
          <a:sy n="108" d="100"/>
        </p:scale>
        <p:origin x="10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12/31/2021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12/31/2021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12/31/2021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12/31/2021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12/31/2021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12/31/2021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12/31/2021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12/31/2021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12/31/2021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12/31/2021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12/31/2021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12/31/2021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4.jpeg"/><Relationship Id="rId7" Type="http://schemas.openxmlformats.org/officeDocument/2006/relationships/image" Target="../media/image18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5.gif"/><Relationship Id="rId9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3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4.pn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84" y="745478"/>
            <a:ext cx="9429750" cy="5400675"/>
          </a:xfrm>
          <a:prstGeom prst="rect">
            <a:avLst/>
          </a:prstGeom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1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F25B5-6BAD-4143-B181-8063488A9020}"/>
              </a:ext>
            </a:extLst>
          </p:cNvPr>
          <p:cNvSpPr txBox="1"/>
          <p:nvPr/>
        </p:nvSpPr>
        <p:spPr>
          <a:xfrm>
            <a:off x="4792627" y="1358743"/>
            <a:ext cx="4387463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التربية الإسلامية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DCD86-E8CB-4E22-BDDD-AE30E84E3F30}"/>
              </a:ext>
            </a:extLst>
          </p:cNvPr>
          <p:cNvSpPr txBox="1"/>
          <p:nvPr/>
        </p:nvSpPr>
        <p:spPr>
          <a:xfrm>
            <a:off x="3285129" y="3429000"/>
            <a:ext cx="3991177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الوضوء1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547932" y="5464165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FF4CF56C-9C44-4215-BB8C-D03D04D9297A}"/>
              </a:ext>
            </a:extLst>
          </p:cNvPr>
          <p:cNvSpPr txBox="1"/>
          <p:nvPr/>
        </p:nvSpPr>
        <p:spPr>
          <a:xfrm>
            <a:off x="4100411" y="2396936"/>
            <a:ext cx="3991177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أحكام الإسلام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510BE771-2BDA-4639-B557-B297039FC42E}"/>
              </a:ext>
            </a:extLst>
          </p:cNvPr>
          <p:cNvSpPr txBox="1"/>
          <p:nvPr/>
        </p:nvSpPr>
        <p:spPr>
          <a:xfrm>
            <a:off x="2797038" y="4525691"/>
            <a:ext cx="3991177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000" dirty="0">
                <a:latin typeface="Nazli" panose="01000506000000020004" pitchFamily="2" charset="-78"/>
                <a:cs typeface="Nazli" panose="01000506000000020004" pitchFamily="2" charset="-78"/>
              </a:rPr>
              <a:t>((أتحدث + أستمع للنص + أجيب عن  الأسئلة </a:t>
            </a:r>
            <a:r>
              <a:rPr lang="ar-AE" sz="1600" dirty="0">
                <a:latin typeface="Nazli" panose="01000506000000020004" pitchFamily="2" charset="-78"/>
                <a:cs typeface="Nazli" panose="01000506000000020004" pitchFamily="2" charset="-78"/>
              </a:rPr>
              <a:t>المتعلقة بالنص المقروء</a:t>
            </a:r>
            <a:r>
              <a:rPr lang="ar-AE" sz="2000" dirty="0">
                <a:latin typeface="Nazli" panose="01000506000000020004" pitchFamily="2" charset="-78"/>
                <a:cs typeface="Nazli" panose="01000506000000020004" pitchFamily="2" charset="-78"/>
              </a:rPr>
              <a:t>))</a:t>
            </a:r>
            <a:endParaRPr lang="ar-SA" sz="2000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D13735B-72CA-4492-BC37-3504FD7421A9}"/>
              </a:ext>
            </a:extLst>
          </p:cNvPr>
          <p:cNvSpPr txBox="1"/>
          <p:nvPr/>
        </p:nvSpPr>
        <p:spPr>
          <a:xfrm>
            <a:off x="10055270" y="5158842"/>
            <a:ext cx="110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المجلد 5</a:t>
            </a:r>
            <a:endParaRPr lang="en-US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A06D03CE-364C-405A-BB9F-6A4BA4F93E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37" t="27203" r="28578" b="23303"/>
          <a:stretch/>
        </p:blipFill>
        <p:spPr>
          <a:xfrm>
            <a:off x="9128679" y="2203236"/>
            <a:ext cx="2128226" cy="278865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36F5454-DA8E-449C-9879-859065757D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733" t="49062" r="54636" b="31779"/>
          <a:stretch/>
        </p:blipFill>
        <p:spPr>
          <a:xfrm>
            <a:off x="7927759" y="4054007"/>
            <a:ext cx="1810273" cy="1875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574330" y="539201"/>
            <a:ext cx="10465978" cy="5950376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F78D1952-1019-4C29-B9D7-E694B46E6D76}"/>
              </a:ext>
            </a:extLst>
          </p:cNvPr>
          <p:cNvSpPr/>
          <p:nvPr/>
        </p:nvSpPr>
        <p:spPr>
          <a:xfrm>
            <a:off x="5672039" y="762970"/>
            <a:ext cx="640457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الحرف  ثم أجب عن السؤال 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C22653DE-59B7-473D-86A1-7E7AA85C3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227" y="1702224"/>
            <a:ext cx="2247900" cy="2525568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3498F055-4D77-44BA-85C4-A42502B58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1018" y="3918531"/>
            <a:ext cx="2247900" cy="2488688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FEEAD382-30F7-4718-ACEB-773FAFAED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3558" y="1003593"/>
            <a:ext cx="2247900" cy="2716005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18CF769F-E5A6-486B-A145-C3E6C24240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3787" y="3783855"/>
            <a:ext cx="2247900" cy="2758039"/>
          </a:xfrm>
          <a:prstGeom prst="rect">
            <a:avLst/>
          </a:prstGeom>
        </p:spPr>
      </p:pic>
      <p:pic>
        <p:nvPicPr>
          <p:cNvPr id="44" name="صورة 43">
            <a:extLst>
              <a:ext uri="{FF2B5EF4-FFF2-40B4-BE49-F238E27FC236}">
                <a16:creationId xmlns:a16="http://schemas.microsoft.com/office/drawing/2014/main" id="{12A4CE68-93B8-468F-899B-15AAFBCE90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9770" y="1399889"/>
            <a:ext cx="2247900" cy="34671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53B683B-C45A-49CD-B242-EC4E3C7AD79B}"/>
              </a:ext>
            </a:extLst>
          </p:cNvPr>
          <p:cNvSpPr txBox="1"/>
          <p:nvPr/>
        </p:nvSpPr>
        <p:spPr>
          <a:xfrm>
            <a:off x="5277584" y="2281374"/>
            <a:ext cx="266718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ar-AE" sz="2400" b="1" dirty="0"/>
              <a:t>ركن من أركان الإسلام؟ </a:t>
            </a:r>
            <a:endParaRPr lang="en-US" sz="2400" b="1" dirty="0"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9B5EA712-C340-498D-B193-8B369D4B22A3}"/>
              </a:ext>
            </a:extLst>
          </p:cNvPr>
          <p:cNvSpPr txBox="1"/>
          <p:nvPr/>
        </p:nvSpPr>
        <p:spPr>
          <a:xfrm>
            <a:off x="2033558" y="1819709"/>
            <a:ext cx="209891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400" b="1" dirty="0"/>
              <a:t>ما معنى الوضوء ؟</a:t>
            </a:r>
            <a:endParaRPr lang="en-US" sz="2400" b="1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5C3BE03-CA1F-45F8-A66B-9B16F3D02BD5}"/>
              </a:ext>
            </a:extLst>
          </p:cNvPr>
          <p:cNvSpPr txBox="1"/>
          <p:nvPr/>
        </p:nvSpPr>
        <p:spPr>
          <a:xfrm>
            <a:off x="9060127" y="2281373"/>
            <a:ext cx="2667185" cy="461665"/>
          </a:xfrm>
          <a:prstGeom prst="rect">
            <a:avLst/>
          </a:prstGeom>
          <a:solidFill>
            <a:srgbClr val="55BC6B"/>
          </a:solidFill>
        </p:spPr>
        <p:txBody>
          <a:bodyPr wrap="square" rtlCol="0">
            <a:spAutoFit/>
          </a:bodyPr>
          <a:lstStyle/>
          <a:p>
            <a:r>
              <a:rPr lang="ar-AE" sz="2400" b="1" dirty="0"/>
              <a:t>لا تصح الصلاة إلا به ؟</a:t>
            </a:r>
            <a:endParaRPr lang="en-US" sz="2400" b="1" dirty="0"/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491E234-4DA2-4CBD-941C-583DC2AE92C2}"/>
              </a:ext>
            </a:extLst>
          </p:cNvPr>
          <p:cNvSpPr txBox="1"/>
          <p:nvPr/>
        </p:nvSpPr>
        <p:spPr>
          <a:xfrm>
            <a:off x="7511627" y="4636156"/>
            <a:ext cx="2667185" cy="4616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ar-AE" sz="2400" b="1" dirty="0"/>
              <a:t>بمن يقتدي المسلم ؟ </a:t>
            </a:r>
            <a:endParaRPr lang="en-US" sz="2400" b="1" dirty="0"/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DB16F9BC-8A5B-4EB5-B147-8A58A4B71A41}"/>
              </a:ext>
            </a:extLst>
          </p:cNvPr>
          <p:cNvSpPr txBox="1"/>
          <p:nvPr/>
        </p:nvSpPr>
        <p:spPr>
          <a:xfrm>
            <a:off x="2608684" y="4629742"/>
            <a:ext cx="4766682" cy="461665"/>
          </a:xfrm>
          <a:prstGeom prst="rect">
            <a:avLst/>
          </a:prstGeom>
          <a:solidFill>
            <a:srgbClr val="86AFE0"/>
          </a:solidFill>
        </p:spPr>
        <p:txBody>
          <a:bodyPr wrap="square" rtlCol="0">
            <a:spAutoFit/>
          </a:bodyPr>
          <a:lstStyle/>
          <a:p>
            <a:r>
              <a:rPr lang="ar-AE" sz="2400" b="1" dirty="0"/>
              <a:t>ما جزاء من يعطي كل عضو حقه في الغسل ؟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1019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0" grpId="0" animBg="1"/>
      <p:bldP spid="34" grpId="0" animBg="1"/>
      <p:bldP spid="32" grpId="0" animBg="1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EFC350EA-1A7F-4276-85D9-26A314F482A4}"/>
              </a:ext>
            </a:extLst>
          </p:cNvPr>
          <p:cNvSpPr/>
          <p:nvPr/>
        </p:nvSpPr>
        <p:spPr>
          <a:xfrm>
            <a:off x="2604655" y="2987695"/>
            <a:ext cx="8817189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غسل .............معينة من .......................، وَ..........................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8DBE8BE-3949-42A4-AB24-82582C298C92}"/>
              </a:ext>
            </a:extLst>
          </p:cNvPr>
          <p:cNvSpPr/>
          <p:nvPr/>
        </p:nvSpPr>
        <p:spPr>
          <a:xfrm>
            <a:off x="3921382" y="706833"/>
            <a:ext cx="816061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أكمل الفراغات التالية بكلمات مناسبة 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ABD7D662-5F14-4153-A772-B48C0BF567C4}"/>
              </a:ext>
            </a:extLst>
          </p:cNvPr>
          <p:cNvSpPr/>
          <p:nvPr/>
        </p:nvSpPr>
        <p:spPr>
          <a:xfrm>
            <a:off x="9167917" y="1785558"/>
            <a:ext cx="1405008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أعضاء </a:t>
            </a:r>
            <a:endParaRPr lang="en-US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30164705-7212-448F-8EC6-A68369E0A4BA}"/>
              </a:ext>
            </a:extLst>
          </p:cNvPr>
          <p:cNvSpPr/>
          <p:nvPr/>
        </p:nvSpPr>
        <p:spPr>
          <a:xfrm>
            <a:off x="5929745" y="1757266"/>
            <a:ext cx="2283289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جسم الإنسان</a:t>
            </a:r>
            <a:endParaRPr lang="en-US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D45E12F-22B5-4EB2-BA27-D6EBBC09DF15}"/>
              </a:ext>
            </a:extLst>
          </p:cNvPr>
          <p:cNvSpPr/>
          <p:nvPr/>
        </p:nvSpPr>
        <p:spPr>
          <a:xfrm>
            <a:off x="2854239" y="1745768"/>
            <a:ext cx="2283289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مسحها </a:t>
            </a:r>
            <a:endParaRPr lang="en-US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428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-0.01407 0.174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02865 0.179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1016 0.178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4" y="202553"/>
            <a:ext cx="11688501" cy="6452893"/>
            <a:chOff x="123395" y="109272"/>
            <a:chExt cx="11289576" cy="564766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98955" y="354245"/>
              <a:ext cx="9014016" cy="5402692"/>
            </a:xfrm>
            <a:prstGeom prst="rect">
              <a:avLst/>
            </a:prstGeom>
          </p:spPr>
        </p:pic>
      </p:grp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5D18E25-AA2A-468E-9ABF-389B5167484C}"/>
              </a:ext>
            </a:extLst>
          </p:cNvPr>
          <p:cNvSpPr/>
          <p:nvPr/>
        </p:nvSpPr>
        <p:spPr>
          <a:xfrm>
            <a:off x="3761599" y="2946928"/>
            <a:ext cx="7453247" cy="1240718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تعلمنا من هذا الدرس؟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C683C08-8C4F-4371-A643-C183A80EB327}"/>
              </a:ext>
            </a:extLst>
          </p:cNvPr>
          <p:cNvSpPr/>
          <p:nvPr/>
        </p:nvSpPr>
        <p:spPr>
          <a:xfrm>
            <a:off x="8229599" y="906734"/>
            <a:ext cx="3327527" cy="10498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غلق الدرس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872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00" y="196481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EFCF3F53-60EC-44AA-B4C0-9A7EAB57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2078" y="606824"/>
            <a:ext cx="8568174" cy="473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2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6E5BD15-82D3-499D-AF86-9D0F63883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2027" y="925388"/>
            <a:ext cx="8682836" cy="473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6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الوضوء (بدون إيقاع) - جاد وإياد مقداد - طيور الجنة">
            <a:hlinkClick r:id="" action="ppaction://media"/>
            <a:extLst>
              <a:ext uri="{FF2B5EF4-FFF2-40B4-BE49-F238E27FC236}">
                <a16:creationId xmlns:a16="http://schemas.microsoft.com/office/drawing/2014/main" id="{1EAC9A7E-072B-4F63-AE6F-0CD7DEEA6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4964" y="829288"/>
            <a:ext cx="9972583" cy="546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1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63F68A0-DE5C-4097-92E7-7B174F06726E}"/>
              </a:ext>
            </a:extLst>
          </p:cNvPr>
          <p:cNvSpPr/>
          <p:nvPr/>
        </p:nvSpPr>
        <p:spPr>
          <a:xfrm>
            <a:off x="2329210" y="749267"/>
            <a:ext cx="9300295" cy="572879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9D15BF5-D328-43A4-B90B-D1287AC5F79B}"/>
              </a:ext>
            </a:extLst>
          </p:cNvPr>
          <p:cNvSpPr/>
          <p:nvPr/>
        </p:nvSpPr>
        <p:spPr>
          <a:xfrm>
            <a:off x="2502889" y="2733775"/>
            <a:ext cx="9400862" cy="1572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39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الْوُضوءُ </a:t>
            </a:r>
            <a:endParaRPr lang="en-US" sz="239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44588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344" y="234892"/>
            <a:ext cx="10423858" cy="6417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79C2E13E-F1BE-4479-B10C-0D9247502B34}"/>
              </a:ext>
            </a:extLst>
          </p:cNvPr>
          <p:cNvSpPr/>
          <p:nvPr/>
        </p:nvSpPr>
        <p:spPr>
          <a:xfrm>
            <a:off x="8319437" y="709387"/>
            <a:ext cx="31277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solidFill>
                  <a:srgbClr val="FF0000"/>
                </a:solidFill>
                <a:cs typeface="PT Bold Heading" panose="02010400000000000000" pitchFamily="2" charset="-78"/>
              </a:rPr>
              <a:t>نواتج التعـلم </a:t>
            </a:r>
            <a:endParaRPr lang="ar-SA" sz="44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4034F88-BA5C-4277-8D2B-56355C911C06}"/>
              </a:ext>
            </a:extLst>
          </p:cNvPr>
          <p:cNvSpPr txBox="1"/>
          <p:nvPr/>
        </p:nvSpPr>
        <p:spPr>
          <a:xfrm>
            <a:off x="1812376" y="1693759"/>
            <a:ext cx="951553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4400" b="1" dirty="0"/>
              <a:t>ي</a:t>
            </a:r>
            <a:r>
              <a:rPr lang="en-US" sz="4400" b="1" dirty="0"/>
              <a:t>تَعَرَّفُ </a:t>
            </a:r>
            <a:r>
              <a:rPr lang="ar-AE" sz="4400" b="1" dirty="0"/>
              <a:t>الـمتعلم </a:t>
            </a:r>
            <a:r>
              <a:rPr lang="en-US" sz="4400" b="1" dirty="0"/>
              <a:t>َ</a:t>
            </a:r>
            <a:r>
              <a:rPr lang="ar-AE" sz="4400" b="1" dirty="0"/>
              <a:t>م</a:t>
            </a:r>
            <a:r>
              <a:rPr lang="en-US" sz="4400" b="1" dirty="0"/>
              <a:t>فْهومَ الوُضوءِ.</a:t>
            </a:r>
            <a:endParaRPr lang="ar-AE" sz="4400" b="1" dirty="0"/>
          </a:p>
          <a:p>
            <a:pPr algn="r" rtl="1"/>
            <a:endParaRPr lang="en-US" sz="4400" b="1" dirty="0"/>
          </a:p>
          <a:p>
            <a:pPr algn="r" rtl="1"/>
            <a:r>
              <a:rPr lang="en-US" sz="4400" b="1" dirty="0"/>
              <a:t>يَسْتَنْتِجُ </a:t>
            </a:r>
            <a:r>
              <a:rPr lang="ar-AE" sz="4400" b="1" dirty="0"/>
              <a:t>المتعلم </a:t>
            </a:r>
            <a:r>
              <a:rPr lang="en-US" sz="4400" b="1" dirty="0"/>
              <a:t>الحالاتِ الَّتي يُشْرَعُ فيها الوُضوءُ</a:t>
            </a:r>
            <a:r>
              <a:rPr lang="ar-AE" sz="4400" b="1" dirty="0"/>
              <a:t>.</a:t>
            </a:r>
          </a:p>
          <a:p>
            <a:pPr algn="r" rtl="1"/>
            <a:endParaRPr lang="ar-AE" sz="4400" b="1" dirty="0"/>
          </a:p>
          <a:p>
            <a:pPr algn="r" rtl="1"/>
            <a:r>
              <a:rPr lang="en-US" sz="4400" b="1" dirty="0"/>
              <a:t>يُطَبِّقُ</a:t>
            </a:r>
            <a:r>
              <a:rPr lang="ar-AE" sz="4400" b="1" dirty="0"/>
              <a:t> المتعلم </a:t>
            </a:r>
            <a:r>
              <a:rPr lang="en-US" sz="4400" b="1" dirty="0"/>
              <a:t> الوُضوءَ تَطْبيقًا صَحيحًا.</a:t>
            </a:r>
          </a:p>
        </p:txBody>
      </p:sp>
    </p:spTree>
    <p:extLst>
      <p:ext uri="{BB962C8B-B14F-4D97-AF65-F5344CB8AC3E}">
        <p14:creationId xmlns:p14="http://schemas.microsoft.com/office/powerpoint/2010/main" val="3566934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3314F2B-A8AB-4F6B-915A-7280B43170B5}"/>
              </a:ext>
            </a:extLst>
          </p:cNvPr>
          <p:cNvSpPr/>
          <p:nvPr/>
        </p:nvSpPr>
        <p:spPr>
          <a:xfrm>
            <a:off x="9410473" y="479400"/>
            <a:ext cx="2198601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أتحدث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EFC350EA-1A7F-4276-85D9-26A314F482A4}"/>
              </a:ext>
            </a:extLst>
          </p:cNvPr>
          <p:cNvSpPr/>
          <p:nvPr/>
        </p:nvSpPr>
        <p:spPr>
          <a:xfrm>
            <a:off x="3817398" y="2987695"/>
            <a:ext cx="7604446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ذهبت مع والدك في يوم من الأيام إلى الـمسجد؟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19EFEB55-35FB-424D-8B24-A17A2885933C}"/>
              </a:ext>
            </a:extLst>
          </p:cNvPr>
          <p:cNvSpPr/>
          <p:nvPr/>
        </p:nvSpPr>
        <p:spPr>
          <a:xfrm>
            <a:off x="1926454" y="3981374"/>
            <a:ext cx="9495390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يفعل والدك قبل أن يذهب إلى المسجد ؟ هل يمكن أن يذهب دون أن يتوضأ ؟ لماذا ؟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6" name="Picture 2" descr="Wireless Microphone Download Karaoke Sound - Karaoke Mic Clip Art - Png  Download (#133790) - PinClipart">
            <a:extLst>
              <a:ext uri="{FF2B5EF4-FFF2-40B4-BE49-F238E27FC236}">
                <a16:creationId xmlns:a16="http://schemas.microsoft.com/office/drawing/2014/main" id="{1915098B-7A67-4D53-BFDA-9BE5DFB58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8" b="89973" l="5682" r="95114">
                        <a14:foregroundMark x1="39432" y1="48626" x2="43750" y2="59890"/>
                        <a14:foregroundMark x1="21477" y1="44643" x2="34091" y2="48214"/>
                        <a14:foregroundMark x1="36023" y1="22115" x2="15455" y2="39560"/>
                        <a14:foregroundMark x1="26023" y1="16758" x2="11477" y2="29396"/>
                        <a14:foregroundMark x1="23523" y1="13187" x2="6591" y2="28022"/>
                        <a14:foregroundMark x1="17614" y1="12500" x2="5795" y2="23489"/>
                        <a14:foregroundMark x1="21818" y1="7555" x2="24659" y2="7418"/>
                        <a14:foregroundMark x1="27386" y1="13049" x2="31591" y2="17995"/>
                        <a14:foregroundMark x1="31591" y1="17995" x2="26705" y2="22665"/>
                        <a14:foregroundMark x1="26705" y1="22665" x2="25341" y2="23077"/>
                        <a14:foregroundMark x1="23864" y1="24313" x2="14886" y2="33516"/>
                        <a14:foregroundMark x1="12841" y1="33379" x2="11023" y2="37912"/>
                        <a14:foregroundMark x1="63750" y1="88736" x2="69659" y2="89973"/>
                        <a14:foregroundMark x1="69659" y1="89973" x2="73295" y2="84341"/>
                        <a14:foregroundMark x1="73295" y1="84341" x2="74659" y2="77198"/>
                        <a14:foregroundMark x1="74659" y1="77198" x2="80341" y2="73901"/>
                        <a14:foregroundMark x1="80341" y1="73901" x2="91477" y2="79945"/>
                        <a14:foregroundMark x1="91477" y1="79945" x2="95114" y2="7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9851">
            <a:off x="8887251" y="379495"/>
            <a:ext cx="985731" cy="81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8DBE8BE-3949-42A4-AB24-82582C298C92}"/>
              </a:ext>
            </a:extLst>
          </p:cNvPr>
          <p:cNvSpPr/>
          <p:nvPr/>
        </p:nvSpPr>
        <p:spPr>
          <a:xfrm>
            <a:off x="3801309" y="1836858"/>
            <a:ext cx="816061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أشارك معلمي و زملائي الإجابة عن الأسئلة : 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30A1A753-314F-4216-8376-FDBDF441B28B}"/>
              </a:ext>
            </a:extLst>
          </p:cNvPr>
          <p:cNvSpPr/>
          <p:nvPr/>
        </p:nvSpPr>
        <p:spPr>
          <a:xfrm>
            <a:off x="1819922" y="4916581"/>
            <a:ext cx="9601922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تعرف كيف يتوضأ المسلم استعدادا للصلاة ؟ أذكر ما تعرفه عن الوضوء لزملائك ؟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1EC0C0F-6D9F-47E7-873D-A926CDFAA3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5874" y="1919698"/>
            <a:ext cx="2081524" cy="188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0164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3314F2B-A8AB-4F6B-915A-7280B43170B5}"/>
              </a:ext>
            </a:extLst>
          </p:cNvPr>
          <p:cNvSpPr/>
          <p:nvPr/>
        </p:nvSpPr>
        <p:spPr>
          <a:xfrm>
            <a:off x="8576307" y="520638"/>
            <a:ext cx="2198601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أستمع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8DBE8BE-3949-42A4-AB24-82582C298C92}"/>
              </a:ext>
            </a:extLst>
          </p:cNvPr>
          <p:cNvSpPr/>
          <p:nvPr/>
        </p:nvSpPr>
        <p:spPr>
          <a:xfrm>
            <a:off x="5252993" y="613117"/>
            <a:ext cx="410998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إلى قراءة معلمي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6" descr="الاستماع إلى القصاصات الفنية بالأبيض والأسود - Clip Art Library - عدم  الاستماع الكريسماس">
            <a:extLst>
              <a:ext uri="{FF2B5EF4-FFF2-40B4-BE49-F238E27FC236}">
                <a16:creationId xmlns:a16="http://schemas.microsoft.com/office/drawing/2014/main" id="{3D0CB92E-8D4E-46F4-BCA3-6756CA2F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908" y="336728"/>
            <a:ext cx="683655" cy="114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1792B8B-2E29-4639-BAC0-908CB82CD75A}"/>
              </a:ext>
            </a:extLst>
          </p:cNvPr>
          <p:cNvSpPr txBox="1"/>
          <p:nvPr/>
        </p:nvSpPr>
        <p:spPr>
          <a:xfrm>
            <a:off x="2175030" y="1424463"/>
            <a:ext cx="9177480" cy="286232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الوضوء</a:t>
            </a:r>
          </a:p>
          <a:p>
            <a:pPr algn="ctr"/>
            <a:endParaRPr lang="ar-AE" sz="3600" b="1" dirty="0">
              <a:solidFill>
                <a:srgbClr val="FF0000"/>
              </a:solidFill>
            </a:endParaRPr>
          </a:p>
          <a:p>
            <a:pPr algn="ctr"/>
            <a:endParaRPr lang="ar-AE" sz="3600" b="1" dirty="0">
              <a:solidFill>
                <a:srgbClr val="FF0000"/>
              </a:solidFill>
            </a:endParaRPr>
          </a:p>
          <a:p>
            <a:pPr algn="ctr"/>
            <a:endParaRPr lang="ar-AE" sz="3600" b="1" dirty="0">
              <a:solidFill>
                <a:srgbClr val="FF0000"/>
              </a:solidFill>
            </a:endParaRPr>
          </a:p>
          <a:p>
            <a:pPr algn="ctr"/>
            <a:endParaRPr lang="ar-AE" sz="3600" b="1" dirty="0">
              <a:solidFill>
                <a:srgbClr val="FF0000"/>
              </a:solidFill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E6D503D-A544-4FC6-9EC6-08B5F502D9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403" t="24983" r="52564" b="56785"/>
          <a:stretch/>
        </p:blipFill>
        <p:spPr>
          <a:xfrm>
            <a:off x="2485748" y="1710697"/>
            <a:ext cx="2592279" cy="225014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68B07E6-07CE-4B43-B2BC-7D6ACA679D7E}"/>
              </a:ext>
            </a:extLst>
          </p:cNvPr>
          <p:cNvSpPr txBox="1"/>
          <p:nvPr/>
        </p:nvSpPr>
        <p:spPr>
          <a:xfrm>
            <a:off x="5078027" y="2039027"/>
            <a:ext cx="61648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/>
              <a:t>الصَّلاةُ رُكْنٌ منْ أَرْكانِ الإسلامِ ،وَ هِيَ عَمودُ الدّين، وَ لا تَصحُّ صلاةُ الْـمُسْلِمِ دونَ الْوُضوءِ؛ فَهُوَ شَرْطٌ مِنْ شُروطِ الصَّلاةِ . وَ الوُضوءُ في الدّينِ الإسْلاميِّ يَكونُ للطَّهارةِ و النَّظافةِ ، وَ يَعْني : غَسْلَ أَعْضاءٍ مُعَيَّنَةٍ مِنْ جِسْمِ الإِنْسانِ ، وَ مَسْحَها .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AF3EAD7-669B-46B1-B47D-4C9CD965DB04}"/>
              </a:ext>
            </a:extLst>
          </p:cNvPr>
          <p:cNvSpPr/>
          <p:nvPr/>
        </p:nvSpPr>
        <p:spPr>
          <a:xfrm>
            <a:off x="7231059" y="4381166"/>
            <a:ext cx="4405058" cy="58015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عن ماذا يتحدث النص 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D038AC27-0BE7-4BD6-B292-BA21AD795842}"/>
              </a:ext>
            </a:extLst>
          </p:cNvPr>
          <p:cNvSpPr/>
          <p:nvPr/>
        </p:nvSpPr>
        <p:spPr>
          <a:xfrm>
            <a:off x="7519386" y="5299086"/>
            <a:ext cx="3685578" cy="60789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معنى الوضوء؟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85693DC-AACB-425E-B597-C3A37691412C}"/>
              </a:ext>
            </a:extLst>
          </p:cNvPr>
          <p:cNvSpPr/>
          <p:nvPr/>
        </p:nvSpPr>
        <p:spPr>
          <a:xfrm>
            <a:off x="1775534" y="4441047"/>
            <a:ext cx="5277971" cy="607891"/>
          </a:xfrm>
          <a:prstGeom prst="roundRect">
            <a:avLst>
              <a:gd name="adj" fmla="val 50000"/>
            </a:avLst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كيف يكون المسلم على طهارة 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6470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3314F2B-A8AB-4F6B-915A-7280B43170B5}"/>
              </a:ext>
            </a:extLst>
          </p:cNvPr>
          <p:cNvSpPr/>
          <p:nvPr/>
        </p:nvSpPr>
        <p:spPr>
          <a:xfrm>
            <a:off x="8576307" y="520638"/>
            <a:ext cx="2198601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أستمع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8DBE8BE-3949-42A4-AB24-82582C298C92}"/>
              </a:ext>
            </a:extLst>
          </p:cNvPr>
          <p:cNvSpPr/>
          <p:nvPr/>
        </p:nvSpPr>
        <p:spPr>
          <a:xfrm>
            <a:off x="5252993" y="613117"/>
            <a:ext cx="410998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إلى قراءة معلمي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6" descr="الاستماع إلى القصاصات الفنية بالأبيض والأسود - Clip Art Library - عدم  الاستماع الكريسماس">
            <a:extLst>
              <a:ext uri="{FF2B5EF4-FFF2-40B4-BE49-F238E27FC236}">
                <a16:creationId xmlns:a16="http://schemas.microsoft.com/office/drawing/2014/main" id="{3D0CB92E-8D4E-46F4-BCA3-6756CA2F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908" y="336728"/>
            <a:ext cx="683655" cy="114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1792B8B-2E29-4639-BAC0-908CB82CD75A}"/>
              </a:ext>
            </a:extLst>
          </p:cNvPr>
          <p:cNvSpPr txBox="1"/>
          <p:nvPr/>
        </p:nvSpPr>
        <p:spPr>
          <a:xfrm>
            <a:off x="1817107" y="1678823"/>
            <a:ext cx="9812935" cy="267765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2400" dirty="0"/>
              <a:t>ولَنا في رَسول الله – صلى الله عليه و سلم أسوةٌ حَسَنَةٌ ،يَقْتَدي</a:t>
            </a:r>
          </a:p>
          <a:p>
            <a:pPr algn="r"/>
            <a:r>
              <a:rPr lang="ar-AE" sz="2400" dirty="0"/>
              <a:t> المُسْلِمُ بِها في كلِّ أمور حياته وَ في أَداءِ عِباداتِهِ ، وَ مِنْ سُنَّةِ</a:t>
            </a:r>
          </a:p>
          <a:p>
            <a:pPr algn="r"/>
            <a:r>
              <a:rPr lang="ar-AE" sz="2400" dirty="0"/>
              <a:t>الرسول-صلى الله عليه و سلم - ، فقد قالَ</a:t>
            </a:r>
          </a:p>
          <a:p>
            <a:pPr algn="r"/>
            <a:r>
              <a:rPr lang="ar-AE" sz="2400" dirty="0"/>
              <a:t>صلى الله عليه و سلّم -:" </a:t>
            </a:r>
            <a:r>
              <a:rPr lang="ar-AE" sz="2400" dirty="0">
                <a:solidFill>
                  <a:srgbClr val="C00000"/>
                </a:solidFill>
              </a:rPr>
              <a:t>إذا قُمْتَ إلى الصَّلاةِ فَأَسْبِغِ الوُضوء،</a:t>
            </a:r>
          </a:p>
          <a:p>
            <a:pPr algn="r" rtl="1"/>
            <a:r>
              <a:rPr lang="ar-AE" sz="2400" dirty="0">
                <a:solidFill>
                  <a:srgbClr val="C00000"/>
                </a:solidFill>
              </a:rPr>
              <a:t> واجعل الماءَ بَيْنَ أصابِعِ يَدَيْكَ وَ رِجْلَيْكَ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}</a:t>
            </a:r>
            <a:r>
              <a:rPr lang="ar-AE" sz="1600" dirty="0">
                <a:solidFill>
                  <a:schemeClr val="accent6">
                    <a:lumMod val="75000"/>
                  </a:schemeClr>
                </a:solidFill>
              </a:rPr>
              <a:t>صحيح ابن ماجه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{</a:t>
            </a:r>
            <a:r>
              <a:rPr lang="ar-AE" sz="2400" dirty="0"/>
              <a:t> أي</a:t>
            </a:r>
          </a:p>
          <a:p>
            <a:pPr algn="r" rtl="1"/>
            <a:r>
              <a:rPr lang="ar-AE" sz="2400" dirty="0"/>
              <a:t>أعطْ كل عضو حقَّهُ في الغَسْلِ ، وَ بِذلِكَ يَكونُ وُضوؤُكَ سَببًا</a:t>
            </a:r>
          </a:p>
          <a:p>
            <a:pPr algn="r" rtl="1"/>
            <a:r>
              <a:rPr lang="ar-AE" sz="2400" dirty="0"/>
              <a:t>في زِيادةِ حَسناتِكَ ، و رَفْعِ دَرَجاتِكَ. </a:t>
            </a:r>
            <a:endParaRPr lang="en-US" sz="2400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997B1EC-912B-4474-803D-D7A76A32A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107" y="1804289"/>
            <a:ext cx="3323063" cy="23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F4996E75-0159-4D4C-BEC5-4A82FFC43AA4}"/>
              </a:ext>
            </a:extLst>
          </p:cNvPr>
          <p:cNvSpPr/>
          <p:nvPr/>
        </p:nvSpPr>
        <p:spPr>
          <a:xfrm>
            <a:off x="6052494" y="5064834"/>
            <a:ext cx="5577548" cy="58015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بمن يقتدي المسلم في كل أمور حياته و أداء عباداته؟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ADB19FD6-73CA-4CC0-9106-B110F668E769}"/>
              </a:ext>
            </a:extLst>
          </p:cNvPr>
          <p:cNvSpPr/>
          <p:nvPr/>
        </p:nvSpPr>
        <p:spPr>
          <a:xfrm>
            <a:off x="5023349" y="5698573"/>
            <a:ext cx="6606693" cy="60789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كيف يكون الوضوء سببا في زيادة الحسنات و رفع الدرجات ؟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0896563-08D1-466C-AE28-055886830A80}"/>
              </a:ext>
            </a:extLst>
          </p:cNvPr>
          <p:cNvSpPr/>
          <p:nvPr/>
        </p:nvSpPr>
        <p:spPr>
          <a:xfrm>
            <a:off x="9086393" y="4403358"/>
            <a:ext cx="2543649" cy="607891"/>
          </a:xfrm>
          <a:prstGeom prst="roundRect">
            <a:avLst>
              <a:gd name="adj" fmla="val 50000"/>
            </a:avLst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مرادف يقتدي؟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ABA53785-1F3B-4ABE-96C8-87488E14070E}"/>
              </a:ext>
            </a:extLst>
          </p:cNvPr>
          <p:cNvSpPr/>
          <p:nvPr/>
        </p:nvSpPr>
        <p:spPr>
          <a:xfrm>
            <a:off x="5814875" y="4403357"/>
            <a:ext cx="3131978" cy="60789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معنى فأسبغ الوضوء ؟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719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2805</TotalTime>
  <Words>392</Words>
  <Application>Microsoft Office PowerPoint</Application>
  <PresentationFormat>شاشة عريضة</PresentationFormat>
  <Paragraphs>65</Paragraphs>
  <Slides>12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Nazli</vt:lpstr>
      <vt:lpstr>Sakkal Majalla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206</cp:revision>
  <dcterms:created xsi:type="dcterms:W3CDTF">2020-08-22T21:07:06Z</dcterms:created>
  <dcterms:modified xsi:type="dcterms:W3CDTF">2021-12-31T08:39:46Z</dcterms:modified>
</cp:coreProperties>
</file>