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8"/>
  </p:notesMasterIdLst>
  <p:sldIdLst>
    <p:sldId id="268" r:id="rId2"/>
    <p:sldId id="359" r:id="rId3"/>
    <p:sldId id="362" r:id="rId4"/>
    <p:sldId id="360" r:id="rId5"/>
    <p:sldId id="363" r:id="rId6"/>
    <p:sldId id="3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6C63B-6CB4-4CD4-BA8D-1F0434D6443B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BF980-F8A1-407E-8503-750A185D3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2DF3-3803-B545-BA8E-6BCB3B601AE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522"/>
            <a:ext cx="12193057" cy="495647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EBB66BA-9946-7D42-8E26-392B7BFF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8" t="50940" r="95429" b="24426"/>
          <a:stretch/>
        </p:blipFill>
        <p:spPr>
          <a:xfrm>
            <a:off x="0" y="1784733"/>
            <a:ext cx="1057619" cy="2228556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EBB66BA-9946-7D42-8E26-392B7BFF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15" t="26144" r="472" b="-15149"/>
          <a:stretch/>
        </p:blipFill>
        <p:spPr>
          <a:xfrm>
            <a:off x="10748790" y="2899011"/>
            <a:ext cx="1443210" cy="4781321"/>
          </a:xfrm>
          <a:prstGeom prst="rect">
            <a:avLst/>
          </a:prstGeom>
        </p:spPr>
      </p:pic>
      <p:pic>
        <p:nvPicPr>
          <p:cNvPr id="6" name="Picture 13" descr="Icon&#10;&#10;Description automatically generated">
            <a:extLst>
              <a:ext uri="{FF2B5EF4-FFF2-40B4-BE49-F238E27FC236}">
                <a16:creationId xmlns:a16="http://schemas.microsoft.com/office/drawing/2014/main" id="{F1AC8977-F4A9-4542-9E05-CE4A744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813" y="2157533"/>
            <a:ext cx="8382497" cy="4715154"/>
          </a:xfrm>
          <a:prstGeom prst="rect">
            <a:avLst/>
          </a:prstGeom>
          <a:ln>
            <a:noFill/>
          </a:ln>
        </p:spPr>
      </p:pic>
      <p:sp>
        <p:nvSpPr>
          <p:cNvPr id="7" name="مربع نص 6"/>
          <p:cNvSpPr txBox="1"/>
          <p:nvPr/>
        </p:nvSpPr>
        <p:spPr>
          <a:xfrm>
            <a:off x="8919990" y="1218113"/>
            <a:ext cx="325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مجلس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r>
              <a:rPr lang="ar-AE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نطاق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</a:t>
            </a:r>
            <a:endParaRPr lang="ar-AE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AE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مدرسة الهير للتعليم الأساسي والثانوي 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703454" y="2421957"/>
            <a:ext cx="4790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اختبار صف سادس </a:t>
            </a:r>
            <a:endParaRPr lang="en-US" sz="6600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45542" y="6230217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مدير المدرسة عارف علي آل علي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792096" y="3247233"/>
            <a:ext cx="3653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مادة الاجتماعيات </a:t>
            </a:r>
          </a:p>
          <a:p>
            <a:pPr algn="ctr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Omar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hasan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atallah</a:t>
            </a:r>
            <a:endParaRPr lang="ar-AE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2021-2022</a:t>
            </a:r>
            <a:endParaRPr lang="ar-AE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446453" y="606373"/>
            <a:ext cx="1326515" cy="9239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6E711E3-BB2A-41A0-96B1-5C06D2002B7D}"/>
              </a:ext>
            </a:extLst>
          </p:cNvPr>
          <p:cNvGrpSpPr/>
          <p:nvPr/>
        </p:nvGrpSpPr>
        <p:grpSpPr>
          <a:xfrm>
            <a:off x="1" y="0"/>
            <a:ext cx="12192000" cy="6724357"/>
            <a:chOff x="1" y="0"/>
            <a:chExt cx="12192000" cy="672435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A27642D-3CE3-489B-A918-A0B13E1DE133}"/>
                </a:ext>
              </a:extLst>
            </p:cNvPr>
            <p:cNvGrpSpPr/>
            <p:nvPr/>
          </p:nvGrpSpPr>
          <p:grpSpPr>
            <a:xfrm>
              <a:off x="1" y="0"/>
              <a:ext cx="12192000" cy="6724357"/>
              <a:chOff x="1" y="0"/>
              <a:chExt cx="12192000" cy="6724357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 rotWithShape="1">
              <a:blip r:embed="rId2"/>
              <a:srcRect t="17941" r="10650" b="27083"/>
              <a:stretch/>
            </p:blipFill>
            <p:spPr>
              <a:xfrm>
                <a:off x="1" y="0"/>
                <a:ext cx="12192000" cy="672435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E7084D-D822-49F3-B3DC-8D4EE7D77BAB}"/>
                  </a:ext>
                </a:extLst>
              </p:cNvPr>
              <p:cNvSpPr/>
              <p:nvPr/>
            </p:nvSpPr>
            <p:spPr>
              <a:xfrm>
                <a:off x="7049729" y="191729"/>
                <a:ext cx="4586748" cy="5796116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1A1395A-51CD-4811-8C7B-C087BB3EF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755" y="4616245"/>
                <a:ext cx="1209368" cy="10766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3C606A4-D711-4B6C-9958-B5F7C4F820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755" y="3214694"/>
                <a:ext cx="1101213" cy="125406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4E7DD70-9F0A-4404-9B9A-EA7B69174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755" y="1917291"/>
                <a:ext cx="2335161" cy="53071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5391DF8-8D03-417B-9914-DA7D41DE5980}"/>
                  </a:ext>
                </a:extLst>
              </p:cNvPr>
              <p:cNvCxnSpPr/>
              <p:nvPr/>
            </p:nvCxnSpPr>
            <p:spPr>
              <a:xfrm>
                <a:off x="6813755" y="693174"/>
                <a:ext cx="162232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9723878-4947-4273-8C82-AF5B7E120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02297" y="4663723"/>
                <a:ext cx="604684" cy="8226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5577829-AA89-4F5B-A463-403A180C83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02645" y="952773"/>
                <a:ext cx="1482214" cy="128016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113DB41-9544-42CA-ACD9-921BE734E2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22426" y="2125997"/>
                <a:ext cx="1762433" cy="203628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4E48C8D-8E95-474A-B7EF-A4319BA2E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407445" y="1061884"/>
                <a:ext cx="1214286" cy="18760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41E04C7-EAC0-45C3-9E38-D32F40F0F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89342" y="6009546"/>
              <a:ext cx="1145460" cy="2422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74843CA-36CC-4F48-A7A0-AD05FCE3E766}"/>
                </a:ext>
              </a:extLst>
            </p:cNvPr>
            <p:cNvSpPr/>
            <p:nvPr/>
          </p:nvSpPr>
          <p:spPr>
            <a:xfrm>
              <a:off x="7669161" y="6009546"/>
              <a:ext cx="3093475" cy="65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0D4BFFD-5451-45ED-9DB8-4664F52CFA24}"/>
              </a:ext>
            </a:extLst>
          </p:cNvPr>
          <p:cNvSpPr/>
          <p:nvPr/>
        </p:nvSpPr>
        <p:spPr>
          <a:xfrm>
            <a:off x="67598" y="18340"/>
            <a:ext cx="5855110" cy="67243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C52B1-FEEC-4179-9F54-B22451AE8F8D}"/>
              </a:ext>
            </a:extLst>
          </p:cNvPr>
          <p:cNvSpPr txBox="1"/>
          <p:nvPr/>
        </p:nvSpPr>
        <p:spPr>
          <a:xfrm>
            <a:off x="462114" y="191729"/>
            <a:ext cx="52602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b="1" dirty="0"/>
              <a:t>في ضوء دراستك السابقة للوحدة الأولى حلل بيانات الخريطة التالية :</a:t>
            </a:r>
          </a:p>
        </p:txBody>
      </p:sp>
      <p:graphicFrame>
        <p:nvGraphicFramePr>
          <p:cNvPr id="51" name="Table 51">
            <a:extLst>
              <a:ext uri="{FF2B5EF4-FFF2-40B4-BE49-F238E27FC236}">
                <a16:creationId xmlns:a16="http://schemas.microsoft.com/office/drawing/2014/main" id="{7398DF67-C8E0-406A-9492-B2D49861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93592"/>
              </p:ext>
            </p:extLst>
          </p:nvPr>
        </p:nvGraphicFramePr>
        <p:xfrm>
          <a:off x="379769" y="655501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594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150988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</a:t>
                      </a:r>
                      <a:r>
                        <a:rPr lang="ar-SA" sz="1400" b="1" dirty="0"/>
                        <a:t>مظهر تضاريسي يشير إليه رقم (1)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r>
                        <a:rPr lang="ar-MA" sz="1600" b="1" dirty="0"/>
                        <a:t>المرتفعات الوسطى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جبل </a:t>
                      </a:r>
                      <a:r>
                        <a:rPr lang="ar-MA" sz="1600" b="1" dirty="0" err="1"/>
                        <a:t>هالاسان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الجزر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السهول الساحلية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0A7CF10-E0FF-46A8-8CB0-8B187C1B6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71687"/>
              </p:ext>
            </p:extLst>
          </p:nvPr>
        </p:nvGraphicFramePr>
        <p:xfrm>
          <a:off x="379769" y="1376030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594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150988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</a:t>
                      </a:r>
                      <a:r>
                        <a:rPr lang="en-US" sz="1400" b="1" dirty="0"/>
                        <a:t> </a:t>
                      </a:r>
                      <a:r>
                        <a:rPr lang="ar-MA" sz="1400" b="1" dirty="0"/>
                        <a:t>مسطح مائي </a:t>
                      </a:r>
                      <a:r>
                        <a:rPr lang="ar-SA" sz="1400" b="1" dirty="0"/>
                        <a:t>يشير إليه رقم (</a:t>
                      </a:r>
                      <a:r>
                        <a:rPr lang="en-US" sz="1400" b="1" dirty="0"/>
                        <a:t>2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pPr algn="ctr"/>
                      <a:r>
                        <a:rPr lang="ar-MA" sz="1600" b="1" dirty="0"/>
                        <a:t>البحر الميت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600" b="1" dirty="0"/>
                        <a:t>البحر الاصفر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600" b="1" dirty="0"/>
                        <a:t>بحر اليابان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1600" b="1" dirty="0"/>
                        <a:t>بحر الصين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3" name="Table 51">
            <a:extLst>
              <a:ext uri="{FF2B5EF4-FFF2-40B4-BE49-F238E27FC236}">
                <a16:creationId xmlns:a16="http://schemas.microsoft.com/office/drawing/2014/main" id="{AC7DADE6-3406-4D1C-A402-71515FF85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01150"/>
              </p:ext>
            </p:extLst>
          </p:nvPr>
        </p:nvGraphicFramePr>
        <p:xfrm>
          <a:off x="366343" y="2068678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471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348954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27312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دولة تقع في الشمال </a:t>
                      </a:r>
                      <a:r>
                        <a:rPr lang="ar-SA" sz="1400" b="1" dirty="0"/>
                        <a:t>يشير إليه رقم (</a:t>
                      </a:r>
                      <a:r>
                        <a:rPr lang="en-US" sz="1400" b="1" dirty="0"/>
                        <a:t>3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الصين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اليابان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كوريا ج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كوريا ش 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4" name="Table 51">
            <a:extLst>
              <a:ext uri="{FF2B5EF4-FFF2-40B4-BE49-F238E27FC236}">
                <a16:creationId xmlns:a16="http://schemas.microsoft.com/office/drawing/2014/main" id="{A2BFD101-2617-4589-8FB0-4A2E12BBD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79651"/>
              </p:ext>
            </p:extLst>
          </p:nvPr>
        </p:nvGraphicFramePr>
        <p:xfrm>
          <a:off x="366343" y="2774679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594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150988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 جزيرة </a:t>
                      </a:r>
                      <a:r>
                        <a:rPr lang="ar-SA" sz="1400" b="1" dirty="0"/>
                        <a:t>يشير إليه رقم (</a:t>
                      </a:r>
                      <a:r>
                        <a:rPr lang="en-US" sz="1400" b="1" dirty="0"/>
                        <a:t>4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pPr algn="r"/>
                      <a:r>
                        <a:rPr lang="ar-MA" sz="1600" b="1" dirty="0"/>
                        <a:t>شي جي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1600" b="1" dirty="0" err="1"/>
                        <a:t>كويشو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1600" b="1" dirty="0" err="1"/>
                        <a:t>شيكوكو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1600" b="1" dirty="0"/>
                        <a:t>قرص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5" name="Table 51">
            <a:extLst>
              <a:ext uri="{FF2B5EF4-FFF2-40B4-BE49-F238E27FC236}">
                <a16:creationId xmlns:a16="http://schemas.microsoft.com/office/drawing/2014/main" id="{7F624D94-B97D-4D83-A6D8-A6C20B752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50160"/>
              </p:ext>
            </p:extLst>
          </p:nvPr>
        </p:nvGraphicFramePr>
        <p:xfrm>
          <a:off x="363492" y="3447055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6483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355271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486957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دولة مجاورة عاصمتها طوكيو</a:t>
                      </a:r>
                      <a:r>
                        <a:rPr lang="ar-SA" sz="1400" b="1" dirty="0"/>
                        <a:t> يشير إليه رقم (</a:t>
                      </a:r>
                      <a:r>
                        <a:rPr lang="en-US" sz="1400" b="1" dirty="0"/>
                        <a:t>5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الصين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اليابان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كوريا ج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ar-MA" sz="1600" b="1" dirty="0"/>
                        <a:t>كوريا ش 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C16A174B-7040-443B-95BC-5D08DC9C2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4383"/>
              </p:ext>
            </p:extLst>
          </p:nvPr>
        </p:nvGraphicFramePr>
        <p:xfrm>
          <a:off x="376184" y="4130171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594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150988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 مضيق </a:t>
                      </a:r>
                      <a:r>
                        <a:rPr lang="ar-SA" sz="1400" b="1" dirty="0"/>
                        <a:t> يشير إليه رقم (</a:t>
                      </a:r>
                      <a:r>
                        <a:rPr lang="en-US" sz="1400" b="1" dirty="0"/>
                        <a:t>6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البسفور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كوريا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هرمز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اليابان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7" name="Table 51">
            <a:extLst>
              <a:ext uri="{FF2B5EF4-FFF2-40B4-BE49-F238E27FC236}">
                <a16:creationId xmlns:a16="http://schemas.microsoft.com/office/drawing/2014/main" id="{D2A17379-42EC-4C47-8BBD-B3AE3274B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47922"/>
              </p:ext>
            </p:extLst>
          </p:nvPr>
        </p:nvGraphicFramePr>
        <p:xfrm>
          <a:off x="373872" y="4822457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594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150988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خريطة لدولة في اسيا </a:t>
                      </a:r>
                      <a:r>
                        <a:rPr lang="ar-SA" sz="1400" b="1" dirty="0"/>
                        <a:t>يشير إليه رقم (</a:t>
                      </a:r>
                      <a:r>
                        <a:rPr lang="en-US" sz="1400" b="1" dirty="0"/>
                        <a:t>7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r>
                        <a:rPr lang="ar-MA" sz="1600" b="1" dirty="0"/>
                        <a:t>الفلبين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الصين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الهند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كوريا الجنوبية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8" name="Table 51">
            <a:extLst>
              <a:ext uri="{FF2B5EF4-FFF2-40B4-BE49-F238E27FC236}">
                <a16:creationId xmlns:a16="http://schemas.microsoft.com/office/drawing/2014/main" id="{C4AD369A-7A6E-416A-B6C5-FA6F13EC6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30612"/>
              </p:ext>
            </p:extLst>
          </p:nvPr>
        </p:nvGraphicFramePr>
        <p:xfrm>
          <a:off x="363492" y="5419155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900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745144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سهل ساحلي </a:t>
                      </a:r>
                      <a:r>
                        <a:rPr lang="ar-SA" sz="1400" b="1" dirty="0"/>
                        <a:t> يشير إليه رقم (</a:t>
                      </a:r>
                      <a:r>
                        <a:rPr lang="en-US" sz="1400" b="1" dirty="0"/>
                        <a:t>8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الجنوب الشرقي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الشرقي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الجنوبي الغربي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الجنوبي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  <p:graphicFrame>
        <p:nvGraphicFramePr>
          <p:cNvPr id="59" name="Table 51">
            <a:extLst>
              <a:ext uri="{FF2B5EF4-FFF2-40B4-BE49-F238E27FC236}">
                <a16:creationId xmlns:a16="http://schemas.microsoft.com/office/drawing/2014/main" id="{F1E826BB-35B0-42D7-9F9E-8D2283936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45562"/>
              </p:ext>
            </p:extLst>
          </p:nvPr>
        </p:nvGraphicFramePr>
        <p:xfrm>
          <a:off x="379769" y="6088235"/>
          <a:ext cx="54249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594">
                  <a:extLst>
                    <a:ext uri="{9D8B030D-6E8A-4147-A177-3AD203B41FA5}">
                      <a16:colId xmlns:a16="http://schemas.microsoft.com/office/drawing/2014/main" val="2219062854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654992622"/>
                    </a:ext>
                  </a:extLst>
                </a:gridCol>
                <a:gridCol w="1150988">
                  <a:extLst>
                    <a:ext uri="{9D8B030D-6E8A-4147-A177-3AD203B41FA5}">
                      <a16:colId xmlns:a16="http://schemas.microsoft.com/office/drawing/2014/main" val="3831847445"/>
                    </a:ext>
                  </a:extLst>
                </a:gridCol>
                <a:gridCol w="1356237">
                  <a:extLst>
                    <a:ext uri="{9D8B030D-6E8A-4147-A177-3AD203B41FA5}">
                      <a16:colId xmlns:a16="http://schemas.microsoft.com/office/drawing/2014/main" val="3558166764"/>
                    </a:ext>
                  </a:extLst>
                </a:gridCol>
              </a:tblGrid>
              <a:tr h="199731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400" b="1" dirty="0"/>
                        <a:t> </a:t>
                      </a:r>
                      <a:r>
                        <a:rPr lang="ar-MA" sz="1400" b="1" dirty="0"/>
                        <a:t> أ ـ  </a:t>
                      </a:r>
                      <a:r>
                        <a:rPr lang="ar-MA" sz="1400" b="1"/>
                        <a:t>سهل ساحلي ضيق </a:t>
                      </a:r>
                      <a:r>
                        <a:rPr lang="ar-SA" sz="1400" b="1"/>
                        <a:t>يشير </a:t>
                      </a:r>
                      <a:r>
                        <a:rPr lang="ar-SA" sz="1400" b="1" dirty="0"/>
                        <a:t>إليه رقم (</a:t>
                      </a:r>
                      <a:r>
                        <a:rPr lang="en-US" sz="1400" b="1" dirty="0"/>
                        <a:t>9</a:t>
                      </a:r>
                      <a:r>
                        <a:rPr lang="ar-SA" sz="1400" b="1" dirty="0"/>
                        <a:t>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9288"/>
                  </a:ext>
                </a:extLst>
              </a:tr>
              <a:tr h="199731"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الجنوبي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الشمالي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الغربي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MA" sz="1600" b="1" dirty="0"/>
                        <a:t>الشرقي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9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40737" y="1358153"/>
            <a:ext cx="6207162" cy="39372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شكل بيضاوي 2"/>
          <p:cNvSpPr/>
          <p:nvPr/>
        </p:nvSpPr>
        <p:spPr>
          <a:xfrm>
            <a:off x="4442905" y="43031"/>
            <a:ext cx="2947595" cy="935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 الحدود من الشمال  « </a:t>
            </a:r>
            <a:r>
              <a:rPr lang="ar-MA" dirty="0"/>
              <a:t>.............................</a:t>
            </a:r>
            <a:endParaRPr lang="en-US" dirty="0"/>
          </a:p>
        </p:txBody>
      </p:sp>
      <p:cxnSp>
        <p:nvCxnSpPr>
          <p:cNvPr id="5" name="رابط كسهم مستقيم 4"/>
          <p:cNvCxnSpPr>
            <a:stCxn id="3" idx="4"/>
          </p:cNvCxnSpPr>
          <p:nvPr/>
        </p:nvCxnSpPr>
        <p:spPr>
          <a:xfrm>
            <a:off x="5916703" y="978946"/>
            <a:ext cx="925158" cy="785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stCxn id="3" idx="4"/>
          </p:cNvCxnSpPr>
          <p:nvPr/>
        </p:nvCxnSpPr>
        <p:spPr>
          <a:xfrm>
            <a:off x="5916703" y="978946"/>
            <a:ext cx="43031" cy="1323191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مجموعة 11"/>
          <p:cNvGrpSpPr/>
          <p:nvPr/>
        </p:nvGrpSpPr>
        <p:grpSpPr>
          <a:xfrm>
            <a:off x="8272631" y="1140311"/>
            <a:ext cx="3657599" cy="2478965"/>
            <a:chOff x="4213412" y="701040"/>
            <a:chExt cx="3657599" cy="2478965"/>
          </a:xfrm>
        </p:grpSpPr>
        <p:sp>
          <p:nvSpPr>
            <p:cNvPr id="9" name="شكل بيضاوي 8"/>
            <p:cNvSpPr/>
            <p:nvPr/>
          </p:nvSpPr>
          <p:spPr>
            <a:xfrm>
              <a:off x="4837354" y="701040"/>
              <a:ext cx="3033657" cy="935915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dirty="0"/>
                <a:t> الحدود من الشرق» </a:t>
              </a:r>
              <a:endParaRPr lang="ar-MA" dirty="0"/>
            </a:p>
            <a:p>
              <a:pPr algn="ctr"/>
              <a:r>
                <a:rPr lang="ar-MA" dirty="0"/>
                <a:t>.........................</a:t>
              </a:r>
              <a:r>
                <a:rPr lang="ar-AE" dirty="0"/>
                <a:t>  </a:t>
              </a:r>
              <a:endParaRPr lang="en-US" dirty="0"/>
            </a:p>
          </p:txBody>
        </p:sp>
        <p:cxnSp>
          <p:nvCxnSpPr>
            <p:cNvPr id="10" name="رابط كسهم مستقيم 9"/>
            <p:cNvCxnSpPr>
              <a:stCxn id="9" idx="4"/>
            </p:cNvCxnSpPr>
            <p:nvPr/>
          </p:nvCxnSpPr>
          <p:spPr>
            <a:xfrm flipH="1">
              <a:off x="4213412" y="1636955"/>
              <a:ext cx="2140771" cy="15430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>
              <a:stCxn id="9" idx="4"/>
            </p:cNvCxnSpPr>
            <p:nvPr/>
          </p:nvCxnSpPr>
          <p:spPr>
            <a:xfrm flipH="1">
              <a:off x="4546899" y="1636955"/>
              <a:ext cx="1807284" cy="1027355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شكل بيضاوي 22"/>
          <p:cNvSpPr/>
          <p:nvPr/>
        </p:nvSpPr>
        <p:spPr>
          <a:xfrm>
            <a:off x="9708775" y="4588136"/>
            <a:ext cx="2382819" cy="935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/>
              <a:t> الحدود من الجنوب الشرقي  </a:t>
            </a:r>
            <a:endParaRPr lang="ar-MA" dirty="0"/>
          </a:p>
          <a:p>
            <a:pPr algn="ctr"/>
            <a:r>
              <a:rPr lang="ar-MA" dirty="0"/>
              <a:t>.......................</a:t>
            </a:r>
            <a:endParaRPr lang="en-US" dirty="0"/>
          </a:p>
        </p:txBody>
      </p:sp>
      <p:cxnSp>
        <p:nvCxnSpPr>
          <p:cNvPr id="25" name="رابط كسهم مستقيم 24"/>
          <p:cNvCxnSpPr>
            <a:stCxn id="23" idx="4"/>
          </p:cNvCxnSpPr>
          <p:nvPr/>
        </p:nvCxnSpPr>
        <p:spPr>
          <a:xfrm flipH="1" flipV="1">
            <a:off x="7745506" y="5056093"/>
            <a:ext cx="3154679" cy="46795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>
            <a:off x="1549099" y="978946"/>
            <a:ext cx="2549561" cy="935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dirty="0"/>
              <a:t> الحدود من الشمال  الغربي  </a:t>
            </a:r>
            <a:r>
              <a:rPr lang="ar-MA" sz="1400" dirty="0"/>
              <a:t>...............................</a:t>
            </a:r>
            <a:r>
              <a:rPr lang="ar-AE" sz="1400" dirty="0"/>
              <a:t> </a:t>
            </a:r>
            <a:endParaRPr lang="en-US" sz="1400" dirty="0"/>
          </a:p>
        </p:txBody>
      </p:sp>
      <p:cxnSp>
        <p:nvCxnSpPr>
          <p:cNvPr id="31" name="رابط كسهم مستقيم 30"/>
          <p:cNvCxnSpPr>
            <a:stCxn id="30" idx="4"/>
          </p:cNvCxnSpPr>
          <p:nvPr/>
        </p:nvCxnSpPr>
        <p:spPr>
          <a:xfrm>
            <a:off x="2823880" y="1914861"/>
            <a:ext cx="1030046" cy="579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شكل بيضاوي 36"/>
          <p:cNvSpPr/>
          <p:nvPr/>
        </p:nvSpPr>
        <p:spPr>
          <a:xfrm>
            <a:off x="532497" y="2076226"/>
            <a:ext cx="2415098" cy="935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200" dirty="0"/>
              <a:t> الحدود من الغرب </a:t>
            </a:r>
            <a:r>
              <a:rPr lang="ar-MA" sz="1200" dirty="0"/>
              <a:t>............................</a:t>
            </a:r>
            <a:endParaRPr lang="en-US" sz="1200" dirty="0"/>
          </a:p>
        </p:txBody>
      </p:sp>
      <p:cxnSp>
        <p:nvCxnSpPr>
          <p:cNvPr id="38" name="رابط كسهم مستقيم 37"/>
          <p:cNvCxnSpPr>
            <a:stCxn id="37" idx="4"/>
          </p:cNvCxnSpPr>
          <p:nvPr/>
        </p:nvCxnSpPr>
        <p:spPr>
          <a:xfrm flipV="1">
            <a:off x="1740046" y="2979868"/>
            <a:ext cx="1691644" cy="32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stCxn id="37" idx="4"/>
          </p:cNvCxnSpPr>
          <p:nvPr/>
        </p:nvCxnSpPr>
        <p:spPr>
          <a:xfrm>
            <a:off x="1740046" y="3012141"/>
            <a:ext cx="1593489" cy="21784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>
            <a:off x="1600196" y="3044414"/>
            <a:ext cx="1640541" cy="57486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شكل بيضاوي 63"/>
          <p:cNvSpPr/>
          <p:nvPr/>
        </p:nvSpPr>
        <p:spPr>
          <a:xfrm>
            <a:off x="560738" y="4120178"/>
            <a:ext cx="2549561" cy="935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400" dirty="0"/>
              <a:t> الحدود من الجنوب   الغربي  </a:t>
            </a:r>
            <a:r>
              <a:rPr lang="ar-MA" sz="1400" dirty="0"/>
              <a:t>................................</a:t>
            </a:r>
            <a:endParaRPr lang="en-US" sz="1400" dirty="0"/>
          </a:p>
        </p:txBody>
      </p:sp>
      <p:cxnSp>
        <p:nvCxnSpPr>
          <p:cNvPr id="65" name="رابط كسهم مستقيم 64"/>
          <p:cNvCxnSpPr/>
          <p:nvPr/>
        </p:nvCxnSpPr>
        <p:spPr>
          <a:xfrm flipV="1">
            <a:off x="2721685" y="4120179"/>
            <a:ext cx="1376975" cy="623381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 flipV="1">
            <a:off x="2585868" y="3866366"/>
            <a:ext cx="1268058" cy="62338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شكل بيضاوي 71"/>
          <p:cNvSpPr/>
          <p:nvPr/>
        </p:nvSpPr>
        <p:spPr>
          <a:xfrm>
            <a:off x="2540819" y="5696172"/>
            <a:ext cx="2415098" cy="9359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200" dirty="0"/>
              <a:t> الحدود من الجنوب </a:t>
            </a:r>
          </a:p>
          <a:p>
            <a:pPr algn="ctr"/>
            <a:r>
              <a:rPr lang="ar-MA" sz="1200" dirty="0"/>
              <a:t>......................................</a:t>
            </a:r>
            <a:endParaRPr lang="en-US" sz="1200" dirty="0"/>
          </a:p>
        </p:txBody>
      </p:sp>
      <p:cxnSp>
        <p:nvCxnSpPr>
          <p:cNvPr id="73" name="رابط كسهم مستقيم 72"/>
          <p:cNvCxnSpPr/>
          <p:nvPr/>
        </p:nvCxnSpPr>
        <p:spPr>
          <a:xfrm flipV="1">
            <a:off x="4518212" y="4816345"/>
            <a:ext cx="2011011" cy="1347784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كسهم مستقيم 75"/>
          <p:cNvCxnSpPr/>
          <p:nvPr/>
        </p:nvCxnSpPr>
        <p:spPr>
          <a:xfrm flipV="1">
            <a:off x="4037139" y="4816345"/>
            <a:ext cx="2011011" cy="1347784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/>
          <p:cNvCxnSpPr/>
          <p:nvPr/>
        </p:nvCxnSpPr>
        <p:spPr>
          <a:xfrm flipV="1">
            <a:off x="3110299" y="4216576"/>
            <a:ext cx="1856367" cy="1914891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/>
          <p:cNvCxnSpPr/>
          <p:nvPr/>
        </p:nvCxnSpPr>
        <p:spPr>
          <a:xfrm flipV="1">
            <a:off x="3984364" y="4264986"/>
            <a:ext cx="1444547" cy="198307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قوس متوسط مزدوج 26"/>
          <p:cNvSpPr/>
          <p:nvPr/>
        </p:nvSpPr>
        <p:spPr>
          <a:xfrm>
            <a:off x="439882" y="99124"/>
            <a:ext cx="11520054" cy="6436757"/>
          </a:xfrm>
          <a:prstGeom prst="bracketPair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C496D2-729F-430F-8CD6-5698C4C849B1}"/>
              </a:ext>
            </a:extLst>
          </p:cNvPr>
          <p:cNvSpPr txBox="1"/>
          <p:nvPr/>
        </p:nvSpPr>
        <p:spPr>
          <a:xfrm>
            <a:off x="5344531" y="6136183"/>
            <a:ext cx="52602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MA" b="1" dirty="0"/>
              <a:t>استكمل معطيات الموقع النسبي لجمهورية الصين </a:t>
            </a:r>
          </a:p>
        </p:txBody>
      </p:sp>
    </p:spTree>
    <p:extLst>
      <p:ext uri="{BB962C8B-B14F-4D97-AF65-F5344CB8AC3E}">
        <p14:creationId xmlns:p14="http://schemas.microsoft.com/office/powerpoint/2010/main" val="8697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30" grpId="0" animBg="1"/>
      <p:bldP spid="37" grpId="0" animBg="1"/>
      <p:bldP spid="64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36A5B-85B2-40DD-98F6-1AF054D6DA8B}"/>
              </a:ext>
            </a:extLst>
          </p:cNvPr>
          <p:cNvSpPr txBox="1"/>
          <p:nvPr/>
        </p:nvSpPr>
        <p:spPr>
          <a:xfrm>
            <a:off x="6693580" y="229457"/>
            <a:ext cx="52602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800" b="1" dirty="0"/>
              <a:t>ضع دائرة على رمز لا جابة الصحيحة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4D4D9-AAEC-4781-B1F1-7D528F18DAD5}"/>
              </a:ext>
            </a:extLst>
          </p:cNvPr>
          <p:cNvGrpSpPr/>
          <p:nvPr/>
        </p:nvGrpSpPr>
        <p:grpSpPr>
          <a:xfrm>
            <a:off x="9059333" y="1797502"/>
            <a:ext cx="2894506" cy="3215618"/>
            <a:chOff x="7061200" y="1236133"/>
            <a:chExt cx="4504267" cy="32156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8453E9-4FD7-4438-9801-AE76901ED7CB}"/>
                </a:ext>
              </a:extLst>
            </p:cNvPr>
            <p:cNvSpPr/>
            <p:nvPr/>
          </p:nvSpPr>
          <p:spPr>
            <a:xfrm>
              <a:off x="11006667" y="1236133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D7499ED-0D5A-4C79-864C-5EA6DABD71C4}"/>
                </a:ext>
              </a:extLst>
            </p:cNvPr>
            <p:cNvSpPr/>
            <p:nvPr/>
          </p:nvSpPr>
          <p:spPr>
            <a:xfrm>
              <a:off x="7061200" y="1236133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اليابان</a:t>
              </a:r>
              <a:endParaRPr lang="en-US" sz="2000" b="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2C0D3A-6867-4EF3-A9BC-64C5B3917477}"/>
                </a:ext>
              </a:extLst>
            </p:cNvPr>
            <p:cNvSpPr/>
            <p:nvPr/>
          </p:nvSpPr>
          <p:spPr>
            <a:xfrm>
              <a:off x="11006667" y="2133599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5A039E-0CA7-4AB9-9004-643FD8ED3BDF}"/>
                </a:ext>
              </a:extLst>
            </p:cNvPr>
            <p:cNvSpPr/>
            <p:nvPr/>
          </p:nvSpPr>
          <p:spPr>
            <a:xfrm>
              <a:off x="7061200" y="2133599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الصين</a:t>
              </a:r>
              <a:endParaRPr lang="en-US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507BEF-D8DB-488B-8EAB-F88A954FB301}"/>
                </a:ext>
              </a:extLst>
            </p:cNvPr>
            <p:cNvSpPr/>
            <p:nvPr/>
          </p:nvSpPr>
          <p:spPr>
            <a:xfrm>
              <a:off x="11006667" y="3031065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62FD3C9-F69C-4C9B-883E-2E144BAB7C37}"/>
                </a:ext>
              </a:extLst>
            </p:cNvPr>
            <p:cNvSpPr/>
            <p:nvPr/>
          </p:nvSpPr>
          <p:spPr>
            <a:xfrm>
              <a:off x="7061200" y="3031065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روسيا</a:t>
              </a:r>
              <a:endParaRPr lang="en-US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C6D6F0-F989-4AF3-99BE-0BB54CC74114}"/>
                </a:ext>
              </a:extLst>
            </p:cNvPr>
            <p:cNvSpPr/>
            <p:nvPr/>
          </p:nvSpPr>
          <p:spPr>
            <a:xfrm>
              <a:off x="11006667" y="3928531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F725707-697B-45B2-A5D3-E98A065F51DE}"/>
                </a:ext>
              </a:extLst>
            </p:cNvPr>
            <p:cNvSpPr/>
            <p:nvPr/>
          </p:nvSpPr>
          <p:spPr>
            <a:xfrm>
              <a:off x="7061200" y="3928531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بريطانيا</a:t>
              </a:r>
              <a:endParaRPr lang="en-US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09F93C-76EF-409C-8BD9-F8939329C67A}"/>
              </a:ext>
            </a:extLst>
          </p:cNvPr>
          <p:cNvSpPr txBox="1"/>
          <p:nvPr/>
        </p:nvSpPr>
        <p:spPr>
          <a:xfrm>
            <a:off x="8483600" y="1200602"/>
            <a:ext cx="3622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الدولة التي احتلت كوريا الجنوبية هي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9D61B4-E611-4EE7-B7B9-60CE2EA39F34}"/>
              </a:ext>
            </a:extLst>
          </p:cNvPr>
          <p:cNvGrpSpPr/>
          <p:nvPr/>
        </p:nvGrpSpPr>
        <p:grpSpPr>
          <a:xfrm>
            <a:off x="5316996" y="1797502"/>
            <a:ext cx="2894506" cy="3215618"/>
            <a:chOff x="7061200" y="1236133"/>
            <a:chExt cx="4504267" cy="321561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46CB11-C659-4BAB-BF27-AD19033DEB4E}"/>
                </a:ext>
              </a:extLst>
            </p:cNvPr>
            <p:cNvSpPr/>
            <p:nvPr/>
          </p:nvSpPr>
          <p:spPr>
            <a:xfrm>
              <a:off x="11006667" y="1236133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325AE24-3EC5-4B07-A539-FE5A2D9A63DA}"/>
                </a:ext>
              </a:extLst>
            </p:cNvPr>
            <p:cNvSpPr/>
            <p:nvPr/>
          </p:nvSpPr>
          <p:spPr>
            <a:xfrm>
              <a:off x="7061200" y="1236133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الحرب العالمية الأولى </a:t>
              </a:r>
              <a:endParaRPr lang="en-US" sz="2000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F46940-25FB-442F-B31B-119E34E3EB70}"/>
                </a:ext>
              </a:extLst>
            </p:cNvPr>
            <p:cNvSpPr/>
            <p:nvPr/>
          </p:nvSpPr>
          <p:spPr>
            <a:xfrm>
              <a:off x="11006667" y="2133599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4C6DFA-711B-44D3-AC9E-95FD21C6F658}"/>
                </a:ext>
              </a:extLst>
            </p:cNvPr>
            <p:cNvSpPr/>
            <p:nvPr/>
          </p:nvSpPr>
          <p:spPr>
            <a:xfrm>
              <a:off x="7061200" y="2133599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بعد الحرب الباردة </a:t>
              </a:r>
              <a:endParaRPr lang="en-US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ADC7B7-CC9D-4FF5-8ECE-2B961BAB71F8}"/>
                </a:ext>
              </a:extLst>
            </p:cNvPr>
            <p:cNvSpPr/>
            <p:nvPr/>
          </p:nvSpPr>
          <p:spPr>
            <a:xfrm>
              <a:off x="11006667" y="3031065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336699-5FCC-4FB6-9D0E-88295C3D4804}"/>
                </a:ext>
              </a:extLst>
            </p:cNvPr>
            <p:cNvSpPr/>
            <p:nvPr/>
          </p:nvSpPr>
          <p:spPr>
            <a:xfrm>
              <a:off x="7061200" y="3031065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الحرب العالمية الثانية </a:t>
              </a:r>
              <a:endParaRPr lang="en-US" b="1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50EABD-2808-46D3-8E8F-EA62A02347F3}"/>
                </a:ext>
              </a:extLst>
            </p:cNvPr>
            <p:cNvSpPr/>
            <p:nvPr/>
          </p:nvSpPr>
          <p:spPr>
            <a:xfrm>
              <a:off x="11006667" y="3928531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8BE5E86-D6A0-4F52-A32C-76A6C4B75C05}"/>
                </a:ext>
              </a:extLst>
            </p:cNvPr>
            <p:cNvSpPr/>
            <p:nvPr/>
          </p:nvSpPr>
          <p:spPr>
            <a:xfrm>
              <a:off x="7061200" y="3928531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حرب الخليج </a:t>
              </a:r>
              <a:endParaRPr lang="en-US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2CE61E-8F39-48F9-AF95-20E485FE9033}"/>
              </a:ext>
            </a:extLst>
          </p:cNvPr>
          <p:cNvSpPr txBox="1"/>
          <p:nvPr/>
        </p:nvSpPr>
        <p:spPr>
          <a:xfrm>
            <a:off x="4741263" y="1200602"/>
            <a:ext cx="3622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كان استقلال كوريا بعد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E3D7DC-6630-4160-88C6-8E0FD16FA3B3}"/>
              </a:ext>
            </a:extLst>
          </p:cNvPr>
          <p:cNvGrpSpPr/>
          <p:nvPr/>
        </p:nvGrpSpPr>
        <p:grpSpPr>
          <a:xfrm>
            <a:off x="1422259" y="1829704"/>
            <a:ext cx="2894506" cy="3215618"/>
            <a:chOff x="7061200" y="1236133"/>
            <a:chExt cx="4504267" cy="321561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6B8972-EE24-458F-AD18-39CABEEF83F6}"/>
                </a:ext>
              </a:extLst>
            </p:cNvPr>
            <p:cNvSpPr/>
            <p:nvPr/>
          </p:nvSpPr>
          <p:spPr>
            <a:xfrm>
              <a:off x="11006667" y="1236133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B1C108A-9624-48DB-8CE5-66E3C99D381A}"/>
                </a:ext>
              </a:extLst>
            </p:cNvPr>
            <p:cNvSpPr/>
            <p:nvPr/>
          </p:nvSpPr>
          <p:spPr>
            <a:xfrm>
              <a:off x="7061200" y="1236133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شبه الجزيرة العربية</a:t>
              </a:r>
              <a:endParaRPr lang="en-US" sz="2000" b="1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BA8E24-A39C-46AC-8D66-490CA3261875}"/>
                </a:ext>
              </a:extLst>
            </p:cNvPr>
            <p:cNvSpPr/>
            <p:nvPr/>
          </p:nvSpPr>
          <p:spPr>
            <a:xfrm>
              <a:off x="11006667" y="2133599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935DB7-C54E-4190-AA84-276C3E536A0B}"/>
                </a:ext>
              </a:extLst>
            </p:cNvPr>
            <p:cNvSpPr/>
            <p:nvPr/>
          </p:nvSpPr>
          <p:spPr>
            <a:xfrm>
              <a:off x="7061200" y="2133599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بلاد الشام</a:t>
              </a:r>
              <a:endParaRPr lang="en-US" b="1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2969E8-5C87-4C7C-8F1D-AB96CC1BBFB7}"/>
                </a:ext>
              </a:extLst>
            </p:cNvPr>
            <p:cNvSpPr/>
            <p:nvPr/>
          </p:nvSpPr>
          <p:spPr>
            <a:xfrm>
              <a:off x="11006667" y="3031065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6A8592B-6D4E-435D-A18B-CBF3C294E00C}"/>
                </a:ext>
              </a:extLst>
            </p:cNvPr>
            <p:cNvSpPr/>
            <p:nvPr/>
          </p:nvSpPr>
          <p:spPr>
            <a:xfrm>
              <a:off x="7061200" y="3031065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روسيا</a:t>
              </a:r>
              <a:endParaRPr lang="en-US" b="1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152AA5-DEAB-4856-8D58-50A05D157886}"/>
                </a:ext>
              </a:extLst>
            </p:cNvPr>
            <p:cNvSpPr/>
            <p:nvPr/>
          </p:nvSpPr>
          <p:spPr>
            <a:xfrm>
              <a:off x="11006667" y="3928531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7D264C0-C93B-4DB8-BFB2-1403B3FB230C}"/>
                </a:ext>
              </a:extLst>
            </p:cNvPr>
            <p:cNvSpPr/>
            <p:nvPr/>
          </p:nvSpPr>
          <p:spPr>
            <a:xfrm>
              <a:off x="7061200" y="3928531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المنطقة الاستوائية </a:t>
              </a:r>
              <a:endParaRPr lang="en-US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CC33F84-47E3-469E-96CD-93F420E223F4}"/>
              </a:ext>
            </a:extLst>
          </p:cNvPr>
          <p:cNvSpPr txBox="1"/>
          <p:nvPr/>
        </p:nvSpPr>
        <p:spPr>
          <a:xfrm>
            <a:off x="846526" y="1232804"/>
            <a:ext cx="3622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مناخ كوريا في الشتاء يشبه مناخ</a:t>
            </a:r>
          </a:p>
        </p:txBody>
      </p:sp>
    </p:spTree>
    <p:extLst>
      <p:ext uri="{BB962C8B-B14F-4D97-AF65-F5344CB8AC3E}">
        <p14:creationId xmlns:p14="http://schemas.microsoft.com/office/powerpoint/2010/main" val="370209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36A5B-85B2-40DD-98F6-1AF054D6DA8B}"/>
              </a:ext>
            </a:extLst>
          </p:cNvPr>
          <p:cNvSpPr txBox="1"/>
          <p:nvPr/>
        </p:nvSpPr>
        <p:spPr>
          <a:xfrm>
            <a:off x="6693580" y="229457"/>
            <a:ext cx="52602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800" b="1" dirty="0"/>
              <a:t>ضع دائرة على رمز لا جابة الصحيحة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4D4D9-AAEC-4781-B1F1-7D528F18DAD5}"/>
              </a:ext>
            </a:extLst>
          </p:cNvPr>
          <p:cNvGrpSpPr/>
          <p:nvPr/>
        </p:nvGrpSpPr>
        <p:grpSpPr>
          <a:xfrm>
            <a:off x="9059333" y="1797502"/>
            <a:ext cx="2894506" cy="3215618"/>
            <a:chOff x="7061200" y="1236133"/>
            <a:chExt cx="4504267" cy="32156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8453E9-4FD7-4438-9801-AE76901ED7CB}"/>
                </a:ext>
              </a:extLst>
            </p:cNvPr>
            <p:cNvSpPr/>
            <p:nvPr/>
          </p:nvSpPr>
          <p:spPr>
            <a:xfrm>
              <a:off x="11006667" y="1236133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D7499ED-0D5A-4C79-864C-5EA6DABD71C4}"/>
                </a:ext>
              </a:extLst>
            </p:cNvPr>
            <p:cNvSpPr/>
            <p:nvPr/>
          </p:nvSpPr>
          <p:spPr>
            <a:xfrm>
              <a:off x="7061200" y="1236133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اليابان</a:t>
              </a:r>
              <a:endParaRPr lang="en-US" sz="2000" b="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2C0D3A-6867-4EF3-A9BC-64C5B3917477}"/>
                </a:ext>
              </a:extLst>
            </p:cNvPr>
            <p:cNvSpPr/>
            <p:nvPr/>
          </p:nvSpPr>
          <p:spPr>
            <a:xfrm>
              <a:off x="11006667" y="2133599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5A039E-0CA7-4AB9-9004-643FD8ED3BDF}"/>
                </a:ext>
              </a:extLst>
            </p:cNvPr>
            <p:cNvSpPr/>
            <p:nvPr/>
          </p:nvSpPr>
          <p:spPr>
            <a:xfrm>
              <a:off x="7061200" y="2133599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الصين</a:t>
              </a:r>
              <a:endParaRPr lang="en-US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507BEF-D8DB-488B-8EAB-F88A954FB301}"/>
                </a:ext>
              </a:extLst>
            </p:cNvPr>
            <p:cNvSpPr/>
            <p:nvPr/>
          </p:nvSpPr>
          <p:spPr>
            <a:xfrm>
              <a:off x="11006667" y="3031065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62FD3C9-F69C-4C9B-883E-2E144BAB7C37}"/>
                </a:ext>
              </a:extLst>
            </p:cNvPr>
            <p:cNvSpPr/>
            <p:nvPr/>
          </p:nvSpPr>
          <p:spPr>
            <a:xfrm>
              <a:off x="7061200" y="3031065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روسيا</a:t>
              </a:r>
              <a:endParaRPr lang="en-US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C6D6F0-F989-4AF3-99BE-0BB54CC74114}"/>
                </a:ext>
              </a:extLst>
            </p:cNvPr>
            <p:cNvSpPr/>
            <p:nvPr/>
          </p:nvSpPr>
          <p:spPr>
            <a:xfrm>
              <a:off x="11006667" y="3928531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F725707-697B-45B2-A5D3-E98A065F51DE}"/>
                </a:ext>
              </a:extLst>
            </p:cNvPr>
            <p:cNvSpPr/>
            <p:nvPr/>
          </p:nvSpPr>
          <p:spPr>
            <a:xfrm>
              <a:off x="7061200" y="3928531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بريطانيا</a:t>
              </a:r>
              <a:endParaRPr lang="en-US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09F93C-76EF-409C-8BD9-F8939329C67A}"/>
              </a:ext>
            </a:extLst>
          </p:cNvPr>
          <p:cNvSpPr txBox="1"/>
          <p:nvPr/>
        </p:nvSpPr>
        <p:spPr>
          <a:xfrm>
            <a:off x="8483600" y="1200602"/>
            <a:ext cx="3622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يحد الهند من الشمال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9D61B4-E611-4EE7-B7B9-60CE2EA39F34}"/>
              </a:ext>
            </a:extLst>
          </p:cNvPr>
          <p:cNvGrpSpPr/>
          <p:nvPr/>
        </p:nvGrpSpPr>
        <p:grpSpPr>
          <a:xfrm>
            <a:off x="5316996" y="1797502"/>
            <a:ext cx="2894506" cy="3215618"/>
            <a:chOff x="7061200" y="1236133"/>
            <a:chExt cx="4504267" cy="321561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46CB11-C659-4BAB-BF27-AD19033DEB4E}"/>
                </a:ext>
              </a:extLst>
            </p:cNvPr>
            <p:cNvSpPr/>
            <p:nvPr/>
          </p:nvSpPr>
          <p:spPr>
            <a:xfrm>
              <a:off x="11006667" y="1236133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325AE24-3EC5-4B07-A539-FE5A2D9A63DA}"/>
                </a:ext>
              </a:extLst>
            </p:cNvPr>
            <p:cNvSpPr/>
            <p:nvPr/>
          </p:nvSpPr>
          <p:spPr>
            <a:xfrm>
              <a:off x="7061200" y="1236133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طوروس</a:t>
              </a:r>
              <a:endParaRPr lang="en-US" sz="2000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F46940-25FB-442F-B31B-119E34E3EB70}"/>
                </a:ext>
              </a:extLst>
            </p:cNvPr>
            <p:cNvSpPr/>
            <p:nvPr/>
          </p:nvSpPr>
          <p:spPr>
            <a:xfrm>
              <a:off x="11006667" y="2133599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4C6DFA-711B-44D3-AC9E-95FD21C6F658}"/>
                </a:ext>
              </a:extLst>
            </p:cNvPr>
            <p:cNvSpPr/>
            <p:nvPr/>
          </p:nvSpPr>
          <p:spPr>
            <a:xfrm>
              <a:off x="7061200" y="2133599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الهملايا</a:t>
              </a:r>
              <a:endParaRPr lang="en-US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FADC7B7-CC9D-4FF5-8ECE-2B961BAB71F8}"/>
                </a:ext>
              </a:extLst>
            </p:cNvPr>
            <p:cNvSpPr/>
            <p:nvPr/>
          </p:nvSpPr>
          <p:spPr>
            <a:xfrm>
              <a:off x="11006667" y="3031065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336699-5FCC-4FB6-9D0E-88295C3D4804}"/>
                </a:ext>
              </a:extLst>
            </p:cNvPr>
            <p:cNvSpPr/>
            <p:nvPr/>
          </p:nvSpPr>
          <p:spPr>
            <a:xfrm>
              <a:off x="7061200" y="3031065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 err="1"/>
                <a:t>زاغروس</a:t>
              </a:r>
              <a:endParaRPr lang="en-US" b="1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50EABD-2808-46D3-8E8F-EA62A02347F3}"/>
                </a:ext>
              </a:extLst>
            </p:cNvPr>
            <p:cNvSpPr/>
            <p:nvPr/>
          </p:nvSpPr>
          <p:spPr>
            <a:xfrm>
              <a:off x="11006667" y="3928531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8BE5E86-D6A0-4F52-A32C-76A6C4B75C05}"/>
                </a:ext>
              </a:extLst>
            </p:cNvPr>
            <p:cNvSpPr/>
            <p:nvPr/>
          </p:nvSpPr>
          <p:spPr>
            <a:xfrm>
              <a:off x="7061200" y="3928531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القرنة السوداء</a:t>
              </a:r>
              <a:endParaRPr lang="en-US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2CE61E-8F39-48F9-AF95-20E485FE9033}"/>
              </a:ext>
            </a:extLst>
          </p:cNvPr>
          <p:cNvSpPr txBox="1"/>
          <p:nvPr/>
        </p:nvSpPr>
        <p:spPr>
          <a:xfrm>
            <a:off x="4741263" y="1200602"/>
            <a:ext cx="3622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جبال تقع بين الصين والهند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E3D7DC-6630-4160-88C6-8E0FD16FA3B3}"/>
              </a:ext>
            </a:extLst>
          </p:cNvPr>
          <p:cNvGrpSpPr/>
          <p:nvPr/>
        </p:nvGrpSpPr>
        <p:grpSpPr>
          <a:xfrm>
            <a:off x="1422259" y="1829704"/>
            <a:ext cx="2894506" cy="3215618"/>
            <a:chOff x="7061200" y="1236133"/>
            <a:chExt cx="4504267" cy="321561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6B8972-EE24-458F-AD18-39CABEEF83F6}"/>
                </a:ext>
              </a:extLst>
            </p:cNvPr>
            <p:cNvSpPr/>
            <p:nvPr/>
          </p:nvSpPr>
          <p:spPr>
            <a:xfrm>
              <a:off x="11006667" y="1236133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B1C108A-9624-48DB-8CE5-66E3C99D381A}"/>
                </a:ext>
              </a:extLst>
            </p:cNvPr>
            <p:cNvSpPr/>
            <p:nvPr/>
          </p:nvSpPr>
          <p:spPr>
            <a:xfrm>
              <a:off x="7061200" y="1236133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000" b="1" dirty="0"/>
                <a:t>في شرق القارات</a:t>
              </a:r>
              <a:endParaRPr lang="en-US" sz="2000" b="1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BA8E24-A39C-46AC-8D66-490CA3261875}"/>
                </a:ext>
              </a:extLst>
            </p:cNvPr>
            <p:cNvSpPr/>
            <p:nvPr/>
          </p:nvSpPr>
          <p:spPr>
            <a:xfrm>
              <a:off x="11006667" y="2133599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935DB7-C54E-4190-AA84-276C3E536A0B}"/>
                </a:ext>
              </a:extLst>
            </p:cNvPr>
            <p:cNvSpPr/>
            <p:nvPr/>
          </p:nvSpPr>
          <p:spPr>
            <a:xfrm>
              <a:off x="7061200" y="2133599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في غرب القارات</a:t>
              </a:r>
              <a:endParaRPr lang="en-US" b="1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2969E8-5C87-4C7C-8F1D-AB96CC1BBFB7}"/>
                </a:ext>
              </a:extLst>
            </p:cNvPr>
            <p:cNvSpPr/>
            <p:nvPr/>
          </p:nvSpPr>
          <p:spPr>
            <a:xfrm>
              <a:off x="11006667" y="3031065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6A8592B-6D4E-435D-A18B-CBF3C294E00C}"/>
                </a:ext>
              </a:extLst>
            </p:cNvPr>
            <p:cNvSpPr/>
            <p:nvPr/>
          </p:nvSpPr>
          <p:spPr>
            <a:xfrm>
              <a:off x="7061200" y="3031065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في جنوب القارات</a:t>
              </a:r>
              <a:endParaRPr lang="en-US" b="1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152AA5-DEAB-4856-8D58-50A05D157886}"/>
                </a:ext>
              </a:extLst>
            </p:cNvPr>
            <p:cNvSpPr/>
            <p:nvPr/>
          </p:nvSpPr>
          <p:spPr>
            <a:xfrm>
              <a:off x="11006667" y="3928531"/>
              <a:ext cx="558800" cy="5232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7D264C0-C93B-4DB8-BFB2-1403B3FB230C}"/>
                </a:ext>
              </a:extLst>
            </p:cNvPr>
            <p:cNvSpPr/>
            <p:nvPr/>
          </p:nvSpPr>
          <p:spPr>
            <a:xfrm>
              <a:off x="7061200" y="3928531"/>
              <a:ext cx="3759200" cy="5232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b="1" dirty="0"/>
                <a:t>في وسط القارات</a:t>
              </a:r>
              <a:endParaRPr lang="en-US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CC33F84-47E3-469E-96CD-93F420E223F4}"/>
              </a:ext>
            </a:extLst>
          </p:cNvPr>
          <p:cNvSpPr txBox="1"/>
          <p:nvPr/>
        </p:nvSpPr>
        <p:spPr>
          <a:xfrm>
            <a:off x="846526" y="1232804"/>
            <a:ext cx="36226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تقع اسيا بالنسبة للعالم</a:t>
            </a:r>
          </a:p>
        </p:txBody>
      </p:sp>
    </p:spTree>
    <p:extLst>
      <p:ext uri="{BB962C8B-B14F-4D97-AF65-F5344CB8AC3E}">
        <p14:creationId xmlns:p14="http://schemas.microsoft.com/office/powerpoint/2010/main" val="4127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36A5B-85B2-40DD-98F6-1AF054D6DA8B}"/>
              </a:ext>
            </a:extLst>
          </p:cNvPr>
          <p:cNvSpPr txBox="1"/>
          <p:nvPr/>
        </p:nvSpPr>
        <p:spPr>
          <a:xfrm>
            <a:off x="6693580" y="229457"/>
            <a:ext cx="52602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800" b="1" dirty="0"/>
              <a:t>ضع دائرة على رمز لا جابة الصحيحة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9F93C-76EF-409C-8BD9-F8939329C67A}"/>
              </a:ext>
            </a:extLst>
          </p:cNvPr>
          <p:cNvSpPr txBox="1"/>
          <p:nvPr/>
        </p:nvSpPr>
        <p:spPr>
          <a:xfrm>
            <a:off x="4978400" y="1200602"/>
            <a:ext cx="712783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600" b="1" dirty="0"/>
              <a:t>أي من التالي يمثل الخط الزمني الصحيح لتاريخ شبه الجزيرة الكورية </a:t>
            </a:r>
          </a:p>
        </p:txBody>
      </p:sp>
      <p:graphicFrame>
        <p:nvGraphicFramePr>
          <p:cNvPr id="34" name="جدول 12">
            <a:extLst>
              <a:ext uri="{FF2B5EF4-FFF2-40B4-BE49-F238E27FC236}">
                <a16:creationId xmlns:a16="http://schemas.microsoft.com/office/drawing/2014/main" id="{E6B458E7-81A3-4C4B-8C81-250558BBA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54402"/>
              </p:ext>
            </p:extLst>
          </p:nvPr>
        </p:nvGraphicFramePr>
        <p:xfrm>
          <a:off x="1677595" y="1990983"/>
          <a:ext cx="8836810" cy="94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الاحتلال من قبل اليابان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تم تحريرها في الحرب العالمية الثانية  </a:t>
                      </a:r>
                      <a:r>
                        <a:rPr lang="ar-AE" sz="1600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الاستقلال </a:t>
                      </a:r>
                      <a:endParaRPr lang="en-US" sz="160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بداية الحرب الأهلية مع كوريا الشمالية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انتهاء الحرب الأهلية مع كوريا الشمالية بتوقيع هدنة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توقيع معاهدة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سلام بين كوريا الشمالية وكوريا الجنوبية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84940A9-6DCB-4ED3-BCA0-C372C092D0A0}"/>
              </a:ext>
            </a:extLst>
          </p:cNvPr>
          <p:cNvSpPr/>
          <p:nvPr/>
        </p:nvSpPr>
        <p:spPr>
          <a:xfrm>
            <a:off x="10955867" y="2180190"/>
            <a:ext cx="643466" cy="5698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35" name="جدول 12">
            <a:extLst>
              <a:ext uri="{FF2B5EF4-FFF2-40B4-BE49-F238E27FC236}">
                <a16:creationId xmlns:a16="http://schemas.microsoft.com/office/drawing/2014/main" id="{188514F7-2490-4AE8-86C0-D2518712D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73337"/>
              </p:ext>
            </p:extLst>
          </p:nvPr>
        </p:nvGraphicFramePr>
        <p:xfrm>
          <a:off x="1677595" y="3150849"/>
          <a:ext cx="8836810" cy="94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الاحتلال من قبل اليابان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تم تحريرها في الحرب العالمية الثانية  </a:t>
                      </a:r>
                      <a:r>
                        <a:rPr lang="ar-AE" sz="1600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الاستقلال </a:t>
                      </a:r>
                      <a:endParaRPr lang="en-US" sz="160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انتهاء الحرب الأهلية مع كوريا الشمالية بتوقيع هدنة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بداية الحرب الأهلية مع كوريا الشمالية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توقيع معاهدة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سلام بين كوريا الشمالية وكوريا الجنوبية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ECFF75E6-48F5-4F92-9DAC-D5C2A90649DC}"/>
              </a:ext>
            </a:extLst>
          </p:cNvPr>
          <p:cNvSpPr/>
          <p:nvPr/>
        </p:nvSpPr>
        <p:spPr>
          <a:xfrm>
            <a:off x="10955867" y="3340056"/>
            <a:ext cx="643466" cy="5698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aphicFrame>
        <p:nvGraphicFramePr>
          <p:cNvPr id="37" name="جدول 12">
            <a:extLst>
              <a:ext uri="{FF2B5EF4-FFF2-40B4-BE49-F238E27FC236}">
                <a16:creationId xmlns:a16="http://schemas.microsoft.com/office/drawing/2014/main" id="{44EA19CA-167B-4B79-8D47-0C9D98FD9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66406"/>
              </p:ext>
            </p:extLst>
          </p:nvPr>
        </p:nvGraphicFramePr>
        <p:xfrm>
          <a:off x="1677595" y="4215843"/>
          <a:ext cx="8836810" cy="94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</a:t>
                      </a:r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توقيع معاهدة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سلام بين كوريا الشمالية وكوريا الجنوبية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تم تحريرها في الحرب العالمية الثانية  </a:t>
                      </a:r>
                      <a:r>
                        <a:rPr lang="ar-AE" sz="1600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الاستقلال </a:t>
                      </a:r>
                      <a:endParaRPr lang="en-US" sz="160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بداية الحرب الأهلية مع كوريا الشمالية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انتهاء الحرب الأهلية مع كوريا الشمالية بتوقيع هدنة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الاحتلال من قبل اليابان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7A5635CD-26B1-41E5-B722-0601A7206569}"/>
              </a:ext>
            </a:extLst>
          </p:cNvPr>
          <p:cNvSpPr/>
          <p:nvPr/>
        </p:nvSpPr>
        <p:spPr>
          <a:xfrm>
            <a:off x="10955867" y="4405050"/>
            <a:ext cx="643466" cy="5698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graphicFrame>
        <p:nvGraphicFramePr>
          <p:cNvPr id="39" name="جدول 12">
            <a:extLst>
              <a:ext uri="{FF2B5EF4-FFF2-40B4-BE49-F238E27FC236}">
                <a16:creationId xmlns:a16="http://schemas.microsoft.com/office/drawing/2014/main" id="{35C2D2B0-6AEC-47BE-9B9D-8529F333B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82696"/>
              </p:ext>
            </p:extLst>
          </p:nvPr>
        </p:nvGraphicFramePr>
        <p:xfrm>
          <a:off x="1677595" y="5470044"/>
          <a:ext cx="8836810" cy="94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1953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1950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الاحتلال من قبل اليابان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تم تحريرها في الحرب العالمية الثانية  </a:t>
                      </a:r>
                      <a:r>
                        <a:rPr lang="ar-AE" sz="1600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الاستقلال </a:t>
                      </a:r>
                      <a:endParaRPr lang="en-US" sz="160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بداية الحرب الأهلية مع كوريا الشمالية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انتهاء الحرب الأهلية مع كوريا الشمالية بتوقيع هدنة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A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توقيع معاهدة</a:t>
                      </a:r>
                      <a:r>
                        <a:rPr lang="ar-A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khbar MT" pitchFamily="2" charset="-78"/>
                        </a:rPr>
                        <a:t> سلام بين كوريا الشمالية وكوريا الجنوبية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7E131773-7E8F-402B-AD78-0853DB6E269E}"/>
              </a:ext>
            </a:extLst>
          </p:cNvPr>
          <p:cNvSpPr/>
          <p:nvPr/>
        </p:nvSpPr>
        <p:spPr>
          <a:xfrm>
            <a:off x="10955867" y="5659251"/>
            <a:ext cx="643466" cy="5698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7382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522</Words>
  <Application>Microsoft Office PowerPoint</Application>
  <PresentationFormat>Widescreen</PresentationFormat>
  <Paragraphs>166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عمر حسن عطاالله</dc:creator>
  <cp:lastModifiedBy>Omar Hasan Ibrahim Atallah</cp:lastModifiedBy>
  <cp:revision>92</cp:revision>
  <dcterms:created xsi:type="dcterms:W3CDTF">2021-02-06T17:30:35Z</dcterms:created>
  <dcterms:modified xsi:type="dcterms:W3CDTF">2022-01-26T00:06:02Z</dcterms:modified>
</cp:coreProperties>
</file>