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8" r:id="rId2"/>
    <p:sldId id="549" r:id="rId3"/>
    <p:sldId id="524" r:id="rId4"/>
    <p:sldId id="525" r:id="rId5"/>
    <p:sldId id="1383" r:id="rId6"/>
    <p:sldId id="529" r:id="rId7"/>
    <p:sldId id="947" r:id="rId8"/>
    <p:sldId id="1384" r:id="rId9"/>
    <p:sldId id="258" r:id="rId10"/>
    <p:sldId id="1231" r:id="rId11"/>
    <p:sldId id="1234" r:id="rId12"/>
    <p:sldId id="1235" r:id="rId13"/>
    <p:sldId id="1378" r:id="rId14"/>
    <p:sldId id="1385" r:id="rId15"/>
    <p:sldId id="1386" r:id="rId16"/>
    <p:sldId id="1387" r:id="rId17"/>
    <p:sldId id="531" r:id="rId18"/>
    <p:sldId id="527" r:id="rId19"/>
    <p:sldId id="528" r:id="rId20"/>
    <p:sldId id="13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3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B0FA-9BAF-46B3-9E58-9144265D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1D7C4-0CAE-4AF5-99C8-9EA3D23A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45AEE-96BF-4015-8289-B69C9764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EEE00-951D-45F4-AB12-B1284A35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5BA3-76EA-424A-925D-E4EFF61B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8F65-2969-42BC-A92C-A313B58D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B896F-E608-4E4D-AB78-EE9493AB0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AD80A-A745-46DF-8ABA-907A0753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8AB8-ED3B-429C-A3A1-8E8F3A1C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71DE4-3387-4B81-B2CD-48A687B4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B513E2-F0E8-4898-BDFD-C1CC6A5D5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BE619-A54D-444E-A820-E2B60BD85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D6EB9-B103-4EA6-8128-FC95C048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D3963-6E35-49D8-A560-CE4F30F8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EB320-FC3C-4C42-A7F5-90887183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4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7438-CAFC-48A3-A217-04781931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63E58-1794-48F6-9106-2C133A89C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880CD-F474-4B6C-8922-CF56FE80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18E96-C98D-442F-95C7-89C6A9CC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A8B2-929D-4098-897D-C16393C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6A0F-ECB3-4CE3-9A0A-86FA7B36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C6EE0-DB3A-47CD-A4DB-38734FDD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3CAC1-2F04-4A08-A34D-0537225C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57B08-9F2A-4D0D-A2D1-094B316B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3A73-B345-4857-8A27-28AAD997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9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98733-CD9D-4D87-9970-0F86C910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3B551-EDEC-4E9D-AC8B-728756840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E652A-B963-4AA9-94AD-B3BE6EE01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78409-6F86-4E5D-88C7-6F6C7C34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D19F2-9CFC-419E-B4CD-AE22D24A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EDFD0-7654-4890-9822-E6E90501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0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41FD-2D90-4EF1-AE80-A434A757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4CDBE-2642-4B91-90A2-6D00334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36ED3-07FE-4C8D-BF1E-840E26175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1E1CD-56BA-4CA4-97C0-231D6415D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F83993-551D-40FF-9AF5-8CB256C73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15F02-BDEA-499D-B363-36EC9A69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C24F1-BE69-4FDB-B3C1-D1BC036B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5E794-C5C5-419A-9D21-D3E9D42D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9B4E-9A72-43E3-9F47-48AE2DB0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9B6A7-F9AA-4141-B050-A8130558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01F47-2807-453B-8A99-480A333A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B7ABCF-BA36-4831-BC42-77437D205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C741C-0E20-410B-B6AA-AD6D7CA9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FAF98-CA2A-418C-ADED-5D648B64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332C1-BB03-48FA-A250-7710EAA3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5D14-F559-48E4-B5FF-454F5C9E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DB3CA-6B3B-45EF-9CD5-AEEB0C41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CBB5D-DA5B-47FC-8BF8-F1B16F936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F178E-87DB-4846-A05C-661473E07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FA016-E709-45B6-8C84-FAF0F601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722B5-052C-4409-A9DF-2DC66202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7249D-9923-401D-A79C-E6826826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6159A-7969-4A4F-9ADB-D1A898348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158A3-02F7-4925-8975-5DAA1454F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BD53D-5138-45B6-89CB-E2CA12E0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F877C-CFB1-4324-BD4E-936CAD5B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E995A-C77A-4832-A5EA-E2CE93E4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9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D55F6-E2BA-45B7-B82C-27780546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289B1-FA61-4BC8-B67B-E618074D9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1A7CB-64F7-4F1D-9969-A562F268F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8A20C-56AC-4FD4-977C-E0BF98CE33C1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9EFE2-5EF6-4375-B64B-C387785B4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34969-A2F2-48C1-90B9-D33B0EDB4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A7ADC-6289-4373-A1BD-3F697AB73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6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ke1524588e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.gif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rystal_Clear_action_button_cancel.svg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382" y="5286992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237861" y="929309"/>
            <a:ext cx="7251803" cy="4520635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059000" y="2583749"/>
            <a:ext cx="7251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4269802" y="6018512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كُل شَيْء في وَقْتِه جَميلٌ.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77" y="653694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" y="19402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391734" y="66769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CB832B-C2F3-4557-9DF6-4D8CA3C0E8F8}"/>
              </a:ext>
            </a:extLst>
          </p:cNvPr>
          <p:cNvSpPr/>
          <p:nvPr/>
        </p:nvSpPr>
        <p:spPr>
          <a:xfrm>
            <a:off x="3246120" y="479140"/>
            <a:ext cx="6096000" cy="533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أكمل الكلمات الآتية بالحرف المناسب: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2038E5-B3A0-41AA-8F3D-06DE58BBC8DB}"/>
              </a:ext>
            </a:extLst>
          </p:cNvPr>
          <p:cNvSpPr/>
          <p:nvPr/>
        </p:nvSpPr>
        <p:spPr>
          <a:xfrm>
            <a:off x="8039265" y="1449125"/>
            <a:ext cx="1538909" cy="1447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ت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213C60-9AB8-4FE8-8DD2-20195E14A5B1}"/>
              </a:ext>
            </a:extLst>
          </p:cNvPr>
          <p:cNvSpPr/>
          <p:nvPr/>
        </p:nvSpPr>
        <p:spPr>
          <a:xfrm>
            <a:off x="1649233" y="1449125"/>
            <a:ext cx="1538909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هـ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B33D10-AC12-4001-890D-49BE61D9ACF9}"/>
              </a:ext>
            </a:extLst>
          </p:cNvPr>
          <p:cNvSpPr/>
          <p:nvPr/>
        </p:nvSpPr>
        <p:spPr>
          <a:xfrm>
            <a:off x="4682324" y="1449125"/>
            <a:ext cx="1538909" cy="1447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rgbClr val="C00000"/>
                </a:solidFill>
              </a:rPr>
              <a:t>ة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D3D682-5533-48A1-8891-38E47ABBD425}"/>
              </a:ext>
            </a:extLst>
          </p:cNvPr>
          <p:cNvSpPr txBox="1"/>
          <p:nvPr/>
        </p:nvSpPr>
        <p:spPr>
          <a:xfrm>
            <a:off x="5234774" y="343693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1- </a:t>
            </a:r>
            <a:r>
              <a:rPr lang="ar-BH" sz="4000" b="1" dirty="0"/>
              <a:t>صَحَوْ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A2E19-49EE-4C3A-8756-011655F8D7F7}"/>
              </a:ext>
            </a:extLst>
          </p:cNvPr>
          <p:cNvSpPr txBox="1"/>
          <p:nvPr/>
        </p:nvSpPr>
        <p:spPr>
          <a:xfrm>
            <a:off x="5234774" y="5724583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3- </a:t>
            </a:r>
            <a:r>
              <a:rPr lang="ar-BH" sz="4000" b="1" dirty="0"/>
              <a:t>الْمَدرَسـ</a:t>
            </a:r>
            <a:r>
              <a:rPr lang="ar-AE" sz="4000" b="1" dirty="0"/>
              <a:t>ـ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C3418-83C1-45FB-9977-1921BCCAAD01}"/>
              </a:ext>
            </a:extLst>
          </p:cNvPr>
          <p:cNvSpPr txBox="1"/>
          <p:nvPr/>
        </p:nvSpPr>
        <p:spPr>
          <a:xfrm>
            <a:off x="5234774" y="4657783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2- </a:t>
            </a:r>
            <a:r>
              <a:rPr lang="ar-BH" sz="4000" b="1" dirty="0"/>
              <a:t>نَوْمَـ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4F474-2620-4B27-A189-BADDB463C9B7}"/>
              </a:ext>
            </a:extLst>
          </p:cNvPr>
          <p:cNvSpPr txBox="1"/>
          <p:nvPr/>
        </p:nvSpPr>
        <p:spPr>
          <a:xfrm>
            <a:off x="1016442" y="3425871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4- </a:t>
            </a:r>
            <a:r>
              <a:rPr lang="ar-BH" sz="4000" b="1" dirty="0"/>
              <a:t>لـ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46C31-009B-4DB6-9A30-7867FB96A560}"/>
              </a:ext>
            </a:extLst>
          </p:cNvPr>
          <p:cNvSpPr txBox="1"/>
          <p:nvPr/>
        </p:nvSpPr>
        <p:spPr>
          <a:xfrm>
            <a:off x="1016442" y="571907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6- </a:t>
            </a:r>
            <a:r>
              <a:rPr lang="ar-BH" sz="4000" b="1" dirty="0"/>
              <a:t>ذَهَبَـ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6ADAD0-658D-4D55-B209-A2DF79BCF86A}"/>
              </a:ext>
            </a:extLst>
          </p:cNvPr>
          <p:cNvSpPr txBox="1"/>
          <p:nvPr/>
        </p:nvSpPr>
        <p:spPr>
          <a:xfrm>
            <a:off x="1016442" y="465227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00" b="1" dirty="0"/>
              <a:t>5- </a:t>
            </a:r>
            <a:r>
              <a:rPr lang="ar-BH" sz="4000" b="1" dirty="0"/>
              <a:t>مُبَكِّر</a:t>
            </a:r>
            <a:r>
              <a:rPr lang="ar-AE" sz="4000" b="1" dirty="0"/>
              <a:t>َ</a:t>
            </a:r>
            <a:r>
              <a:rPr lang="ar-AE" sz="4000" dirty="0"/>
              <a:t>........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173FF-77FE-43DB-9B84-F2BE7B645862}"/>
              </a:ext>
            </a:extLst>
          </p:cNvPr>
          <p:cNvSpPr txBox="1"/>
          <p:nvPr/>
        </p:nvSpPr>
        <p:spPr>
          <a:xfrm>
            <a:off x="7228066" y="3485816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ت</a:t>
            </a:r>
            <a:r>
              <a:rPr lang="ar-BH" sz="4000" b="1" dirty="0">
                <a:solidFill>
                  <a:srgbClr val="C00000"/>
                </a:solidFill>
              </a:rPr>
              <a:t>ُ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010ED-8886-44AF-AC55-91005C359F72}"/>
              </a:ext>
            </a:extLst>
          </p:cNvPr>
          <p:cNvSpPr txBox="1"/>
          <p:nvPr/>
        </p:nvSpPr>
        <p:spPr>
          <a:xfrm>
            <a:off x="6873074" y="572458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ـة</a:t>
            </a:r>
            <a:r>
              <a:rPr lang="ar-BH" sz="4000" b="1" dirty="0">
                <a:solidFill>
                  <a:srgbClr val="C00000"/>
                </a:solidFill>
              </a:rPr>
              <a:t>ُ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14B7F-728A-4960-A73C-871F00730824}"/>
              </a:ext>
            </a:extLst>
          </p:cNvPr>
          <p:cNvSpPr txBox="1"/>
          <p:nvPr/>
        </p:nvSpPr>
        <p:spPr>
          <a:xfrm>
            <a:off x="3896803" y="3425871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ـهُ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C21B82-E983-43F0-B90C-519A62BAC670}"/>
              </a:ext>
            </a:extLst>
          </p:cNvPr>
          <p:cNvSpPr txBox="1"/>
          <p:nvPr/>
        </p:nvSpPr>
        <p:spPr>
          <a:xfrm>
            <a:off x="3363403" y="465227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ة</a:t>
            </a:r>
            <a:r>
              <a:rPr lang="ar-BH" sz="4000" b="1" dirty="0">
                <a:solidFill>
                  <a:srgbClr val="C00000"/>
                </a:solidFill>
              </a:rPr>
              <a:t>ً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7B17E-E268-479E-A251-79D946129FF2}"/>
              </a:ext>
            </a:extLst>
          </p:cNvPr>
          <p:cNvSpPr txBox="1"/>
          <p:nvPr/>
        </p:nvSpPr>
        <p:spPr>
          <a:xfrm>
            <a:off x="3325304" y="571907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000" b="1" dirty="0">
                <a:solidFill>
                  <a:srgbClr val="C00000"/>
                </a:solidFill>
              </a:rPr>
              <a:t>ـ</a:t>
            </a:r>
            <a:r>
              <a:rPr lang="ar-AE" sz="4000" b="1" dirty="0">
                <a:solidFill>
                  <a:srgbClr val="C00000"/>
                </a:solidFill>
              </a:rPr>
              <a:t>ت</a:t>
            </a:r>
            <a:r>
              <a:rPr lang="ar-BH" sz="4000" b="1" dirty="0">
                <a:solidFill>
                  <a:srgbClr val="C00000"/>
                </a:solidFill>
              </a:rPr>
              <a:t>ُ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B887D9-EE62-46ED-ACB6-20539D01EDC5}"/>
              </a:ext>
            </a:extLst>
          </p:cNvPr>
          <p:cNvSpPr txBox="1"/>
          <p:nvPr/>
        </p:nvSpPr>
        <p:spPr>
          <a:xfrm>
            <a:off x="7520774" y="4657783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ـهُ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36EDF6-FC3A-4ABF-91D1-70CAF837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5042"/>
            <a:ext cx="8077200" cy="556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F4F64-1B81-4145-93FD-81152F5E0028}"/>
              </a:ext>
            </a:extLst>
          </p:cNvPr>
          <p:cNvSpPr txBox="1"/>
          <p:nvPr/>
        </p:nvSpPr>
        <p:spPr>
          <a:xfrm>
            <a:off x="3733800" y="583439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002060"/>
                </a:solidFill>
                <a:hlinkClick r:id="rId3"/>
              </a:rPr>
              <a:t>اضغط هنا لحل هذا النشاط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5DF1B6-8141-49CF-A49F-4800AB3418CA}"/>
              </a:ext>
            </a:extLst>
          </p:cNvPr>
          <p:cNvSpPr/>
          <p:nvPr/>
        </p:nvSpPr>
        <p:spPr>
          <a:xfrm>
            <a:off x="228599" y="337232"/>
            <a:ext cx="11887200" cy="533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200" u="sng" dirty="0">
                <a:solidFill>
                  <a:schemeClr val="tx1"/>
                </a:solidFill>
                <a:cs typeface="(AH) Manal Black" pitchFamily="2" charset="-78"/>
              </a:rPr>
              <a:t>اسحب الكلمة وضعها في مكانها المناسب ولاحظ ت المفتوحة و ة المربوطة و الهاء بالترتيب:</a:t>
            </a:r>
            <a:endParaRPr lang="en-US" sz="3200" u="sng" dirty="0">
              <a:solidFill>
                <a:schemeClr val="tx1"/>
              </a:solidFill>
              <a:cs typeface="(AH) Manal Black" pitchFamily="2" charset="-78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79A5344-87FC-4BC4-8CCA-FA1BBF255E9C}"/>
              </a:ext>
            </a:extLst>
          </p:cNvPr>
          <p:cNvGraphicFramePr>
            <a:graphicFrameLocks noGrp="1"/>
          </p:cNvGraphicFramePr>
          <p:nvPr/>
        </p:nvGraphicFramePr>
        <p:xfrm>
          <a:off x="4267200" y="2815587"/>
          <a:ext cx="7696200" cy="3432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282801631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3388710787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2552065815"/>
                    </a:ext>
                  </a:extLst>
                </a:gridCol>
              </a:tblGrid>
              <a:tr h="861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الْكلمات التي تَنْتَهي بِ</a:t>
                      </a: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تاء </a:t>
                      </a:r>
                      <a:r>
                        <a:rPr lang="ar-AE" sz="2400" b="1" dirty="0">
                          <a:solidFill>
                            <a:srgbClr val="C00000"/>
                          </a:solidFill>
                        </a:rPr>
                        <a:t>بِهاء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الْكلمات التي تَنْتَهي بِ</a:t>
                      </a: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تاء </a:t>
                      </a:r>
                      <a:r>
                        <a:rPr lang="ar-AE" sz="2400" b="1" dirty="0">
                          <a:solidFill>
                            <a:srgbClr val="C00000"/>
                          </a:solidFill>
                        </a:rPr>
                        <a:t>مَفْتوحة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2400" b="1" dirty="0"/>
                        <a:t>الْكلمات التي تَنْتَهي بِ</a:t>
                      </a:r>
                      <a:r>
                        <a:rPr lang="ar-AE" sz="2400" b="1" dirty="0">
                          <a:solidFill>
                            <a:schemeClr val="tx1"/>
                          </a:solidFill>
                        </a:rPr>
                        <a:t>تاء </a:t>
                      </a:r>
                      <a:r>
                        <a:rPr lang="ar-AE" sz="2400" b="1" dirty="0">
                          <a:solidFill>
                            <a:srgbClr val="C00000"/>
                          </a:solidFill>
                        </a:rPr>
                        <a:t>مَرْبوطَة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1204707"/>
                  </a:ext>
                </a:extLst>
              </a:tr>
              <a:tr h="85720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3323631"/>
                  </a:ext>
                </a:extLst>
              </a:tr>
              <a:tr h="85720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5263563"/>
                  </a:ext>
                </a:extLst>
              </a:tr>
              <a:tr h="857207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310869"/>
                  </a:ext>
                </a:extLst>
              </a:tr>
            </a:tbl>
          </a:graphicData>
        </a:graphic>
      </p:graphicFrame>
      <p:pic>
        <p:nvPicPr>
          <p:cNvPr id="1026" name="Picture 2" descr="رائع الفرق بين التاء المفتوحة والتاء المربوطة والهاء للاطفال شرح نموذجى  بالصور والادوات">
            <a:extLst>
              <a:ext uri="{FF2B5EF4-FFF2-40B4-BE49-F238E27FC236}">
                <a16:creationId xmlns:a16="http://schemas.microsoft.com/office/drawing/2014/main" id="{A64ACA42-4928-491F-BEC3-EB24BA28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05099"/>
            <a:ext cx="3965712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CAAD86B-31C9-47A9-A83F-B96996DD0961}"/>
              </a:ext>
            </a:extLst>
          </p:cNvPr>
          <p:cNvGrpSpPr/>
          <p:nvPr/>
        </p:nvGrpSpPr>
        <p:grpSpPr>
          <a:xfrm>
            <a:off x="10896599" y="1219200"/>
            <a:ext cx="1219200" cy="685800"/>
            <a:chOff x="10896599" y="1219200"/>
            <a:chExt cx="1219200" cy="685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941447-3AD7-4ADC-9B0B-FBD76971D52E}"/>
                </a:ext>
              </a:extLst>
            </p:cNvPr>
            <p:cNvSpPr/>
            <p:nvPr/>
          </p:nvSpPr>
          <p:spPr>
            <a:xfrm>
              <a:off x="10896599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مَكَة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D2E0D9-E1EC-4FE1-915B-3134D59955D5}"/>
                </a:ext>
              </a:extLst>
            </p:cNvPr>
            <p:cNvSpPr txBox="1"/>
            <p:nvPr/>
          </p:nvSpPr>
          <p:spPr>
            <a:xfrm>
              <a:off x="11658599" y="128902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1</a:t>
              </a:r>
              <a:endParaRPr lang="en-US" sz="24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C43806-801B-4A6A-AAB3-39C49C7BB488}"/>
              </a:ext>
            </a:extLst>
          </p:cNvPr>
          <p:cNvGrpSpPr/>
          <p:nvPr/>
        </p:nvGrpSpPr>
        <p:grpSpPr>
          <a:xfrm>
            <a:off x="9601200" y="1143000"/>
            <a:ext cx="1295400" cy="762000"/>
            <a:chOff x="9601200" y="1143000"/>
            <a:chExt cx="1295400" cy="762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CBECC2-489A-493B-B8FB-20E3B186EA95}"/>
                </a:ext>
              </a:extLst>
            </p:cNvPr>
            <p:cNvSpPr/>
            <p:nvPr/>
          </p:nvSpPr>
          <p:spPr>
            <a:xfrm>
              <a:off x="96012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800" b="1" dirty="0">
                  <a:solidFill>
                    <a:srgbClr val="C00000"/>
                  </a:solidFill>
                </a:rPr>
                <a:t>مَلابِسِه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5B6EE2-804C-4DFC-8F3A-400A0E401E7C}"/>
                </a:ext>
              </a:extLst>
            </p:cNvPr>
            <p:cNvSpPr txBox="1"/>
            <p:nvPr/>
          </p:nvSpPr>
          <p:spPr>
            <a:xfrm>
              <a:off x="10439400" y="11430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2</a:t>
              </a:r>
              <a:endParaRPr lang="en-US" sz="24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24FAAC-1890-4102-82CD-43F644959DAC}"/>
              </a:ext>
            </a:extLst>
          </p:cNvPr>
          <p:cNvGrpSpPr/>
          <p:nvPr/>
        </p:nvGrpSpPr>
        <p:grpSpPr>
          <a:xfrm>
            <a:off x="8229600" y="1153444"/>
            <a:ext cx="1257300" cy="751556"/>
            <a:chOff x="8229600" y="1153444"/>
            <a:chExt cx="1257300" cy="75155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C69849-C662-4DA2-B25D-D6B968312B55}"/>
                </a:ext>
              </a:extLst>
            </p:cNvPr>
            <p:cNvSpPr/>
            <p:nvPr/>
          </p:nvSpPr>
          <p:spPr>
            <a:xfrm>
              <a:off x="82296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مِجَلّات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37C83-8A17-405E-B015-9229AAB397BE}"/>
                </a:ext>
              </a:extLst>
            </p:cNvPr>
            <p:cNvSpPr txBox="1"/>
            <p:nvPr/>
          </p:nvSpPr>
          <p:spPr>
            <a:xfrm>
              <a:off x="9029700" y="1153444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3</a:t>
              </a:r>
              <a:endParaRPr lang="en-US" sz="24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A9C11E-842F-4AAF-B434-97A1572CBCE3}"/>
              </a:ext>
            </a:extLst>
          </p:cNvPr>
          <p:cNvGrpSpPr/>
          <p:nvPr/>
        </p:nvGrpSpPr>
        <p:grpSpPr>
          <a:xfrm>
            <a:off x="6934200" y="1184342"/>
            <a:ext cx="1246532" cy="720658"/>
            <a:chOff x="6934200" y="1184342"/>
            <a:chExt cx="1246532" cy="7206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BD9D7C-6958-49E4-AE63-07246A8ECAB5}"/>
                </a:ext>
              </a:extLst>
            </p:cNvPr>
            <p:cNvSpPr/>
            <p:nvPr/>
          </p:nvSpPr>
          <p:spPr>
            <a:xfrm>
              <a:off x="69342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كِتابَهُ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9AC532-75E3-4F13-93EA-2967FB84B837}"/>
                </a:ext>
              </a:extLst>
            </p:cNvPr>
            <p:cNvSpPr txBox="1"/>
            <p:nvPr/>
          </p:nvSpPr>
          <p:spPr>
            <a:xfrm>
              <a:off x="7723532" y="1184342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4</a:t>
              </a:r>
              <a:endParaRPr lang="en-US" sz="24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D9E8A8-6902-4F58-999F-12AB88F5153A}"/>
              </a:ext>
            </a:extLst>
          </p:cNvPr>
          <p:cNvGrpSpPr/>
          <p:nvPr/>
        </p:nvGrpSpPr>
        <p:grpSpPr>
          <a:xfrm>
            <a:off x="5562600" y="1165040"/>
            <a:ext cx="1317763" cy="739960"/>
            <a:chOff x="5562600" y="1165040"/>
            <a:chExt cx="1317763" cy="739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547A40-53AF-42D8-AA35-0EA3A1334953}"/>
                </a:ext>
              </a:extLst>
            </p:cNvPr>
            <p:cNvSpPr/>
            <p:nvPr/>
          </p:nvSpPr>
          <p:spPr>
            <a:xfrm>
              <a:off x="55626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أَرْبَعَةٌ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950D40-531C-4FA6-B992-5D8760940631}"/>
                </a:ext>
              </a:extLst>
            </p:cNvPr>
            <p:cNvSpPr txBox="1"/>
            <p:nvPr/>
          </p:nvSpPr>
          <p:spPr>
            <a:xfrm>
              <a:off x="642316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5</a:t>
              </a:r>
              <a:endParaRPr lang="en-US" sz="2400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6D76B7-DD89-4BF2-B332-E5113C12F350}"/>
              </a:ext>
            </a:extLst>
          </p:cNvPr>
          <p:cNvGrpSpPr/>
          <p:nvPr/>
        </p:nvGrpSpPr>
        <p:grpSpPr>
          <a:xfrm>
            <a:off x="4191000" y="1142348"/>
            <a:ext cx="1313623" cy="762652"/>
            <a:chOff x="4191000" y="1142348"/>
            <a:chExt cx="1313623" cy="7626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38E0E3-2A61-458D-BD48-833533F1F948}"/>
                </a:ext>
              </a:extLst>
            </p:cNvPr>
            <p:cNvSpPr/>
            <p:nvPr/>
          </p:nvSpPr>
          <p:spPr>
            <a:xfrm>
              <a:off x="41910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سَهَرَتْ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A1F858-73CD-445B-8724-6D0922F5C903}"/>
                </a:ext>
              </a:extLst>
            </p:cNvPr>
            <p:cNvSpPr txBox="1"/>
            <p:nvPr/>
          </p:nvSpPr>
          <p:spPr>
            <a:xfrm>
              <a:off x="5047423" y="1142348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6</a:t>
              </a:r>
              <a:endParaRPr lang="en-US" sz="24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95E0A-A8E1-4B0F-87F1-7183EB6C65B7}"/>
              </a:ext>
            </a:extLst>
          </p:cNvPr>
          <p:cNvGrpSpPr/>
          <p:nvPr/>
        </p:nvGrpSpPr>
        <p:grpSpPr>
          <a:xfrm>
            <a:off x="2819400" y="1184341"/>
            <a:ext cx="1278836" cy="720659"/>
            <a:chOff x="2819400" y="1184341"/>
            <a:chExt cx="1278836" cy="7206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B6FBAA-BFC2-475E-9BD1-AB8EEE3C7DE0}"/>
                </a:ext>
              </a:extLst>
            </p:cNvPr>
            <p:cNvSpPr/>
            <p:nvPr/>
          </p:nvSpPr>
          <p:spPr>
            <a:xfrm>
              <a:off x="28194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ثَرْوَةٌ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50B576-3B46-4E5C-9E02-AE79949A88C9}"/>
                </a:ext>
              </a:extLst>
            </p:cNvPr>
            <p:cNvSpPr txBox="1"/>
            <p:nvPr/>
          </p:nvSpPr>
          <p:spPr>
            <a:xfrm>
              <a:off x="3641036" y="1184341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7</a:t>
              </a:r>
              <a:endParaRPr lang="en-US" sz="24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F7FD25-9610-4061-A2C1-3131F525AD03}"/>
              </a:ext>
            </a:extLst>
          </p:cNvPr>
          <p:cNvGrpSpPr/>
          <p:nvPr/>
        </p:nvGrpSpPr>
        <p:grpSpPr>
          <a:xfrm>
            <a:off x="1447800" y="1165040"/>
            <a:ext cx="1260616" cy="739960"/>
            <a:chOff x="1447800" y="1165040"/>
            <a:chExt cx="1260616" cy="7399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8DEFD3-912C-4E4B-9F37-5BA1CAAFC184}"/>
                </a:ext>
              </a:extLst>
            </p:cNvPr>
            <p:cNvSpPr/>
            <p:nvPr/>
          </p:nvSpPr>
          <p:spPr>
            <a:xfrm>
              <a:off x="14478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مالَتْ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9F4BFD-619D-496B-8EA4-1729754FF625}"/>
                </a:ext>
              </a:extLst>
            </p:cNvPr>
            <p:cNvSpPr txBox="1"/>
            <p:nvPr/>
          </p:nvSpPr>
          <p:spPr>
            <a:xfrm>
              <a:off x="2251216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8</a:t>
              </a:r>
              <a:endParaRPr lang="en-US" sz="24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E512C3-0358-4140-8028-72ECB3346B06}"/>
              </a:ext>
            </a:extLst>
          </p:cNvPr>
          <p:cNvGrpSpPr/>
          <p:nvPr/>
        </p:nvGrpSpPr>
        <p:grpSpPr>
          <a:xfrm>
            <a:off x="76200" y="1165040"/>
            <a:ext cx="1289603" cy="739960"/>
            <a:chOff x="76200" y="1165040"/>
            <a:chExt cx="1289603" cy="739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4AF40D-9CCF-415A-92B3-4B3807CDF4F3}"/>
                </a:ext>
              </a:extLst>
            </p:cNvPr>
            <p:cNvSpPr/>
            <p:nvPr/>
          </p:nvSpPr>
          <p:spPr>
            <a:xfrm>
              <a:off x="762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200" b="1" dirty="0">
                  <a:solidFill>
                    <a:srgbClr val="C00000"/>
                  </a:solidFill>
                </a:rPr>
                <a:t>والِدَه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C2BFD4-01D3-42F4-AA2B-4099E2BC3B4A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b="1" dirty="0"/>
                <a:t>9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432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0625 0.37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222 L -0.3767 0.3666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1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5586 0.4969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37096 0.4983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27435 0.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59753 0.6192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1273 L 0.49831 0.6189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9" y="3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6133 0.3703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40521 0.620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تاء المفتوحة والتاء المربوطة">
            <a:hlinkClick r:id="" action="ppaction://media"/>
            <a:extLst>
              <a:ext uri="{FF2B5EF4-FFF2-40B4-BE49-F238E27FC236}">
                <a16:creationId xmlns:a16="http://schemas.microsoft.com/office/drawing/2014/main" id="{DDE365C8-824D-490E-9121-398D8496B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9599" y="445770"/>
            <a:ext cx="7955280" cy="59664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3BD045-6149-4052-B56B-767952229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D880CF-41C2-4DB9-AD4D-DC4B9835AD44}"/>
              </a:ext>
            </a:extLst>
          </p:cNvPr>
          <p:cNvSpPr/>
          <p:nvPr/>
        </p:nvSpPr>
        <p:spPr>
          <a:xfrm>
            <a:off x="219353" y="782958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29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3216546"/>
            <a:ext cx="4376310" cy="364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8125370" y="450424"/>
            <a:ext cx="3430092" cy="172958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BH" sz="3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ae_AlMohanad" pitchFamily="18" charset="-78"/>
                <a:cs typeface="(AH) Manal Black" pitchFamily="2" charset="-78"/>
              </a:rPr>
              <a:t>*</a:t>
            </a:r>
            <a:r>
              <a:rPr lang="ar-SA" sz="3200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ae_AlMohanad" pitchFamily="18" charset="-78"/>
                <a:cs typeface="(AH) Manal Black" pitchFamily="2" charset="-78"/>
              </a:rPr>
              <a:t>حاول جمع المكعبات التي تحمل كلمات مختومة </a:t>
            </a:r>
          </a:p>
          <a:p>
            <a:pPr algn="ctr">
              <a:defRPr/>
            </a:pPr>
            <a:r>
              <a:rPr lang="ar-SA" sz="3200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ae_AlMohanad" pitchFamily="18" charset="-78"/>
                <a:cs typeface="(AH) Manal Black" pitchFamily="2" charset="-78"/>
              </a:rPr>
              <a:t>بـ</a:t>
            </a:r>
            <a:r>
              <a:rPr lang="ar-SA" sz="3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ae_AlMohanad" pitchFamily="18" charset="-78"/>
                <a:cs typeface="(AH) Manal Black" pitchFamily="2" charset="-78"/>
              </a:rPr>
              <a:t>(</a:t>
            </a:r>
            <a:r>
              <a:rPr lang="ar-SA" sz="3200" dirty="0">
                <a:ln w="18415" cmpd="sng">
                  <a:noFill/>
                  <a:prstDash val="solid"/>
                </a:ln>
                <a:solidFill>
                  <a:prstClr val="black"/>
                </a:solidFill>
                <a:latin typeface="ae_AlMohanad" pitchFamily="18" charset="-78"/>
                <a:cs typeface="(AH) Manal Black" pitchFamily="2" charset="-78"/>
              </a:rPr>
              <a:t> </a:t>
            </a:r>
            <a:r>
              <a:rPr lang="ar-SA" sz="32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ae_AlMohanad" pitchFamily="18" charset="-78"/>
                <a:cs typeface="(AH) Manal Black" pitchFamily="2" charset="-78"/>
              </a:rPr>
              <a:t>التاء المفتوحة )</a:t>
            </a:r>
          </a:p>
        </p:txBody>
      </p:sp>
      <p:sp>
        <p:nvSpPr>
          <p:cNvPr id="2" name="مكعب 1">
            <a:hlinkClick r:id="" action="ppaction://noaction" highlightClick="1">
              <a:snd r:embed="rId3" name="حسن-صح الصواب معك.wav"/>
            </a:hlinkClick>
          </p:cNvPr>
          <p:cNvSpPr/>
          <p:nvPr/>
        </p:nvSpPr>
        <p:spPr>
          <a:xfrm>
            <a:off x="5152102" y="404665"/>
            <a:ext cx="1375946" cy="1368151"/>
          </a:xfrm>
          <a:prstGeom prst="cube">
            <a:avLst/>
          </a:prstGeom>
          <a:solidFill>
            <a:srgbClr val="F4AF4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بَيْت</a:t>
            </a:r>
          </a:p>
        </p:txBody>
      </p:sp>
      <p:sp>
        <p:nvSpPr>
          <p:cNvPr id="30" name="مكعب 29">
            <a:hlinkClick r:id="" action="ppaction://noaction" highlightClick="1">
              <a:snd r:embed="rId4" name="حسن-اختيار موفق.wav"/>
            </a:hlinkClick>
          </p:cNvPr>
          <p:cNvSpPr/>
          <p:nvPr/>
        </p:nvSpPr>
        <p:spPr>
          <a:xfrm>
            <a:off x="2135560" y="2420888"/>
            <a:ext cx="1320264" cy="1224136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بَنَات</a:t>
            </a:r>
          </a:p>
        </p:txBody>
      </p:sp>
      <p:sp>
        <p:nvSpPr>
          <p:cNvPr id="31" name="مكعب 30">
            <a:hlinkClick r:id="" action="ppaction://noaction" highlightClick="1">
              <a:snd r:embed="rId5" name="حسن-أحسنت واصل.wav"/>
            </a:hlinkClick>
          </p:cNvPr>
          <p:cNvSpPr/>
          <p:nvPr/>
        </p:nvSpPr>
        <p:spPr>
          <a:xfrm flipH="1">
            <a:off x="2351584" y="476672"/>
            <a:ext cx="1440160" cy="1368152"/>
          </a:xfrm>
          <a:prstGeom prst="cub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أُخْت</a:t>
            </a:r>
          </a:p>
        </p:txBody>
      </p:sp>
      <p:sp>
        <p:nvSpPr>
          <p:cNvPr id="32" name="مكعب 31">
            <a:hlinkClick r:id="" action="ppaction://noaction" highlightClick="1">
              <a:snd r:embed="rId6" name="حسن-خطأ خطأ خطأ.wav"/>
            </a:hlinkClick>
          </p:cNvPr>
          <p:cNvSpPr/>
          <p:nvPr/>
        </p:nvSpPr>
        <p:spPr>
          <a:xfrm flipH="1">
            <a:off x="3863752" y="1916832"/>
            <a:ext cx="1307494" cy="1296144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قِطَّة</a:t>
            </a:r>
          </a:p>
        </p:txBody>
      </p:sp>
      <p:sp>
        <p:nvSpPr>
          <p:cNvPr id="33" name="مكعب 32">
            <a:hlinkClick r:id="" action="ppaction://noaction" highlightClick="1">
              <a:snd r:embed="rId6" name="حسن-خطأ خطأ خطأ.wav"/>
            </a:hlinkClick>
          </p:cNvPr>
          <p:cNvSpPr/>
          <p:nvPr/>
        </p:nvSpPr>
        <p:spPr>
          <a:xfrm flipH="1">
            <a:off x="5591943" y="2060848"/>
            <a:ext cx="1368152" cy="1296144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وَرْدَة</a:t>
            </a:r>
          </a:p>
        </p:txBody>
      </p:sp>
      <p:sp>
        <p:nvSpPr>
          <p:cNvPr id="34" name="مكعب 33">
            <a:hlinkClick r:id="" action="ppaction://noaction" highlightClick="1">
              <a:snd r:embed="rId7" name="حسن-ياسلااام.wav"/>
            </a:hlinkClick>
          </p:cNvPr>
          <p:cNvSpPr/>
          <p:nvPr/>
        </p:nvSpPr>
        <p:spPr>
          <a:xfrm>
            <a:off x="4079776" y="3501008"/>
            <a:ext cx="1440160" cy="1296144"/>
          </a:xfrm>
          <a:prstGeom prst="cub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نَامَت</a:t>
            </a:r>
          </a:p>
        </p:txBody>
      </p:sp>
      <p:sp>
        <p:nvSpPr>
          <p:cNvPr id="35" name="مكعب 34">
            <a:hlinkClick r:id="" action="ppaction://noaction" highlightClick="1">
              <a:snd r:embed="rId8" name="حسن-لا لم تصب هذه المرة.wav"/>
            </a:hlinkClick>
          </p:cNvPr>
          <p:cNvSpPr/>
          <p:nvPr/>
        </p:nvSpPr>
        <p:spPr>
          <a:xfrm flipH="1">
            <a:off x="2279576" y="4365104"/>
            <a:ext cx="1440160" cy="1296144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فَتَاة</a:t>
            </a:r>
          </a:p>
        </p:txBody>
      </p:sp>
      <p:sp>
        <p:nvSpPr>
          <p:cNvPr id="36" name="مكعب 35">
            <a:hlinkClick r:id="" action="ppaction://noaction" highlightClick="1">
              <a:snd r:embed="rId9" name="حسن-ممتاز.wav"/>
            </a:hlinkClick>
          </p:cNvPr>
          <p:cNvSpPr/>
          <p:nvPr/>
        </p:nvSpPr>
        <p:spPr>
          <a:xfrm>
            <a:off x="4583832" y="4941169"/>
            <a:ext cx="1440160" cy="1223155"/>
          </a:xfrm>
          <a:prstGeom prst="cube">
            <a:avLst/>
          </a:prstGeom>
          <a:solidFill>
            <a:srgbClr val="E99F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ln w="18415" cmpd="sng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قَرَأت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50" y="3192449"/>
            <a:ext cx="4376310" cy="364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FD10A7-413F-45D4-9D1C-BF690293C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3186CF-8BCA-4F1D-8A00-D29B78DC8C6C}"/>
              </a:ext>
            </a:extLst>
          </p:cNvPr>
          <p:cNvSpPr/>
          <p:nvPr/>
        </p:nvSpPr>
        <p:spPr>
          <a:xfrm>
            <a:off x="473427" y="782958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61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C 0.00937 0.01898 0.00377 0.00972 0.01705 0.02639 C 0.03007 0.04259 0.01666 0.03055 0.025 0.04514 C 0.02721 0.04907 0.03033 0.05185 0.03294 0.05532 C 0.03815 0.0625 0.04075 0.075 0.04622 0.08217 C 0.04922 0.09027 0.05494 0.09629 0.05547 0.10625 C 0.05638 0.12314 0.05507 0.1368 0.06198 0.14629 C 0.06341 0.15115 0.06536 0.16088 0.06744 0.16481 C 0.07239 0.17453 0.07825 0.18171 0.08203 0.19421 C 0.08294 0.19768 0.08346 0.20139 0.0845 0.20486 C 0.08528 0.20694 0.08658 0.2081 0.08737 0.21018 C 0.08919 0.21504 0.09257 0.22615 0.09257 0.22639 C 0.09518 0.24629 0.09192 0.22754 0.09922 0.24768 C 0.10638 0.26666 0.09583 0.25069 0.10846 0.2662 C 0.11328 0.28101 0.11523 0.29976 0.12044 0.31412 C 0.125 0.32685 0.12981 0.34236 0.13502 0.35416 C 0.13789 0.36064 0.14205 0.36527 0.14427 0.37268 C 0.14843 0.38611 0.15351 0.39583 0.16015 0.40463 C 0.16445 0.41759 0.16419 0.42014 0.16289 0.43634 C 0.16666 0.4574 0.17057 0.47268 0.18007 0.48449 C 0.18437 0.4993 0.18437 0.50532 0.19192 0.49514 C 0.2 0.51111 0.20221 0.53333 0.21185 0.54583 C 0.21367 0.55139 0.21588 0.5618 0.22005 0.5618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C 0.00742 -0.00486 0.0151 -0.0081 0.02278 -0.01273 C 0.02812 -0.03333 0.04127 -0.02778 0.05234 -0.03032 C 0.0595 -0.03171 0.07409 -0.03542 0.07409 -0.03495 C 0.09896 -0.05069 0.16341 -0.03773 0.16705 -0.03773 C 0.16966 -0.03704 0.17252 -0.0368 0.17513 -0.03542 C 0.17669 -0.03403 0.1776 -0.03125 0.17929 -0.03032 C 0.19336 -0.02037 0.20963 -0.02176 0.22369 -0.01273 C 0.23437 -0.00602 0.24531 0.00463 0.25612 0.00972 C 0.2707 0.01343 0.27747 0.00857 0.28841 0.00996 C 0.29023 0.01134 0.32109 0.01875 0.322 0.01991 C 0.32838 0.02685 0.3358 0.03218 0.34231 0.03982 C 0.35 0.04931 0.35247 0.05903 0.36263 0.06227 C 0.36406 0.06482 0.36536 0.0669 0.36666 0.06991 C 0.3707 0.08125 0.36432 0.07523 0.37213 0.07986 C 0.38073 0.0956 0.38854 0.11366 0.39492 0.13241 C 0.40091 0.14954 0.39453 0.13611 0.40039 0.14746 C 0.40442 0.16667 0.4013 0.15648 0.41093 0.175 C 0.41302 0.17824 0.42018 0.20949 0.42018 0.20972 C 0.42239 0.2213 0.42317 0.23496 0.42487 0.24537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39 -0.06342 C -0.09922 -0.06435 -0.09154 -0.06898 -0.08998 -0.07199 C -0.08829 -0.07546 -0.08724 -0.08102 -0.08542 -0.08495 C -0.08412 -0.08796 -0.08256 -0.09074 -0.08099 -0.09328 C -0.075 -0.11875 -0.07071 -0.12639 -0.05664 -0.14815 C -0.04258 -0.16458 -0.04948 -0.15741 -0.03282 -0.17893 C -0.02631 -0.18727 -0.0198 -0.20023 -0.01329 -0.20879 C -0.00756 -0.2162 0.00846 -0.2375 0.01406 -0.24653 C 0.03203 -0.27453 0.04713 -0.28935 0.06823 -0.29722 C 0.08307 -0.30301 0.08671 -0.30926 0.10833 -0.31111 C 0.11875 -0.31319 0.12031 -0.31065 0.1263 -0.30717 C 0.1319 -0.3037 0.1375 -0.2956 0.1414 -0.28981 C 0.14661 -0.27708 0.15429 -0.24444 0.15794 -0.23009 C 0.1595 -0.22083 0.1638 -0.20416 0.1638 -0.20393 C 0.16588 -0.18194 0.17005 -0.15926 0.17005 -0.13611 " pathEditMode="relative" rAng="0" ptsTypes="AAAAAAAAAAAAA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8958 C 0.00404 -0.09005 0.00638 -0.09005 0.00859 -0.09074 C 0.01302 -0.0919 0.01458 -0.09491 0.01888 -0.0963 C 0.02409 -0.10023 0.0306 -0.10694 0.03698 -0.10856 C 0.04922 -0.11805 0.06445 -0.12268 0.07904 -0.12847 C 0.07917 -0.13032 0.07969 -0.13241 0.08021 -0.13426 C 0.08047 -0.13518 0.08008 -0.13704 0.08112 -0.13727 C 0.08242 -0.13773 0.0832 -0.13542 0.08464 -0.13518 C 0.0901 -0.13426 0.09596 -0.13449 0.10169 -0.13426 C 0.10937 -0.13565 0.11745 -0.13773 0.12539 -0.13727 C 0.13424 -0.13704 0.15143 -0.13518 0.15143 -0.13495 C 0.16484 -0.13264 0.17865 -0.13102 0.19232 -0.12963 C 0.19818 -0.12662 0.2026 -0.12616 0.20924 -0.12523 C 0.21367 -0.12361 0.21745 -0.12407 0.2207 -0.1206 C 0.22227 -0.12153 0.22344 -0.12338 0.225 -0.12315 C 0.23073 -0.12222 0.24518 -0.11805 0.25013 -0.1118 C 0.25443 -0.10648 0.25664 -0.10231 0.26263 -0.09838 C 0.26393 -0.09745 0.26927 -0.09583 0.27161 -0.09514 C 0.2724 -0.09421 0.27292 -0.09282 0.27383 -0.0919 C 0.27526 -0.09051 0.27747 -0.09005 0.27852 -0.08842 C 0.27943 -0.08727 0.27891 -0.08542 0.27956 -0.08403 C 0.28021 -0.08264 0.28203 -0.08194 0.28294 -0.08079 C 0.28451 -0.0787 0.28555 -0.07616 0.28737 -0.07407 C 0.29453 -0.06597 0.29727 -0.06458 0.3056 -0.05833 C 0.30716 -0.05741 0.30781 -0.05532 0.30898 -0.05393 C 0.31146 -0.05116 0.31289 -0.05046 0.31576 -0.04838 C 0.31615 -0.0456 0.31615 -0.04259 0.31693 -0.03958 C 0.31823 -0.03518 0.32292 -0.03194 0.32292 -0.02708 " pathEditMode="relative" rAng="0" ptsTypes="AAAAAAAAAAAAAAAA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7 C 0.00352 0.00162 0.00716 0.00255 0.01068 0.00417 C 0.01498 0.00486 0.02019 0.00255 0.02604 0.00417 C 0.05196 0.01644 0.01979 0.00371 0.04558 0.01343 C 0.04857 0.01505 0.0418 0.01204 0.04453 0.01343 C 0.04766 0.02246 0.05743 0.02199 0.06185 0.02292 C 0.07188 0.03148 0.08334 0.04028 0.0944 0.04329 C 0.10209 0.05116 0.11055 0.05463 0.11836 0.06204 C 0.12136 0.06528 0.12383 0.07014 0.12709 0.07338 C 0.13216 0.07871 0.13802 0.08172 0.14336 0.08635 C 0.15729 0.09885 0.17123 0.11111 0.18568 0.12223 C 0.18854 0.12408 0.19141 0.12593 0.1944 0.12755 C 0.19688 0.12894 0.19961 0.12963 0.20196 0.13125 C 0.21094 0.1375 0.21875 0.14537 0.22813 0.15 C 0.23594 0.16135 0.23373 0.15903 0.24323 0.16898 C 0.24584 0.1713 0.2487 0.17315 0.25091 0.17639 C 0.253 0.17894 0.25847 0.18334 0.25638 0.18565 C 0.25795 0.18866 0.25547 0.18843 0.25964 0.19306 C 0.26875 0.20185 0.27045 0.20672 0.28021 0.21366 C 0.28815 0.22709 0.29935 0.24121 0.30951 0.24908 C 0.31302 0.25185 0.31771 0.25209 0.32149 0.25463 C 0.34219 0.26922 0.31993 0.25625 0.33672 0.26574 C 0.34558 0.28287 0.35378 0.2919 0.36719 0.29769 C 0.37591 0.30579 0.38269 0.30741 0.38894 0.31435 C 0.39597 0.32223 0.39805 0.33125 0.40417 0.33889 C 0.41094 0.34699 0.41862 0.35255 0.42591 0.35949 C 0.42709 0.36065 0.42826 0.36273 0.42917 0.36482 C 0.42995 0.3669 0.43034 0.36945 0.43125 0.3706 C 0.43464 0.37431 0.44141 0.37755 0.44532 0.37986 C 0.44701 0.38264 0.44935 0.38449 0.45104 0.3875 C 0.45365 0.3926 0.45456 0.39931 0.45743 0.40417 C 0.45925 0.41389 0.46146 0.41875 0.46602 0.42477 C 0.46693 0.42801 0.46732 0.43125 0.46823 0.43426 C 0.46901 0.43658 0.47162 0.44005 0.47162 0.44028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عنوان 1"/>
          <p:cNvSpPr txBox="1">
            <a:spLocks/>
          </p:cNvSpPr>
          <p:nvPr/>
        </p:nvSpPr>
        <p:spPr bwMode="auto">
          <a:xfrm>
            <a:off x="2158727" y="839386"/>
            <a:ext cx="4047699" cy="137464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dirty="0">
                <a:solidFill>
                  <a:srgbClr val="C00000"/>
                </a:solidFill>
                <a:latin typeface="ae_AlMateen" pitchFamily="18" charset="-78"/>
                <a:cs typeface="(AH) Manal Black" pitchFamily="2" charset="-78"/>
              </a:rPr>
              <a:t>هل تستطيع اختيار وضع التاء المناسب للكلمة </a:t>
            </a:r>
            <a:r>
              <a:rPr lang="ar-SA" sz="3200" dirty="0">
                <a:solidFill>
                  <a:schemeClr val="accent3">
                    <a:lumMod val="50000"/>
                  </a:schemeClr>
                </a:solidFill>
                <a:latin typeface="ae_AlMateen" pitchFamily="18" charset="-78"/>
                <a:cs typeface="(AH) Manal Black" pitchFamily="2" charset="-78"/>
              </a:rPr>
              <a:t>لتتمكن من ملء الكأس بالعصير اللذيذ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8522544" y="3567959"/>
            <a:ext cx="741736" cy="886634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9486096" y="3537639"/>
            <a:ext cx="742827" cy="916955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492922" y="1341286"/>
            <a:ext cx="742827" cy="846347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8560825" y="4636383"/>
            <a:ext cx="742827" cy="846347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9474171" y="2382892"/>
            <a:ext cx="741736" cy="900975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8521929" y="1311322"/>
            <a:ext cx="742827" cy="890757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9523384" y="4634872"/>
            <a:ext cx="741736" cy="851254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6344975" y="3525899"/>
            <a:ext cx="1928299" cy="928694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نَجَحْـ..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6344974" y="2382891"/>
            <a:ext cx="1925504" cy="934058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فَرَاشَا...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6344974" y="1311321"/>
            <a:ext cx="1925504" cy="869040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.</a:t>
            </a:r>
            <a:r>
              <a:rPr lang="ar-SA" sz="4000" b="1" dirty="0" err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مّكَّـ</a:t>
            </a:r>
            <a:r>
              <a:rPr lang="ar-SA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..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6344974" y="4668907"/>
            <a:ext cx="1925504" cy="857256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e_AlMohanad" pitchFamily="18" charset="-78"/>
                <a:cs typeface="ae_AlMohanad" pitchFamily="18" charset="-78"/>
              </a:rPr>
              <a:t>وَرْدَ...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8498416" y="2382892"/>
            <a:ext cx="741736" cy="920181"/>
          </a:xfrm>
          <a:prstGeom prst="rect">
            <a:avLst/>
          </a:prstGeom>
          <a:solidFill>
            <a:srgbClr val="FFFFD5"/>
          </a:solidFill>
          <a:ln w="76200">
            <a:solidFill>
              <a:srgbClr val="E99F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KacstQurn" pitchFamily="2" charset="-78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9522874" y="4736167"/>
            <a:ext cx="759472" cy="64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ة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8517560" y="1382759"/>
            <a:ext cx="759472" cy="64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ـة</a:t>
            </a:r>
            <a:endParaRPr lang="ar-SA" sz="44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9469578" y="2478885"/>
            <a:ext cx="759472" cy="660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ت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8512102" y="3610108"/>
            <a:ext cx="759472" cy="58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ـة</a:t>
            </a:r>
            <a:endParaRPr lang="ar-SA" sz="44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9482856" y="3733277"/>
            <a:ext cx="759472" cy="555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ـت</a:t>
            </a:r>
            <a:endParaRPr lang="ar-SA" sz="28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8521928" y="2382892"/>
            <a:ext cx="680565" cy="890579"/>
          </a:xfrm>
          <a:prstGeom prst="rect">
            <a:avLst/>
          </a:prstGeom>
          <a:solidFill>
            <a:srgbClr val="FFFFD5"/>
          </a:solidFill>
          <a:ln>
            <a:solidFill>
              <a:srgbClr val="E99FD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ة</a:t>
            </a:r>
          </a:p>
        </p:txBody>
      </p:sp>
      <p:sp>
        <p:nvSpPr>
          <p:cNvPr id="38" name="مستطيل 37"/>
          <p:cNvSpPr/>
          <p:nvPr/>
        </p:nvSpPr>
        <p:spPr>
          <a:xfrm>
            <a:off x="9492922" y="1440750"/>
            <a:ext cx="759472" cy="555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ـت</a:t>
            </a:r>
            <a:endParaRPr lang="ar-SA" sz="40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8610170" y="4652401"/>
            <a:ext cx="677130" cy="775943"/>
          </a:xfrm>
          <a:prstGeom prst="rect">
            <a:avLst/>
          </a:prstGeom>
          <a:solidFill>
            <a:srgbClr val="FFFFD5"/>
          </a:solidFill>
          <a:ln>
            <a:solidFill>
              <a:srgbClr val="E99FD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400" b="1" dirty="0" err="1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ae_AlMohanad" pitchFamily="18" charset="-78"/>
                <a:cs typeface="ae_AlMohanad" pitchFamily="18" charset="-78"/>
              </a:rPr>
              <a:t>ـة</a:t>
            </a:r>
            <a:endParaRPr lang="ar-SA" sz="4400" b="1" dirty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C00000"/>
              </a:solidFill>
              <a:latin typeface="ae_AlMohanad" pitchFamily="18" charset="-78"/>
              <a:cs typeface="ae_AlMohanad" pitchFamily="18" charset="-78"/>
            </a:endParaRPr>
          </a:p>
        </p:txBody>
      </p:sp>
      <p:sp>
        <p:nvSpPr>
          <p:cNvPr id="4" name="نصف إطار 3"/>
          <p:cNvSpPr/>
          <p:nvPr/>
        </p:nvSpPr>
        <p:spPr>
          <a:xfrm rot="277947">
            <a:off x="4089765" y="2578599"/>
            <a:ext cx="1059880" cy="3113332"/>
          </a:xfrm>
          <a:custGeom>
            <a:avLst/>
            <a:gdLst>
              <a:gd name="connsiteX0" fmla="*/ 0 w 1060293"/>
              <a:gd name="connsiteY0" fmla="*/ 0 h 2952328"/>
              <a:gd name="connsiteX1" fmla="*/ 1060293 w 1060293"/>
              <a:gd name="connsiteY1" fmla="*/ 0 h 2952328"/>
              <a:gd name="connsiteX2" fmla="*/ 1001282 w 1060293"/>
              <a:gd name="connsiteY2" fmla="*/ 164314 h 2952328"/>
              <a:gd name="connsiteX3" fmla="*/ 177196 w 1060293"/>
              <a:gd name="connsiteY3" fmla="*/ 164314 h 2952328"/>
              <a:gd name="connsiteX4" fmla="*/ 177196 w 1060293"/>
              <a:gd name="connsiteY4" fmla="*/ 2458935 h 2952328"/>
              <a:gd name="connsiteX5" fmla="*/ 0 w 1060293"/>
              <a:gd name="connsiteY5" fmla="*/ 2952328 h 2952328"/>
              <a:gd name="connsiteX6" fmla="*/ 0 w 1060293"/>
              <a:gd name="connsiteY6" fmla="*/ 0 h 2952328"/>
              <a:gd name="connsiteX0" fmla="*/ 0 w 1060293"/>
              <a:gd name="connsiteY0" fmla="*/ 0 h 2952328"/>
              <a:gd name="connsiteX1" fmla="*/ 1060293 w 1060293"/>
              <a:gd name="connsiteY1" fmla="*/ 0 h 2952328"/>
              <a:gd name="connsiteX2" fmla="*/ 1020071 w 1060293"/>
              <a:gd name="connsiteY2" fmla="*/ 164314 h 2952328"/>
              <a:gd name="connsiteX3" fmla="*/ 177196 w 1060293"/>
              <a:gd name="connsiteY3" fmla="*/ 164314 h 2952328"/>
              <a:gd name="connsiteX4" fmla="*/ 177196 w 1060293"/>
              <a:gd name="connsiteY4" fmla="*/ 2458935 h 2952328"/>
              <a:gd name="connsiteX5" fmla="*/ 0 w 1060293"/>
              <a:gd name="connsiteY5" fmla="*/ 2952328 h 2952328"/>
              <a:gd name="connsiteX6" fmla="*/ 0 w 1060293"/>
              <a:gd name="connsiteY6" fmla="*/ 0 h 2952328"/>
              <a:gd name="connsiteX0" fmla="*/ 0 w 1066556"/>
              <a:gd name="connsiteY0" fmla="*/ 43841 h 2952328"/>
              <a:gd name="connsiteX1" fmla="*/ 1066556 w 1066556"/>
              <a:gd name="connsiteY1" fmla="*/ 0 h 2952328"/>
              <a:gd name="connsiteX2" fmla="*/ 1026334 w 1066556"/>
              <a:gd name="connsiteY2" fmla="*/ 164314 h 2952328"/>
              <a:gd name="connsiteX3" fmla="*/ 183459 w 1066556"/>
              <a:gd name="connsiteY3" fmla="*/ 164314 h 2952328"/>
              <a:gd name="connsiteX4" fmla="*/ 183459 w 1066556"/>
              <a:gd name="connsiteY4" fmla="*/ 2458935 h 2952328"/>
              <a:gd name="connsiteX5" fmla="*/ 6263 w 1066556"/>
              <a:gd name="connsiteY5" fmla="*/ 2952328 h 2952328"/>
              <a:gd name="connsiteX6" fmla="*/ 0 w 1066556"/>
              <a:gd name="connsiteY6" fmla="*/ 43841 h 2952328"/>
              <a:gd name="connsiteX0" fmla="*/ 0 w 1066556"/>
              <a:gd name="connsiteY0" fmla="*/ 43841 h 2952328"/>
              <a:gd name="connsiteX1" fmla="*/ 70901 w 1066556"/>
              <a:gd name="connsiteY1" fmla="*/ 992 h 2952328"/>
              <a:gd name="connsiteX2" fmla="*/ 1066556 w 1066556"/>
              <a:gd name="connsiteY2" fmla="*/ 0 h 2952328"/>
              <a:gd name="connsiteX3" fmla="*/ 1026334 w 1066556"/>
              <a:gd name="connsiteY3" fmla="*/ 164314 h 2952328"/>
              <a:gd name="connsiteX4" fmla="*/ 183459 w 1066556"/>
              <a:gd name="connsiteY4" fmla="*/ 164314 h 2952328"/>
              <a:gd name="connsiteX5" fmla="*/ 183459 w 1066556"/>
              <a:gd name="connsiteY5" fmla="*/ 2458935 h 2952328"/>
              <a:gd name="connsiteX6" fmla="*/ 6263 w 1066556"/>
              <a:gd name="connsiteY6" fmla="*/ 2952328 h 2952328"/>
              <a:gd name="connsiteX7" fmla="*/ 0 w 1066556"/>
              <a:gd name="connsiteY7" fmla="*/ 43841 h 2952328"/>
              <a:gd name="connsiteX0" fmla="*/ 603 w 1060896"/>
              <a:gd name="connsiteY0" fmla="*/ 81419 h 2952328"/>
              <a:gd name="connsiteX1" fmla="*/ 65241 w 1060896"/>
              <a:gd name="connsiteY1" fmla="*/ 992 h 2952328"/>
              <a:gd name="connsiteX2" fmla="*/ 1060896 w 1060896"/>
              <a:gd name="connsiteY2" fmla="*/ 0 h 2952328"/>
              <a:gd name="connsiteX3" fmla="*/ 1020674 w 1060896"/>
              <a:gd name="connsiteY3" fmla="*/ 164314 h 2952328"/>
              <a:gd name="connsiteX4" fmla="*/ 177799 w 1060896"/>
              <a:gd name="connsiteY4" fmla="*/ 164314 h 2952328"/>
              <a:gd name="connsiteX5" fmla="*/ 177799 w 1060896"/>
              <a:gd name="connsiteY5" fmla="*/ 2458935 h 2952328"/>
              <a:gd name="connsiteX6" fmla="*/ 603 w 1060896"/>
              <a:gd name="connsiteY6" fmla="*/ 2952328 h 2952328"/>
              <a:gd name="connsiteX7" fmla="*/ 603 w 1060896"/>
              <a:gd name="connsiteY7" fmla="*/ 81419 h 2952328"/>
              <a:gd name="connsiteX0" fmla="*/ 603 w 1060896"/>
              <a:gd name="connsiteY0" fmla="*/ 81419 h 2952328"/>
              <a:gd name="connsiteX1" fmla="*/ 65241 w 1060896"/>
              <a:gd name="connsiteY1" fmla="*/ 992 h 2952328"/>
              <a:gd name="connsiteX2" fmla="*/ 1060896 w 1060896"/>
              <a:gd name="connsiteY2" fmla="*/ 0 h 2952328"/>
              <a:gd name="connsiteX3" fmla="*/ 1020674 w 1060896"/>
              <a:gd name="connsiteY3" fmla="*/ 164314 h 2952328"/>
              <a:gd name="connsiteX4" fmla="*/ 177799 w 1060896"/>
              <a:gd name="connsiteY4" fmla="*/ 164314 h 2952328"/>
              <a:gd name="connsiteX5" fmla="*/ 177799 w 1060896"/>
              <a:gd name="connsiteY5" fmla="*/ 2866031 h 2952328"/>
              <a:gd name="connsiteX6" fmla="*/ 603 w 1060896"/>
              <a:gd name="connsiteY6" fmla="*/ 2952328 h 2952328"/>
              <a:gd name="connsiteX7" fmla="*/ 603 w 1060896"/>
              <a:gd name="connsiteY7" fmla="*/ 81419 h 2952328"/>
              <a:gd name="connsiteX0" fmla="*/ 603 w 1060896"/>
              <a:gd name="connsiteY0" fmla="*/ 81419 h 2902224"/>
              <a:gd name="connsiteX1" fmla="*/ 65241 w 1060896"/>
              <a:gd name="connsiteY1" fmla="*/ 992 h 2902224"/>
              <a:gd name="connsiteX2" fmla="*/ 1060896 w 1060896"/>
              <a:gd name="connsiteY2" fmla="*/ 0 h 2902224"/>
              <a:gd name="connsiteX3" fmla="*/ 1020674 w 1060896"/>
              <a:gd name="connsiteY3" fmla="*/ 164314 h 2902224"/>
              <a:gd name="connsiteX4" fmla="*/ 177799 w 1060896"/>
              <a:gd name="connsiteY4" fmla="*/ 164314 h 2902224"/>
              <a:gd name="connsiteX5" fmla="*/ 177799 w 1060896"/>
              <a:gd name="connsiteY5" fmla="*/ 2866031 h 2902224"/>
              <a:gd name="connsiteX6" fmla="*/ 603 w 1060896"/>
              <a:gd name="connsiteY6" fmla="*/ 2902224 h 2902224"/>
              <a:gd name="connsiteX7" fmla="*/ 603 w 1060896"/>
              <a:gd name="connsiteY7" fmla="*/ 81419 h 2902224"/>
              <a:gd name="connsiteX0" fmla="*/ 603 w 1055162"/>
              <a:gd name="connsiteY0" fmla="*/ 340883 h 3161688"/>
              <a:gd name="connsiteX1" fmla="*/ 65241 w 1055162"/>
              <a:gd name="connsiteY1" fmla="*/ 260456 h 3161688"/>
              <a:gd name="connsiteX2" fmla="*/ 1055162 w 1055162"/>
              <a:gd name="connsiteY2" fmla="*/ 0 h 3161688"/>
              <a:gd name="connsiteX3" fmla="*/ 1020674 w 1055162"/>
              <a:gd name="connsiteY3" fmla="*/ 423778 h 3161688"/>
              <a:gd name="connsiteX4" fmla="*/ 177799 w 1055162"/>
              <a:gd name="connsiteY4" fmla="*/ 423778 h 3161688"/>
              <a:gd name="connsiteX5" fmla="*/ 177799 w 1055162"/>
              <a:gd name="connsiteY5" fmla="*/ 3125495 h 3161688"/>
              <a:gd name="connsiteX6" fmla="*/ 603 w 1055162"/>
              <a:gd name="connsiteY6" fmla="*/ 3161688 h 3161688"/>
              <a:gd name="connsiteX7" fmla="*/ 603 w 1055162"/>
              <a:gd name="connsiteY7" fmla="*/ 340883 h 3161688"/>
              <a:gd name="connsiteX0" fmla="*/ 603 w 1062972"/>
              <a:gd name="connsiteY0" fmla="*/ 340883 h 3161688"/>
              <a:gd name="connsiteX1" fmla="*/ 65241 w 1062972"/>
              <a:gd name="connsiteY1" fmla="*/ 260456 h 3161688"/>
              <a:gd name="connsiteX2" fmla="*/ 1055162 w 1062972"/>
              <a:gd name="connsiteY2" fmla="*/ 0 h 3161688"/>
              <a:gd name="connsiteX3" fmla="*/ 1062972 w 1062972"/>
              <a:gd name="connsiteY3" fmla="*/ 191001 h 3161688"/>
              <a:gd name="connsiteX4" fmla="*/ 177799 w 1062972"/>
              <a:gd name="connsiteY4" fmla="*/ 423778 h 3161688"/>
              <a:gd name="connsiteX5" fmla="*/ 177799 w 1062972"/>
              <a:gd name="connsiteY5" fmla="*/ 3125495 h 3161688"/>
              <a:gd name="connsiteX6" fmla="*/ 603 w 1062972"/>
              <a:gd name="connsiteY6" fmla="*/ 3161688 h 3161688"/>
              <a:gd name="connsiteX7" fmla="*/ 603 w 1062972"/>
              <a:gd name="connsiteY7" fmla="*/ 340883 h 3161688"/>
              <a:gd name="connsiteX0" fmla="*/ 603 w 1062972"/>
              <a:gd name="connsiteY0" fmla="*/ 340883 h 3161688"/>
              <a:gd name="connsiteX1" fmla="*/ 65241 w 1062972"/>
              <a:gd name="connsiteY1" fmla="*/ 260456 h 3161688"/>
              <a:gd name="connsiteX2" fmla="*/ 1055162 w 1062972"/>
              <a:gd name="connsiteY2" fmla="*/ 0 h 3161688"/>
              <a:gd name="connsiteX3" fmla="*/ 1062972 w 1062972"/>
              <a:gd name="connsiteY3" fmla="*/ 191001 h 3161688"/>
              <a:gd name="connsiteX4" fmla="*/ 175051 w 1062972"/>
              <a:gd name="connsiteY4" fmla="*/ 389865 h 3161688"/>
              <a:gd name="connsiteX5" fmla="*/ 177799 w 1062972"/>
              <a:gd name="connsiteY5" fmla="*/ 3125495 h 3161688"/>
              <a:gd name="connsiteX6" fmla="*/ 603 w 1062972"/>
              <a:gd name="connsiteY6" fmla="*/ 3161688 h 3161688"/>
              <a:gd name="connsiteX7" fmla="*/ 603 w 1062972"/>
              <a:gd name="connsiteY7" fmla="*/ 340883 h 3161688"/>
              <a:gd name="connsiteX0" fmla="*/ 603 w 1061254"/>
              <a:gd name="connsiteY0" fmla="*/ 340883 h 3161688"/>
              <a:gd name="connsiteX1" fmla="*/ 65241 w 1061254"/>
              <a:gd name="connsiteY1" fmla="*/ 260456 h 3161688"/>
              <a:gd name="connsiteX2" fmla="*/ 1055162 w 1061254"/>
              <a:gd name="connsiteY2" fmla="*/ 0 h 3161688"/>
              <a:gd name="connsiteX3" fmla="*/ 1061254 w 1061254"/>
              <a:gd name="connsiteY3" fmla="*/ 169805 h 3161688"/>
              <a:gd name="connsiteX4" fmla="*/ 175051 w 1061254"/>
              <a:gd name="connsiteY4" fmla="*/ 389865 h 3161688"/>
              <a:gd name="connsiteX5" fmla="*/ 177799 w 1061254"/>
              <a:gd name="connsiteY5" fmla="*/ 3125495 h 3161688"/>
              <a:gd name="connsiteX6" fmla="*/ 603 w 1061254"/>
              <a:gd name="connsiteY6" fmla="*/ 3161688 h 3161688"/>
              <a:gd name="connsiteX7" fmla="*/ 603 w 1061254"/>
              <a:gd name="connsiteY7" fmla="*/ 340883 h 3161688"/>
              <a:gd name="connsiteX0" fmla="*/ 603 w 1061254"/>
              <a:gd name="connsiteY0" fmla="*/ 340883 h 3161688"/>
              <a:gd name="connsiteX1" fmla="*/ 65241 w 1061254"/>
              <a:gd name="connsiteY1" fmla="*/ 260456 h 3161688"/>
              <a:gd name="connsiteX2" fmla="*/ 1055162 w 1061254"/>
              <a:gd name="connsiteY2" fmla="*/ 0 h 3161688"/>
              <a:gd name="connsiteX3" fmla="*/ 1061254 w 1061254"/>
              <a:gd name="connsiteY3" fmla="*/ 169805 h 3161688"/>
              <a:gd name="connsiteX4" fmla="*/ 175051 w 1061254"/>
              <a:gd name="connsiteY4" fmla="*/ 389865 h 3161688"/>
              <a:gd name="connsiteX5" fmla="*/ 177799 w 1061254"/>
              <a:gd name="connsiteY5" fmla="*/ 3125495 h 3161688"/>
              <a:gd name="connsiteX6" fmla="*/ 603 w 1061254"/>
              <a:gd name="connsiteY6" fmla="*/ 3161688 h 3161688"/>
              <a:gd name="connsiteX7" fmla="*/ 603 w 1061254"/>
              <a:gd name="connsiteY7" fmla="*/ 340883 h 3161688"/>
              <a:gd name="connsiteX0" fmla="*/ 603 w 1061254"/>
              <a:gd name="connsiteY0" fmla="*/ 340883 h 3161688"/>
              <a:gd name="connsiteX1" fmla="*/ 65241 w 1061254"/>
              <a:gd name="connsiteY1" fmla="*/ 260456 h 3161688"/>
              <a:gd name="connsiteX2" fmla="*/ 1055162 w 1061254"/>
              <a:gd name="connsiteY2" fmla="*/ 0 h 3161688"/>
              <a:gd name="connsiteX3" fmla="*/ 1061254 w 1061254"/>
              <a:gd name="connsiteY3" fmla="*/ 169805 h 3161688"/>
              <a:gd name="connsiteX4" fmla="*/ 169438 w 1061254"/>
              <a:gd name="connsiteY4" fmla="*/ 373252 h 3161688"/>
              <a:gd name="connsiteX5" fmla="*/ 177799 w 1061254"/>
              <a:gd name="connsiteY5" fmla="*/ 3125495 h 3161688"/>
              <a:gd name="connsiteX6" fmla="*/ 603 w 1061254"/>
              <a:gd name="connsiteY6" fmla="*/ 3161688 h 3161688"/>
              <a:gd name="connsiteX7" fmla="*/ 603 w 1061254"/>
              <a:gd name="connsiteY7" fmla="*/ 340883 h 3161688"/>
              <a:gd name="connsiteX0" fmla="*/ 603 w 1059880"/>
              <a:gd name="connsiteY0" fmla="*/ 340883 h 3161688"/>
              <a:gd name="connsiteX1" fmla="*/ 65241 w 1059880"/>
              <a:gd name="connsiteY1" fmla="*/ 260456 h 3161688"/>
              <a:gd name="connsiteX2" fmla="*/ 1055162 w 1059880"/>
              <a:gd name="connsiteY2" fmla="*/ 0 h 3161688"/>
              <a:gd name="connsiteX3" fmla="*/ 1059880 w 1059880"/>
              <a:gd name="connsiteY3" fmla="*/ 152849 h 3161688"/>
              <a:gd name="connsiteX4" fmla="*/ 169438 w 1059880"/>
              <a:gd name="connsiteY4" fmla="*/ 373252 h 3161688"/>
              <a:gd name="connsiteX5" fmla="*/ 177799 w 1059880"/>
              <a:gd name="connsiteY5" fmla="*/ 3125495 h 3161688"/>
              <a:gd name="connsiteX6" fmla="*/ 603 w 1059880"/>
              <a:gd name="connsiteY6" fmla="*/ 3161688 h 3161688"/>
              <a:gd name="connsiteX7" fmla="*/ 603 w 1059880"/>
              <a:gd name="connsiteY7" fmla="*/ 340883 h 31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9880" h="3161688">
                <a:moveTo>
                  <a:pt x="603" y="340883"/>
                </a:moveTo>
                <a:cubicBezTo>
                  <a:pt x="28412" y="337038"/>
                  <a:pt x="37432" y="264301"/>
                  <a:pt x="65241" y="260456"/>
                </a:cubicBezTo>
                <a:lnTo>
                  <a:pt x="1055162" y="0"/>
                </a:lnTo>
                <a:lnTo>
                  <a:pt x="1059880" y="152849"/>
                </a:lnTo>
                <a:lnTo>
                  <a:pt x="169438" y="373252"/>
                </a:lnTo>
                <a:lnTo>
                  <a:pt x="177799" y="3125495"/>
                </a:lnTo>
                <a:lnTo>
                  <a:pt x="603" y="3161688"/>
                </a:lnTo>
                <a:cubicBezTo>
                  <a:pt x="-1485" y="2192192"/>
                  <a:pt x="2691" y="1310379"/>
                  <a:pt x="603" y="340883"/>
                </a:cubicBezTo>
                <a:close/>
              </a:path>
            </a:pathLst>
          </a:custGeom>
          <a:solidFill>
            <a:srgbClr val="FFED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" name="مخطط انسيابي: عملية يدوية 1"/>
          <p:cNvSpPr/>
          <p:nvPr/>
        </p:nvSpPr>
        <p:spPr>
          <a:xfrm>
            <a:off x="2540770" y="3169893"/>
            <a:ext cx="2520280" cy="2541391"/>
          </a:xfrm>
          <a:prstGeom prst="flowChartManualOperation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خطط انسيابي: عملية يدوية 40"/>
          <p:cNvSpPr/>
          <p:nvPr/>
        </p:nvSpPr>
        <p:spPr>
          <a:xfrm>
            <a:off x="2942840" y="5205918"/>
            <a:ext cx="1717134" cy="50536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8399"/>
              <a:gd name="connsiteY0" fmla="*/ 0 h 10000"/>
              <a:gd name="connsiteX1" fmla="*/ 8399 w 8399"/>
              <a:gd name="connsiteY1" fmla="*/ 76 h 10000"/>
              <a:gd name="connsiteX2" fmla="*/ 8000 w 8399"/>
              <a:gd name="connsiteY2" fmla="*/ 10000 h 10000"/>
              <a:gd name="connsiteX3" fmla="*/ 2000 w 8399"/>
              <a:gd name="connsiteY3" fmla="*/ 10000 h 10000"/>
              <a:gd name="connsiteX4" fmla="*/ 0 w 8399"/>
              <a:gd name="connsiteY4" fmla="*/ 0 h 10000"/>
              <a:gd name="connsiteX0" fmla="*/ 0 w 8112"/>
              <a:gd name="connsiteY0" fmla="*/ 0 h 10000"/>
              <a:gd name="connsiteX1" fmla="*/ 8112 w 8112"/>
              <a:gd name="connsiteY1" fmla="*/ 76 h 10000"/>
              <a:gd name="connsiteX2" fmla="*/ 7637 w 8112"/>
              <a:gd name="connsiteY2" fmla="*/ 10000 h 10000"/>
              <a:gd name="connsiteX3" fmla="*/ 493 w 8112"/>
              <a:gd name="connsiteY3" fmla="*/ 10000 h 10000"/>
              <a:gd name="connsiteX4" fmla="*/ 0 w 811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2" h="10000">
                <a:moveTo>
                  <a:pt x="0" y="0"/>
                </a:moveTo>
                <a:lnTo>
                  <a:pt x="8112" y="76"/>
                </a:lnTo>
                <a:cubicBezTo>
                  <a:pt x="7954" y="3384"/>
                  <a:pt x="7795" y="6692"/>
                  <a:pt x="7637" y="10000"/>
                </a:cubicBezTo>
                <a:lnTo>
                  <a:pt x="493" y="10000"/>
                </a:lnTo>
                <a:cubicBezTo>
                  <a:pt x="329" y="6667"/>
                  <a:pt x="164" y="3333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خطط انسيابي: عملية يدوية 41"/>
          <p:cNvSpPr/>
          <p:nvPr/>
        </p:nvSpPr>
        <p:spPr>
          <a:xfrm>
            <a:off x="2848628" y="4696712"/>
            <a:ext cx="1905558" cy="5092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76"/>
              <a:gd name="connsiteX1" fmla="*/ 10000 w 10000"/>
              <a:gd name="connsiteY1" fmla="*/ 0 h 10076"/>
              <a:gd name="connsiteX2" fmla="*/ 8427 w 10000"/>
              <a:gd name="connsiteY2" fmla="*/ 10076 h 10076"/>
              <a:gd name="connsiteX3" fmla="*/ 2000 w 10000"/>
              <a:gd name="connsiteY3" fmla="*/ 10000 h 10076"/>
              <a:gd name="connsiteX4" fmla="*/ 0 w 10000"/>
              <a:gd name="connsiteY4" fmla="*/ 0 h 10076"/>
              <a:gd name="connsiteX0" fmla="*/ 0 w 8811"/>
              <a:gd name="connsiteY0" fmla="*/ 0 h 10076"/>
              <a:gd name="connsiteX1" fmla="*/ 8811 w 8811"/>
              <a:gd name="connsiteY1" fmla="*/ 0 h 10076"/>
              <a:gd name="connsiteX2" fmla="*/ 8427 w 8811"/>
              <a:gd name="connsiteY2" fmla="*/ 10076 h 10076"/>
              <a:gd name="connsiteX3" fmla="*/ 2000 w 8811"/>
              <a:gd name="connsiteY3" fmla="*/ 10000 h 10076"/>
              <a:gd name="connsiteX4" fmla="*/ 0 w 8811"/>
              <a:gd name="connsiteY4" fmla="*/ 0 h 10076"/>
              <a:gd name="connsiteX0" fmla="*/ 0 w 8633"/>
              <a:gd name="connsiteY0" fmla="*/ 151 h 10000"/>
              <a:gd name="connsiteX1" fmla="*/ 8633 w 8633"/>
              <a:gd name="connsiteY1" fmla="*/ 0 h 10000"/>
              <a:gd name="connsiteX2" fmla="*/ 8197 w 8633"/>
              <a:gd name="connsiteY2" fmla="*/ 10000 h 10000"/>
              <a:gd name="connsiteX3" fmla="*/ 903 w 8633"/>
              <a:gd name="connsiteY3" fmla="*/ 9925 h 10000"/>
              <a:gd name="connsiteX4" fmla="*/ 0 w 8633"/>
              <a:gd name="connsiteY4" fmla="*/ 151 h 10000"/>
              <a:gd name="connsiteX0" fmla="*/ 0 w 10000"/>
              <a:gd name="connsiteY0" fmla="*/ 151 h 10000"/>
              <a:gd name="connsiteX1" fmla="*/ 10000 w 10000"/>
              <a:gd name="connsiteY1" fmla="*/ 0 h 10000"/>
              <a:gd name="connsiteX2" fmla="*/ 9495 w 10000"/>
              <a:gd name="connsiteY2" fmla="*/ 10000 h 10000"/>
              <a:gd name="connsiteX3" fmla="*/ 585 w 10000"/>
              <a:gd name="connsiteY3" fmla="*/ 9925 h 10000"/>
              <a:gd name="connsiteX4" fmla="*/ 0 w 10000"/>
              <a:gd name="connsiteY4" fmla="*/ 151 h 10000"/>
              <a:gd name="connsiteX0" fmla="*/ 0 w 9940"/>
              <a:gd name="connsiteY0" fmla="*/ 151 h 10000"/>
              <a:gd name="connsiteX1" fmla="*/ 9940 w 9940"/>
              <a:gd name="connsiteY1" fmla="*/ 0 h 10000"/>
              <a:gd name="connsiteX2" fmla="*/ 9435 w 9940"/>
              <a:gd name="connsiteY2" fmla="*/ 10000 h 10000"/>
              <a:gd name="connsiteX3" fmla="*/ 525 w 9940"/>
              <a:gd name="connsiteY3" fmla="*/ 9925 h 10000"/>
              <a:gd name="connsiteX4" fmla="*/ 0 w 9940"/>
              <a:gd name="connsiteY4" fmla="*/ 15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0" h="10000">
                <a:moveTo>
                  <a:pt x="0" y="151"/>
                </a:moveTo>
                <a:lnTo>
                  <a:pt x="9940" y="0"/>
                </a:lnTo>
                <a:cubicBezTo>
                  <a:pt x="9772" y="3333"/>
                  <a:pt x="9603" y="6667"/>
                  <a:pt x="9435" y="10000"/>
                </a:cubicBezTo>
                <a:lnTo>
                  <a:pt x="525" y="9925"/>
                </a:lnTo>
                <a:lnTo>
                  <a:pt x="0" y="15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خطط انسيابي: عملية يدوية 43"/>
          <p:cNvSpPr/>
          <p:nvPr/>
        </p:nvSpPr>
        <p:spPr>
          <a:xfrm>
            <a:off x="2742498" y="4184063"/>
            <a:ext cx="2112976" cy="5130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823 w 10000"/>
              <a:gd name="connsiteY2" fmla="*/ 9924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9207"/>
              <a:gd name="connsiteY0" fmla="*/ 0 h 10000"/>
              <a:gd name="connsiteX1" fmla="*/ 9207 w 9207"/>
              <a:gd name="connsiteY1" fmla="*/ 0 h 10000"/>
              <a:gd name="connsiteX2" fmla="*/ 8823 w 9207"/>
              <a:gd name="connsiteY2" fmla="*/ 9924 h 10000"/>
              <a:gd name="connsiteX3" fmla="*/ 2000 w 9207"/>
              <a:gd name="connsiteY3" fmla="*/ 10000 h 10000"/>
              <a:gd name="connsiteX4" fmla="*/ 0 w 9207"/>
              <a:gd name="connsiteY4" fmla="*/ 0 h 10000"/>
              <a:gd name="connsiteX0" fmla="*/ 0 w 10000"/>
              <a:gd name="connsiteY0" fmla="*/ 0 h 10152"/>
              <a:gd name="connsiteX1" fmla="*/ 10000 w 10000"/>
              <a:gd name="connsiteY1" fmla="*/ 0 h 10152"/>
              <a:gd name="connsiteX2" fmla="*/ 9583 w 10000"/>
              <a:gd name="connsiteY2" fmla="*/ 9924 h 10152"/>
              <a:gd name="connsiteX3" fmla="*/ 1361 w 10000"/>
              <a:gd name="connsiteY3" fmla="*/ 10152 h 10152"/>
              <a:gd name="connsiteX4" fmla="*/ 0 w 10000"/>
              <a:gd name="connsiteY4" fmla="*/ 0 h 10152"/>
              <a:gd name="connsiteX0" fmla="*/ 0 w 9106"/>
              <a:gd name="connsiteY0" fmla="*/ 76 h 10152"/>
              <a:gd name="connsiteX1" fmla="*/ 9106 w 9106"/>
              <a:gd name="connsiteY1" fmla="*/ 0 h 10152"/>
              <a:gd name="connsiteX2" fmla="*/ 8689 w 9106"/>
              <a:gd name="connsiteY2" fmla="*/ 9924 h 10152"/>
              <a:gd name="connsiteX3" fmla="*/ 467 w 9106"/>
              <a:gd name="connsiteY3" fmla="*/ 10152 h 10152"/>
              <a:gd name="connsiteX4" fmla="*/ 0 w 9106"/>
              <a:gd name="connsiteY4" fmla="*/ 76 h 1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6" h="10152">
                <a:moveTo>
                  <a:pt x="0" y="76"/>
                </a:moveTo>
                <a:lnTo>
                  <a:pt x="9106" y="0"/>
                </a:lnTo>
                <a:lnTo>
                  <a:pt x="8689" y="9924"/>
                </a:lnTo>
                <a:lnTo>
                  <a:pt x="467" y="10152"/>
                </a:lnTo>
                <a:cubicBezTo>
                  <a:pt x="311" y="6793"/>
                  <a:pt x="156" y="3435"/>
                  <a:pt x="0" y="7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خطط انسيابي: عملية يدوية 44"/>
          <p:cNvSpPr/>
          <p:nvPr/>
        </p:nvSpPr>
        <p:spPr>
          <a:xfrm>
            <a:off x="2627627" y="3674857"/>
            <a:ext cx="2328256" cy="50920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9619"/>
              <a:gd name="connsiteY0" fmla="*/ 0 h 10000"/>
              <a:gd name="connsiteX1" fmla="*/ 9619 w 9619"/>
              <a:gd name="connsiteY1" fmla="*/ 76 h 10000"/>
              <a:gd name="connsiteX2" fmla="*/ 8000 w 9619"/>
              <a:gd name="connsiteY2" fmla="*/ 10000 h 10000"/>
              <a:gd name="connsiteX3" fmla="*/ 2000 w 9619"/>
              <a:gd name="connsiteY3" fmla="*/ 10000 h 10000"/>
              <a:gd name="connsiteX4" fmla="*/ 0 w 9619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76 h 10000"/>
              <a:gd name="connsiteX2" fmla="*/ 9585 w 10000"/>
              <a:gd name="connsiteY2" fmla="*/ 9924 h 10000"/>
              <a:gd name="connsiteX3" fmla="*/ 207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152"/>
              <a:gd name="connsiteX1" fmla="*/ 10000 w 10000"/>
              <a:gd name="connsiteY1" fmla="*/ 76 h 10152"/>
              <a:gd name="connsiteX2" fmla="*/ 9585 w 10000"/>
              <a:gd name="connsiteY2" fmla="*/ 9924 h 10152"/>
              <a:gd name="connsiteX3" fmla="*/ 875 w 10000"/>
              <a:gd name="connsiteY3" fmla="*/ 10152 h 10152"/>
              <a:gd name="connsiteX4" fmla="*/ 0 w 10000"/>
              <a:gd name="connsiteY4" fmla="*/ 0 h 10152"/>
              <a:gd name="connsiteX0" fmla="*/ 0 w 9604"/>
              <a:gd name="connsiteY0" fmla="*/ 0 h 10076"/>
              <a:gd name="connsiteX1" fmla="*/ 9604 w 9604"/>
              <a:gd name="connsiteY1" fmla="*/ 0 h 10076"/>
              <a:gd name="connsiteX2" fmla="*/ 9189 w 9604"/>
              <a:gd name="connsiteY2" fmla="*/ 9848 h 10076"/>
              <a:gd name="connsiteX3" fmla="*/ 479 w 9604"/>
              <a:gd name="connsiteY3" fmla="*/ 10076 h 10076"/>
              <a:gd name="connsiteX4" fmla="*/ 0 w 9604"/>
              <a:gd name="connsiteY4" fmla="*/ 0 h 1007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568 w 10000"/>
              <a:gd name="connsiteY2" fmla="*/ 9774 h 10000"/>
              <a:gd name="connsiteX3" fmla="*/ 49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568 w 10000"/>
              <a:gd name="connsiteY2" fmla="*/ 9774 h 10000"/>
              <a:gd name="connsiteX3" fmla="*/ 49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9568" y="9774"/>
                </a:lnTo>
                <a:lnTo>
                  <a:pt x="499" y="10000"/>
                </a:lnTo>
                <a:cubicBezTo>
                  <a:pt x="278" y="6567"/>
                  <a:pt x="271" y="3509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C41757F-0464-4308-8468-7EA37384EC9A}"/>
              </a:ext>
            </a:extLst>
          </p:cNvPr>
          <p:cNvSpPr/>
          <p:nvPr/>
        </p:nvSpPr>
        <p:spPr>
          <a:xfrm>
            <a:off x="9488753" y="1361944"/>
            <a:ext cx="759473" cy="79492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E568CC2D-A2F6-4E3D-B6D3-CB26AD2DB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362008" y="1471673"/>
            <a:ext cx="290118" cy="660036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1165BCD-2F6A-4D51-B6E1-976ED48BDBD8}"/>
              </a:ext>
            </a:extLst>
          </p:cNvPr>
          <p:cNvSpPr/>
          <p:nvPr/>
        </p:nvSpPr>
        <p:spPr>
          <a:xfrm>
            <a:off x="8512102" y="2433711"/>
            <a:ext cx="690392" cy="76258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AF3C2B29-9EAD-42AA-AE05-DC66F6F63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374525" y="2521363"/>
            <a:ext cx="290118" cy="721714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769C886-537A-4F5D-B969-38D958653B55}"/>
              </a:ext>
            </a:extLst>
          </p:cNvPr>
          <p:cNvSpPr/>
          <p:nvPr/>
        </p:nvSpPr>
        <p:spPr>
          <a:xfrm>
            <a:off x="8527827" y="3590455"/>
            <a:ext cx="759473" cy="84634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8BAB13B-6263-47AB-8212-70DDE3ACE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338347" y="3579060"/>
            <a:ext cx="290118" cy="721714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49B0472-5F6E-44CA-B5F4-CC0ACF246189}"/>
              </a:ext>
            </a:extLst>
          </p:cNvPr>
          <p:cNvSpPr/>
          <p:nvPr/>
        </p:nvSpPr>
        <p:spPr>
          <a:xfrm>
            <a:off x="8554647" y="4668906"/>
            <a:ext cx="759473" cy="74423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BH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9D5B045B-83E7-4E1C-A7BA-ADDBA15D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0362008" y="4691424"/>
            <a:ext cx="290118" cy="721714"/>
          </a:xfrm>
          <a:prstGeom prst="rect">
            <a:avLst/>
          </a:prstGeom>
        </p:spPr>
      </p:pic>
      <p:pic>
        <p:nvPicPr>
          <p:cNvPr id="43" name="Picture 4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3FD487-BBAC-444D-A1B0-C2065E0D2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4843F96-F118-4583-ACEC-3F7F386B67E5}"/>
              </a:ext>
            </a:extLst>
          </p:cNvPr>
          <p:cNvSpPr/>
          <p:nvPr/>
        </p:nvSpPr>
        <p:spPr>
          <a:xfrm>
            <a:off x="473427" y="782958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53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4687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سن-إجابتك رائ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24479 0.013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سن-اختيار موف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0393 L -0.15573 0.00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سن-أحسنت واص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23307 0.00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سن-ياسلاا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42" grpId="0" animBg="1"/>
      <p:bldP spid="44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2DB617-F914-483E-B5FD-879EC2EEC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9A37B1-A023-40A6-8C3C-52E06C27F02D}"/>
              </a:ext>
            </a:extLst>
          </p:cNvPr>
          <p:cNvSpPr/>
          <p:nvPr/>
        </p:nvSpPr>
        <p:spPr>
          <a:xfrm>
            <a:off x="217584" y="898406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التَّغذية الرّاجِعة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" name="VIDEO-2021-01-25-02-37-06">
            <a:hlinkClick r:id="" action="ppaction://media"/>
            <a:extLst>
              <a:ext uri="{FF2B5EF4-FFF2-40B4-BE49-F238E27FC236}">
                <a16:creationId xmlns:a16="http://schemas.microsoft.com/office/drawing/2014/main" id="{21B61FCA-9540-4569-AF7E-C94D62936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940" y="412724"/>
            <a:ext cx="5943600" cy="6141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7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07C8DF-23B9-4907-9624-FF6714C965CE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361979" y="1086977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8E5B8-6B6F-4F13-B828-C9FFA65F6A49}"/>
              </a:ext>
            </a:extLst>
          </p:cNvPr>
          <p:cNvSpPr txBox="1"/>
          <p:nvPr/>
        </p:nvSpPr>
        <p:spPr>
          <a:xfrm>
            <a:off x="2732514" y="3133387"/>
            <a:ext cx="72589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AE" sz="3200" dirty="0">
                <a:cs typeface="(AH) Manal Black" pitchFamily="2" charset="-78"/>
                <a:sym typeface="Arial"/>
              </a:rPr>
              <a:t> </a:t>
            </a:r>
            <a:r>
              <a:rPr lang="ar-BH" sz="3200" dirty="0">
                <a:cs typeface="(AH) Manal Black" pitchFamily="2" charset="-78"/>
                <a:sym typeface="Arial"/>
              </a:rPr>
              <a:t>هل تعرَّفنا على كَلٍمات مُنْتَهِية في التَّاء المَفْتوحة والتّاء  الْمَرْبوطة والْهاء</a:t>
            </a:r>
            <a:r>
              <a:rPr lang="ar-AE" sz="3200" dirty="0">
                <a:cs typeface="(AH) Manal Black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75863-612E-451D-BC62-7998D9C9EA79}"/>
              </a:ext>
            </a:extLst>
          </p:cNvPr>
          <p:cNvSpPr/>
          <p:nvPr/>
        </p:nvSpPr>
        <p:spPr>
          <a:xfrm>
            <a:off x="955964" y="494559"/>
            <a:ext cx="9512715" cy="567764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4691921" y="1178770"/>
            <a:ext cx="4840824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4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4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25" name="Google Shape;42;p4">
            <a:extLst>
              <a:ext uri="{FF2B5EF4-FFF2-40B4-BE49-F238E27FC236}">
                <a16:creationId xmlns:a16="http://schemas.microsoft.com/office/drawing/2014/main" id="{0F0C37C8-8C51-4839-B59D-CE27BE3CEF6A}"/>
              </a:ext>
            </a:extLst>
          </p:cNvPr>
          <p:cNvGraphicFramePr/>
          <p:nvPr/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الأربعاء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8399576" y="4344124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7" b="1" dirty="0"/>
              <a:t>2</a:t>
            </a:r>
            <a:r>
              <a:rPr lang="ar-BH" sz="2287" b="1" dirty="0"/>
              <a:t>6/1/2022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/>
              <a:t>23/ </a:t>
            </a:r>
            <a:r>
              <a:rPr lang="ar-BH" sz="1715" b="1" dirty="0"/>
              <a:t>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E5199B22-A971-4496-AFCF-35FD0F65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60AC33-B995-4BC0-AEFA-53E8B174D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29" y="6066155"/>
            <a:ext cx="704538" cy="4267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6BB240C6-26EF-40F1-AAFC-FD5E93FEA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03" y="6066155"/>
            <a:ext cx="641116" cy="40351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EDD8C52-53D5-4F27-AC1C-5434CE013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481410"/>
              </p:ext>
            </p:extLst>
          </p:nvPr>
        </p:nvGraphicFramePr>
        <p:xfrm>
          <a:off x="1753414" y="6066155"/>
          <a:ext cx="8127996" cy="42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175030501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18548772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5396245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07734002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06239458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4859865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08211301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45422551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9175049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8421764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19553691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20186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التواصل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عبر عن شعورك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هل حققنا أهداف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التغذية الراجعة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الأنشطة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عرض الدرس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التهيئة الحافزة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العنوان +</a:t>
                      </a:r>
                    </a:p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الأهداف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السطر الإملائي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التاريخ +</a:t>
                      </a:r>
                    </a:p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 لقوانين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الترحيب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100" b="1" dirty="0"/>
                        <a:t>خريطة الكلمات</a:t>
                      </a:r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784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2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809909" y="566055"/>
            <a:ext cx="10826638" cy="564943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30287" y="3565783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" y="642513"/>
            <a:ext cx="10709600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64" y="860205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9800" y="3619590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8261" y="4267887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9800" y="1153397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556477" y="33472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574337" y="463780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5518" y="488045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18038" y="26424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9446" y="333499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9" y="952584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57" y="1385931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3899" y="260705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" y="13061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-126671" y="366988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8" y="777429"/>
            <a:ext cx="17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D62BCB-CE85-4D49-9A90-35DD6A80DF02}"/>
              </a:ext>
            </a:extLst>
          </p:cNvPr>
          <p:cNvSpPr/>
          <p:nvPr/>
        </p:nvSpPr>
        <p:spPr>
          <a:xfrm>
            <a:off x="2449048" y="869726"/>
            <a:ext cx="7633526" cy="455455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462078" y="2005689"/>
            <a:ext cx="5607465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التّاء الْمَفْتوحة 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والتّاء الْمربوطة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وَالْهاء.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" y="385728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04981" y="60530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449048" y="860220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"أَفْكارُكَ تُغَيِّر الْعالِم"</a:t>
            </a:r>
          </a:p>
        </p:txBody>
      </p:sp>
    </p:spTree>
    <p:extLst>
      <p:ext uri="{BB962C8B-B14F-4D97-AF65-F5344CB8AC3E}">
        <p14:creationId xmlns:p14="http://schemas.microsoft.com/office/powerpoint/2010/main" val="4107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" y="27773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50913" y="751406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CE246-EB51-4C61-A3E8-CE912DC14283}"/>
              </a:ext>
            </a:extLst>
          </p:cNvPr>
          <p:cNvSpPr/>
          <p:nvPr/>
        </p:nvSpPr>
        <p:spPr>
          <a:xfrm>
            <a:off x="1965960" y="751406"/>
            <a:ext cx="8685582" cy="515113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46CF7F-B0BC-4C3E-87A2-25353E71A245}"/>
              </a:ext>
            </a:extLst>
          </p:cNvPr>
          <p:cNvSpPr txBox="1"/>
          <p:nvPr/>
        </p:nvSpPr>
        <p:spPr>
          <a:xfrm>
            <a:off x="4820362" y="955456"/>
            <a:ext cx="559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8E871-7B96-404E-A0A4-8195898E6BF8}"/>
              </a:ext>
            </a:extLst>
          </p:cNvPr>
          <p:cNvSpPr txBox="1"/>
          <p:nvPr/>
        </p:nvSpPr>
        <p:spPr>
          <a:xfrm>
            <a:off x="2635959" y="1915617"/>
            <a:ext cx="661604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4000" dirty="0">
              <a:ln w="0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36F60-ACBC-49F3-82BB-CF2A4FC7C4E3}"/>
              </a:ext>
            </a:extLst>
          </p:cNvPr>
          <p:cNvSpPr txBox="1"/>
          <p:nvPr/>
        </p:nvSpPr>
        <p:spPr>
          <a:xfrm>
            <a:off x="2635959" y="3517018"/>
            <a:ext cx="72589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نتعرف على كَلٍمات مُنْتَهِية في التَّاء المَفْتوحة والتّاء  الْمَرْبوطة والْهاء</a:t>
            </a:r>
            <a:r>
              <a:rPr lang="ar-AE" sz="3200" dirty="0">
                <a:cs typeface="(AH) Manal Black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تاء المربوطة والمفتوحة والهاء _ الصف الثاني _ الإملاء (1)">
            <a:hlinkClick r:id="" action="ppaction://media"/>
            <a:extLst>
              <a:ext uri="{FF2B5EF4-FFF2-40B4-BE49-F238E27FC236}">
                <a16:creationId xmlns:a16="http://schemas.microsoft.com/office/drawing/2014/main" id="{1156643E-3FF0-4FAC-B017-D04A6A441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47924"/>
            <a:ext cx="10972800" cy="54372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96348A-3ED8-48F1-950D-0B0CFE9E4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" y="9732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B717D7-EC34-40EF-B4BF-0F0DE89790D8}"/>
              </a:ext>
            </a:extLst>
          </p:cNvPr>
          <p:cNvSpPr/>
          <p:nvPr/>
        </p:nvSpPr>
        <p:spPr>
          <a:xfrm>
            <a:off x="0" y="611224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13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251C66-7815-42E1-84C7-9B728C4FCA4C}"/>
              </a:ext>
            </a:extLst>
          </p:cNvPr>
          <p:cNvSpPr/>
          <p:nvPr/>
        </p:nvSpPr>
        <p:spPr>
          <a:xfrm>
            <a:off x="444431" y="414942"/>
            <a:ext cx="11295783" cy="1692771"/>
          </a:xfrm>
          <a:prstGeom prst="rect">
            <a:avLst/>
          </a:prstGeom>
          <a:ln w="9525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993300"/>
                </a:solidFill>
                <a:latin typeface="tahoma" panose="020B0604030504040204" pitchFamily="34" charset="0"/>
              </a:rPr>
              <a:t>التّاء المفتوحة:</a:t>
            </a:r>
            <a:r>
              <a:rPr lang="ar-AE" sz="2400" b="1" dirty="0">
                <a:solidFill>
                  <a:srgbClr val="993300"/>
                </a:solidFill>
                <a:latin typeface="tahoma" panose="020B0604030504040204" pitchFamily="34" charset="0"/>
              </a:rPr>
              <a:t> </a:t>
            </a:r>
            <a:endParaRPr lang="ar-AE" sz="2400" dirty="0">
              <a:solidFill>
                <a:srgbClr val="333333"/>
              </a:solidFill>
              <a:latin typeface="Helvetica" panose="020B0604020202020204" pitchFamily="34" charset="0"/>
            </a:endParaRPr>
          </a:p>
          <a:p>
            <a:pPr algn="r"/>
            <a:r>
              <a:rPr lang="ar-AE" sz="3200" b="1" dirty="0">
                <a:solidFill>
                  <a:srgbClr val="333333"/>
                </a:solidFill>
                <a:latin typeface="tahoma" panose="020B0604030504040204" pitchFamily="34" charset="0"/>
              </a:rPr>
              <a:t>التّاء المفتوحة هي الّتي تكتب تاء ( ت ) ،وتكون ساكنةً أو متحرّكة، وتنطق تاء سواء في الوصل أو الوقف مثل :</a:t>
            </a:r>
            <a:r>
              <a:rPr lang="ar-AE" sz="3200" dirty="0">
                <a:solidFill>
                  <a:srgbClr val="333333"/>
                </a:solidFill>
                <a:latin typeface="Tahoma" panose="020B0604030504040204" pitchFamily="34" charset="0"/>
              </a:rPr>
              <a:t>بنتٌ </a:t>
            </a:r>
            <a:r>
              <a:rPr lang="ar-AE" sz="3200" dirty="0">
                <a:solidFill>
                  <a:srgbClr val="333333"/>
                </a:solidFill>
                <a:latin typeface="tahoma" panose="020B0604030504040204" pitchFamily="34" charset="0"/>
              </a:rPr>
              <a:t>– حافلاتٌ – ليْتَ – جَلَستْ – قدّمتُ.</a:t>
            </a:r>
            <a:endParaRPr lang="ar-AE" sz="3200" b="0" i="0" dirty="0">
              <a:solidFill>
                <a:srgbClr val="333333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FAFD00-7B47-4527-B08A-704B2E20C91F}"/>
              </a:ext>
            </a:extLst>
          </p:cNvPr>
          <p:cNvSpPr/>
          <p:nvPr/>
        </p:nvSpPr>
        <p:spPr>
          <a:xfrm>
            <a:off x="506772" y="2787297"/>
            <a:ext cx="11171106" cy="2185214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C00000"/>
                </a:solidFill>
                <a:latin typeface="tahoma" panose="020B0604030504040204" pitchFamily="34" charset="0"/>
              </a:rPr>
              <a:t>التّاء المربوطة:</a:t>
            </a:r>
          </a:p>
          <a:p>
            <a:pPr algn="r"/>
            <a:r>
              <a:rPr lang="ar-AE" sz="3200" b="1" dirty="0">
                <a:solidFill>
                  <a:srgbClr val="333333"/>
                </a:solidFill>
                <a:latin typeface="tahoma" panose="020B0604030504040204" pitchFamily="34" charset="0"/>
              </a:rPr>
              <a:t>التّاء المربوطة ، أو القصيرة ، هي الّتي تكتب هاء بنقطتين ( ة ) ، وتنطق تاء عند الوصل ، وتنطق هاء عند الوقف ، مثل :</a:t>
            </a:r>
          </a:p>
          <a:p>
            <a:pPr algn="r"/>
            <a:r>
              <a:rPr lang="ar-AE" sz="3200" b="1" dirty="0">
                <a:solidFill>
                  <a:srgbClr val="333333"/>
                </a:solidFill>
                <a:latin typeface="tahoma" panose="020B0604030504040204" pitchFamily="34" charset="0"/>
              </a:rPr>
              <a:t>مكّة المكرّمة - فاطمة – مدرَسَة – شجرة – حقيبة.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4C79F-2E5B-4023-B934-2965CB570532}"/>
              </a:ext>
            </a:extLst>
          </p:cNvPr>
          <p:cNvSpPr/>
          <p:nvPr/>
        </p:nvSpPr>
        <p:spPr>
          <a:xfrm>
            <a:off x="506771" y="5198347"/>
            <a:ext cx="11171105" cy="1200329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C00000"/>
                </a:solidFill>
                <a:latin typeface="tahoma" panose="020B0604030504040204" pitchFamily="34" charset="0"/>
              </a:rPr>
              <a:t>الهاء في آخر الكلمة:</a:t>
            </a:r>
          </a:p>
          <a:p>
            <a:pPr algn="r"/>
            <a:r>
              <a:rPr lang="ar-AE" sz="3200" b="1" dirty="0">
                <a:solidFill>
                  <a:srgbClr val="333333"/>
                </a:solidFill>
                <a:latin typeface="tahoma" panose="020B0604030504040204" pitchFamily="34" charset="0"/>
              </a:rPr>
              <a:t>دائمًا تُلفظ هاء سواء في الوصل أو الوقف مثل : له – فيه – كتابه – عنده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31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3331" y="889843"/>
            <a:ext cx="10365338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5400" b="1" cap="none" spc="0" dirty="0">
                <a:ln/>
                <a:solidFill>
                  <a:srgbClr val="C00000"/>
                </a:solidFill>
                <a:effectLst/>
              </a:rPr>
              <a:t>استيقظتُ مُبكّرةً</a:t>
            </a:r>
            <a:endParaRPr lang="en-US" sz="5400" b="1" cap="none" spc="0" dirty="0">
              <a:ln/>
              <a:solidFill>
                <a:srgbClr val="C00000"/>
              </a:solidFill>
              <a:effectLst/>
            </a:endParaRPr>
          </a:p>
          <a:p>
            <a:pPr algn="ctr" rtl="1"/>
            <a:r>
              <a:rPr lang="ar-JO" sz="5400" b="1" cap="none" spc="0" dirty="0">
                <a:ln/>
                <a:solidFill>
                  <a:schemeClr val="accent4"/>
                </a:solidFill>
                <a:effectLst/>
              </a:rPr>
              <a:t> </a:t>
            </a:r>
            <a:endParaRPr lang="ar-AE" sz="5400" b="1" dirty="0">
              <a:ln/>
              <a:solidFill>
                <a:schemeClr val="accent4"/>
              </a:solidFill>
            </a:endParaRPr>
          </a:p>
          <a:p>
            <a:pPr algn="ctr" rtl="1"/>
            <a:r>
              <a:rPr lang="ar-JO" sz="5400" b="1" cap="none" spc="0" dirty="0">
                <a:ln/>
                <a:solidFill>
                  <a:schemeClr val="accent4"/>
                </a:solidFill>
                <a:effectLst/>
              </a:rPr>
              <a:t>  </a:t>
            </a:r>
            <a:r>
              <a:rPr lang="ar-JO" sz="5400" b="1" cap="none" spc="0" dirty="0">
                <a:ln/>
                <a:effectLst/>
              </a:rPr>
              <a:t>ص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ح</a:t>
            </a:r>
            <a:r>
              <a:rPr lang="ar-BH" sz="5400" b="1" dirty="0">
                <a:ln/>
              </a:rPr>
              <a:t>َوْ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م</a:t>
            </a:r>
            <a:r>
              <a:rPr lang="ar-BH" sz="5400" b="1" cap="none" spc="0" dirty="0">
                <a:ln/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ن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 الن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و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م</a:t>
            </a:r>
            <a:r>
              <a:rPr lang="ar-BH" sz="5400" b="1" cap="none" spc="0" dirty="0">
                <a:ln/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 م</a:t>
            </a:r>
            <a:r>
              <a:rPr lang="ar-BH" sz="5400" b="1" cap="none" spc="0" dirty="0">
                <a:ln/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ب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ك</a:t>
            </a:r>
            <a:r>
              <a:rPr lang="ar-BH" sz="5400" b="1" dirty="0">
                <a:ln/>
              </a:rPr>
              <a:t>ِّ</a:t>
            </a:r>
            <a:r>
              <a:rPr lang="ar-JO" sz="5400" b="1" cap="none" spc="0" dirty="0">
                <a:ln/>
                <a:effectLst/>
              </a:rPr>
              <a:t>ر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solidFill>
                  <a:srgbClr val="00B0F0"/>
                </a:solidFill>
                <a:effectLst/>
              </a:rPr>
              <a:t>ة</a:t>
            </a:r>
            <a:r>
              <a:rPr lang="ar-AE" sz="5400" b="1" cap="none" spc="0" dirty="0">
                <a:ln/>
                <a:solidFill>
                  <a:srgbClr val="00B0F0"/>
                </a:solidFill>
                <a:effectLst/>
              </a:rPr>
              <a:t>ً،</a:t>
            </a:r>
            <a:r>
              <a:rPr lang="ar-JO" sz="5400" b="1" cap="none" spc="0" dirty="0">
                <a:ln/>
                <a:effectLst/>
              </a:rPr>
              <a:t> ف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ت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و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ض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أ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endParaRPr lang="ar-AE" sz="5400" b="1" cap="none" spc="0" dirty="0">
              <a:ln/>
              <a:solidFill>
                <a:srgbClr val="FF0000"/>
              </a:solidFill>
              <a:effectLst/>
            </a:endParaRPr>
          </a:p>
          <a:p>
            <a:pPr algn="ctr" rtl="1"/>
            <a:r>
              <a:rPr lang="ar-JO" sz="5400" b="1" cap="none" spc="0" dirty="0">
                <a:ln/>
                <a:effectLst/>
              </a:rPr>
              <a:t> وصل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JO" sz="5400" b="1" cap="none" spc="0" dirty="0">
                <a:ln/>
                <a:effectLst/>
              </a:rPr>
              <a:t>ي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AE" sz="5400" b="1" cap="none" spc="0" dirty="0">
                <a:ln/>
                <a:solidFill>
                  <a:srgbClr val="FF0000"/>
                </a:solidFill>
                <a:effectLst/>
              </a:rPr>
              <a:t>،</a:t>
            </a:r>
            <a:r>
              <a:rPr lang="ar-JO" sz="5400" b="1" cap="none" spc="0" dirty="0">
                <a:ln/>
                <a:effectLst/>
              </a:rPr>
              <a:t> ثم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 لبس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dirty="0">
                <a:ln/>
                <a:solidFill>
                  <a:srgbClr val="FF0000"/>
                </a:solidFill>
              </a:rPr>
              <a:t>ُ</a:t>
            </a:r>
            <a:r>
              <a:rPr lang="ar-JO" sz="5400" b="1" cap="none" spc="0" dirty="0">
                <a:ln/>
                <a:effectLst/>
              </a:rPr>
              <a:t> ثيابي و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أ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ي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ق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ظ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</a:t>
            </a:r>
            <a:r>
              <a:rPr lang="ar-AE" sz="5400" b="1" cap="none" spc="0" dirty="0">
                <a:ln/>
                <a:effectLst/>
              </a:rPr>
              <a:t>أ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خ</a:t>
            </a:r>
            <a:r>
              <a:rPr lang="ar-AE" sz="5400" b="1" dirty="0">
                <a:ln/>
              </a:rPr>
              <a:t>ي ال</a:t>
            </a:r>
            <a:r>
              <a:rPr lang="ar-JO" sz="5400" b="1" cap="none" spc="0" dirty="0">
                <a:ln/>
                <a:effectLst/>
              </a:rPr>
              <a:t>ص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غ</a:t>
            </a:r>
            <a:r>
              <a:rPr lang="ar-AE" sz="5400" b="1" cap="none" spc="0" dirty="0">
                <a:ln/>
                <a:effectLst/>
              </a:rPr>
              <a:t>ي</a:t>
            </a:r>
            <a:r>
              <a:rPr lang="ar-JO" sz="5400" b="1" cap="none" spc="0" dirty="0">
                <a:ln/>
                <a:effectLst/>
              </a:rPr>
              <a:t>ر</a:t>
            </a:r>
            <a:r>
              <a:rPr lang="ar-BH" sz="5400" b="1" cap="none" spc="0" dirty="0">
                <a:ln/>
                <a:effectLst/>
              </a:rPr>
              <a:t>َ</a:t>
            </a:r>
            <a:endParaRPr lang="en-US" sz="5400" b="1" cap="none" spc="0" dirty="0">
              <a:ln/>
              <a:effectLst/>
            </a:endParaRPr>
          </a:p>
          <a:p>
            <a:pPr algn="ctr" rtl="1"/>
            <a:r>
              <a:rPr lang="ar-JO" sz="5400" b="1" cap="none" spc="0" dirty="0">
                <a:ln/>
                <a:effectLst/>
              </a:rPr>
              <a:t> م</a:t>
            </a:r>
            <a:r>
              <a:rPr lang="ar-BH" sz="5400" b="1" cap="none" spc="0" dirty="0">
                <a:ln/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ن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 ن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و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م</a:t>
            </a:r>
            <a:r>
              <a:rPr lang="ar-BH" sz="5400" b="1" dirty="0">
                <a:ln/>
              </a:rPr>
              <a:t>ِ</a:t>
            </a:r>
            <a:r>
              <a:rPr lang="ar-JO" sz="5400" b="1" cap="none" spc="0" dirty="0">
                <a:ln/>
                <a:solidFill>
                  <a:srgbClr val="92D050"/>
                </a:solidFill>
                <a:effectLst/>
              </a:rPr>
              <a:t>ه</a:t>
            </a:r>
            <a:r>
              <a:rPr lang="ar-BH" sz="5400" b="1" cap="none" spc="0" dirty="0">
                <a:ln/>
                <a:solidFill>
                  <a:srgbClr val="92D050"/>
                </a:solidFill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 و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أ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ع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د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د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ل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solidFill>
                  <a:srgbClr val="92D050"/>
                </a:solidFill>
                <a:effectLst/>
              </a:rPr>
              <a:t>ه</a:t>
            </a:r>
            <a:r>
              <a:rPr lang="ar-BH" sz="5400" b="1" cap="none" spc="0" dirty="0">
                <a:ln/>
                <a:solidFill>
                  <a:srgbClr val="92D05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ط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عام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 ال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إ</a:t>
            </a:r>
            <a:r>
              <a:rPr lang="ar-BH" sz="5400" b="1" cap="none" spc="0" dirty="0">
                <a:ln/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ف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طار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AE" sz="5400" b="1" cap="none" spc="0" dirty="0">
                <a:ln/>
                <a:effectLst/>
              </a:rPr>
              <a:t>،</a:t>
            </a:r>
            <a:r>
              <a:rPr lang="ar-JO" sz="5400" b="1" cap="none" spc="0" dirty="0">
                <a:ln/>
                <a:effectLst/>
              </a:rPr>
              <a:t> </a:t>
            </a:r>
            <a:endParaRPr lang="ar-AE" sz="5400" b="1" cap="none" spc="0" dirty="0">
              <a:ln/>
              <a:effectLst/>
            </a:endParaRPr>
          </a:p>
          <a:p>
            <a:pPr algn="ctr" rtl="1"/>
            <a:r>
              <a:rPr lang="ar-JO" sz="5400" b="1" cap="none" spc="0" dirty="0">
                <a:ln/>
                <a:effectLst/>
              </a:rPr>
              <a:t>ث</a:t>
            </a:r>
            <a:r>
              <a:rPr lang="ar-BH" sz="5400" b="1" cap="none" spc="0" dirty="0">
                <a:ln/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م</a:t>
            </a:r>
            <a:r>
              <a:rPr lang="ar-BH" sz="5400" b="1" cap="none" spc="0" dirty="0">
                <a:ln/>
                <a:effectLst/>
              </a:rPr>
              <a:t>َّ</a:t>
            </a:r>
            <a:r>
              <a:rPr lang="ar-JO" sz="5400" b="1" cap="none" spc="0" dirty="0">
                <a:ln/>
                <a:effectLst/>
              </a:rPr>
              <a:t> ق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ب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JO" sz="5400" b="1" cap="none" spc="0" dirty="0">
                <a:ln/>
                <a:effectLst/>
              </a:rPr>
              <a:t>ل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أ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بي و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أ</a:t>
            </a:r>
            <a:r>
              <a:rPr lang="ar-BH" sz="5400" b="1" cap="none" spc="0" dirty="0">
                <a:ln/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م</a:t>
            </a:r>
            <a:r>
              <a:rPr lang="ar-AE" sz="5400" b="1" cap="none" spc="0" dirty="0">
                <a:ln/>
                <a:effectLst/>
              </a:rPr>
              <a:t>ّ</a:t>
            </a:r>
            <a:r>
              <a:rPr lang="ar-JO" sz="5400" b="1" cap="none" spc="0" dirty="0">
                <a:ln/>
                <a:effectLst/>
              </a:rPr>
              <a:t>ي و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ذ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ه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ب</a:t>
            </a:r>
            <a:r>
              <a:rPr lang="ar-BH" sz="5400" b="1" dirty="0">
                <a:ln/>
              </a:rPr>
              <a:t>ْ</a:t>
            </a:r>
            <a:r>
              <a:rPr lang="ar-JO" sz="5400" b="1" cap="none" spc="0" dirty="0">
                <a:ln/>
                <a:solidFill>
                  <a:srgbClr val="FF0000"/>
                </a:solidFill>
                <a:effectLst/>
              </a:rPr>
              <a:t>ت</a:t>
            </a:r>
            <a:r>
              <a:rPr lang="ar-BH" sz="5400" b="1" cap="none" spc="0" dirty="0">
                <a:ln/>
                <a:solidFill>
                  <a:srgbClr val="FF0000"/>
                </a:solidFill>
                <a:effectLst/>
              </a:rPr>
              <a:t>ُ</a:t>
            </a:r>
            <a:r>
              <a:rPr lang="ar-JO" sz="5400" b="1" cap="none" spc="0" dirty="0">
                <a:ln/>
                <a:effectLst/>
              </a:rPr>
              <a:t> إ</a:t>
            </a:r>
            <a:r>
              <a:rPr lang="ar-BH" sz="5400" b="1" cap="none" spc="0" dirty="0">
                <a:ln/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لى ال</a:t>
            </a:r>
            <a:r>
              <a:rPr lang="ar-BH" sz="5400" b="1" cap="none" spc="0" dirty="0">
                <a:ln/>
                <a:effectLst/>
              </a:rPr>
              <a:t>ْ</a:t>
            </a:r>
            <a:r>
              <a:rPr lang="ar-JO" sz="5400" b="1" cap="none" spc="0" dirty="0">
                <a:ln/>
                <a:effectLst/>
              </a:rPr>
              <a:t>م</a:t>
            </a:r>
            <a:r>
              <a:rPr lang="ar-BH" sz="5400" b="1" cap="none" spc="0" dirty="0">
                <a:ln/>
                <a:effectLst/>
              </a:rPr>
              <a:t>َ</a:t>
            </a:r>
            <a:r>
              <a:rPr lang="ar-JO" sz="5400" b="1" cap="none" spc="0" dirty="0">
                <a:ln/>
                <a:effectLst/>
              </a:rPr>
              <a:t>د</a:t>
            </a:r>
            <a:r>
              <a:rPr lang="ar-BH" sz="5400" b="1" dirty="0">
                <a:ln/>
              </a:rPr>
              <a:t>ْ</a:t>
            </a:r>
            <a:r>
              <a:rPr lang="ar-JO" sz="5400" b="1" cap="none" spc="0" dirty="0">
                <a:ln/>
                <a:effectLst/>
              </a:rPr>
              <a:t>ر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effectLst/>
              </a:rPr>
              <a:t>س</a:t>
            </a:r>
            <a:r>
              <a:rPr lang="ar-BH" sz="5400" b="1" dirty="0">
                <a:ln/>
              </a:rPr>
              <a:t>َ</a:t>
            </a:r>
            <a:r>
              <a:rPr lang="ar-JO" sz="5400" b="1" cap="none" spc="0" dirty="0">
                <a:ln/>
                <a:solidFill>
                  <a:srgbClr val="00B0F0"/>
                </a:solidFill>
                <a:effectLst/>
              </a:rPr>
              <a:t>ة</a:t>
            </a:r>
            <a:r>
              <a:rPr lang="ar-BH" sz="5400" b="1" cap="none" spc="0" dirty="0">
                <a:ln/>
                <a:solidFill>
                  <a:srgbClr val="00B0F0"/>
                </a:solidFill>
                <a:effectLst/>
              </a:rPr>
              <a:t>ِ</a:t>
            </a:r>
            <a:r>
              <a:rPr lang="ar-JO" sz="5400" b="1" cap="none" spc="0" dirty="0">
                <a:ln/>
                <a:effectLst/>
              </a:rPr>
              <a:t> .</a:t>
            </a:r>
            <a:endParaRPr lang="en-US" sz="5400" b="1" cap="none" spc="0" dirty="0">
              <a:ln/>
              <a:effectLst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7BB34A-0966-4E24-856F-05677876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3589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54B95A-A1F2-4B3F-B2C6-93F108C42F0B}"/>
              </a:ext>
            </a:extLst>
          </p:cNvPr>
          <p:cNvSpPr/>
          <p:nvPr/>
        </p:nvSpPr>
        <p:spPr>
          <a:xfrm>
            <a:off x="394034" y="872834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27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700</Words>
  <Application>Microsoft Office PowerPoint</Application>
  <PresentationFormat>Widescreen</PresentationFormat>
  <Paragraphs>189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ae_AlMateen</vt:lpstr>
      <vt:lpstr>ae_AlMohanad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Helvetica</vt:lpstr>
      <vt:lpstr>Sakkal Majalla</vt:lpstr>
      <vt:lpstr>Simplified Arabic Fixed</vt:lpstr>
      <vt:lpstr>tahoma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38</cp:revision>
  <dcterms:created xsi:type="dcterms:W3CDTF">2021-01-23T07:43:22Z</dcterms:created>
  <dcterms:modified xsi:type="dcterms:W3CDTF">2022-01-23T07:34:57Z</dcterms:modified>
</cp:coreProperties>
</file>