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53" r:id="rId2"/>
    <p:sldId id="354" r:id="rId3"/>
    <p:sldId id="355" r:id="rId4"/>
    <p:sldId id="442" r:id="rId5"/>
    <p:sldId id="443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356" r:id="rId21"/>
    <p:sldId id="357" r:id="rId22"/>
    <p:sldId id="458" r:id="rId23"/>
    <p:sldId id="459" r:id="rId24"/>
    <p:sldId id="460" r:id="rId25"/>
    <p:sldId id="461" r:id="rId26"/>
    <p:sldId id="462" r:id="rId27"/>
    <p:sldId id="360" r:id="rId28"/>
    <p:sldId id="3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3QVzyX+2QRfyDWuGee+8Q==" hashData="3RlwNAropO1lVVAd3MovndPlqxGCC34s3hs3wC7CGT0avAspfcmaZTp5ASSoBPk3Xn4zPbLNhjaKrZnuQZfenA=="/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F06"/>
    <a:srgbClr val="99B574"/>
    <a:srgbClr val="FFAA79"/>
    <a:srgbClr val="ECD77F"/>
    <a:srgbClr val="C0DFF0"/>
    <a:srgbClr val="FCFEFE"/>
    <a:srgbClr val="5E8D00"/>
    <a:srgbClr val="F7E7E3"/>
    <a:srgbClr val="C3C3C3"/>
    <a:srgbClr val="E1F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44" autoAdjust="0"/>
    <p:restoredTop sz="94937" autoAdjust="0"/>
  </p:normalViewPr>
  <p:slideViewPr>
    <p:cSldViewPr snapToGrid="0">
      <p:cViewPr varScale="1">
        <p:scale>
          <a:sx n="108" d="100"/>
          <a:sy n="108" d="100"/>
        </p:scale>
        <p:origin x="1200" y="144"/>
      </p:cViewPr>
      <p:guideLst>
        <p:guide orient="horz" pos="2184"/>
        <p:guide pos="3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A43-E134-46A5-9C9F-A14783A0F4D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BF4C2-D5F6-4354-8FCA-6D688649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41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85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97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40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15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47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74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53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0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3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34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9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33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8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58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2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2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AA3AAC-2A55-480B-B3B3-7E95075AF3FD}"/>
              </a:ext>
            </a:extLst>
          </p:cNvPr>
          <p:cNvSpPr/>
          <p:nvPr/>
        </p:nvSpPr>
        <p:spPr>
          <a:xfrm>
            <a:off x="3657600" y="2214050"/>
            <a:ext cx="5791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6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akkal Majalla" pitchFamily="2" charset="-78"/>
                <a:cs typeface="Simple Indust Outline" panose="02010400000000000000" pitchFamily="2" charset="-78"/>
              </a:rPr>
              <a:t>الحصة الأولى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Simple Indust Outline" panose="020104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9173F7-B0CF-4F7A-91B6-B1B8742E0ACC}"/>
              </a:ext>
            </a:extLst>
          </p:cNvPr>
          <p:cNvSpPr/>
          <p:nvPr/>
        </p:nvSpPr>
        <p:spPr>
          <a:xfrm>
            <a:off x="812800" y="4114800"/>
            <a:ext cx="1026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استماع -  تحدث -   قراءة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8">
            <a:extLst>
              <a:ext uri="{FF2B5EF4-FFF2-40B4-BE49-F238E27FC236}">
                <a16:creationId xmlns:a16="http://schemas.microsoft.com/office/drawing/2014/main" id="{7F3C9D63-E31C-49B8-AF2A-A155971D3E25}"/>
              </a:ext>
            </a:extLst>
          </p:cNvPr>
          <p:cNvSpPr/>
          <p:nvPr/>
        </p:nvSpPr>
        <p:spPr>
          <a:xfrm>
            <a:off x="7213600" y="152400"/>
            <a:ext cx="47752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dirty="0">
                <a:cs typeface="SKR HEAD1" pitchFamily="2" charset="-78"/>
              </a:rPr>
              <a:t>الدرس التاسع عشر:</a:t>
            </a:r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قصة حرف (غ)</a:t>
            </a:r>
            <a:r>
              <a:rPr lang="ar-AE" sz="3600" dirty="0">
                <a:cs typeface="SKR HEAD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5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576341"/>
            <a:ext cx="12192000" cy="1409075"/>
          </a:xfrm>
          <a:prstGeom prst="rect">
            <a:avLst/>
          </a:prstGeom>
          <a:solidFill>
            <a:srgbClr val="C3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34301" y="186819"/>
            <a:ext cx="85234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رأى مَرَّة كيسَ طَحينٍ أ</a:t>
            </a:r>
            <a:r>
              <a:rPr lang="ar-AE" sz="4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َ</a:t>
            </a:r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بيض مِثل ال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يوم .</a:t>
            </a:r>
            <a:endParaRPr lang="en-US" sz="4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8288"/>
            <a:ext cx="7833060" cy="7833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9089" r="29162" b="48898"/>
          <a:stretch/>
        </p:blipFill>
        <p:spPr>
          <a:xfrm>
            <a:off x="5426439" y="1371858"/>
            <a:ext cx="4586091" cy="56135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33170" y="3579868"/>
            <a:ext cx="3966719" cy="3162925"/>
            <a:chOff x="1099956" y="2773180"/>
            <a:chExt cx="3966719" cy="3162925"/>
          </a:xfrm>
        </p:grpSpPr>
        <p:pic>
          <p:nvPicPr>
            <p:cNvPr id="12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5" r="50422" b="19358"/>
            <a:stretch/>
          </p:blipFill>
          <p:spPr bwMode="auto">
            <a:xfrm>
              <a:off x="1099956" y="2773180"/>
              <a:ext cx="3966719" cy="316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>
              <a:off x="4076745" y="3028680"/>
              <a:ext cx="363255" cy="501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20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576341"/>
            <a:ext cx="12192000" cy="1409075"/>
          </a:xfrm>
          <a:prstGeom prst="rect">
            <a:avLst/>
          </a:prstGeom>
          <a:solidFill>
            <a:srgbClr val="C3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33740" y="218188"/>
            <a:ext cx="9124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2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دَخَل ال</a:t>
            </a:r>
            <a:r>
              <a:rPr lang="ar-AE" sz="3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32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راب في الكيس ف</a:t>
            </a:r>
            <a:r>
              <a:rPr lang="ar-AE" sz="32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</a:t>
            </a:r>
            <a:r>
              <a:rPr lang="ar-AE" sz="32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طّاه الطحين ، فَأَصبح لَوْنُه أَبْيَضَ .</a:t>
            </a:r>
            <a:endParaRPr lang="en-US" sz="32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30892" y="3505322"/>
            <a:ext cx="3966719" cy="3162925"/>
            <a:chOff x="1099956" y="2773180"/>
            <a:chExt cx="3966719" cy="3162925"/>
          </a:xfrm>
        </p:grpSpPr>
        <p:pic>
          <p:nvPicPr>
            <p:cNvPr id="16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5" r="50422" b="19358"/>
            <a:stretch/>
          </p:blipFill>
          <p:spPr bwMode="auto">
            <a:xfrm flipH="1">
              <a:off x="1099956" y="2773180"/>
              <a:ext cx="3966719" cy="316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 flipH="1">
              <a:off x="1663331" y="3028680"/>
              <a:ext cx="363255" cy="50104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933170" y="3579868"/>
            <a:ext cx="3966719" cy="3162925"/>
            <a:chOff x="1099956" y="2773180"/>
            <a:chExt cx="3966719" cy="3162925"/>
          </a:xfrm>
        </p:grpSpPr>
        <p:pic>
          <p:nvPicPr>
            <p:cNvPr id="12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5" r="50422" b="19358"/>
            <a:stretch/>
          </p:blipFill>
          <p:spPr bwMode="auto">
            <a:xfrm>
              <a:off x="1099956" y="2773180"/>
              <a:ext cx="3966719" cy="316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>
              <a:off x="4076745" y="3028680"/>
              <a:ext cx="363255" cy="50104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9089" r="29162" b="78647"/>
          <a:stretch/>
        </p:blipFill>
        <p:spPr>
          <a:xfrm>
            <a:off x="5426439" y="1371858"/>
            <a:ext cx="4586091" cy="2345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8288"/>
            <a:ext cx="7833060" cy="7833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9089" t="21080" r="29162" b="48899"/>
          <a:stretch/>
        </p:blipFill>
        <p:spPr>
          <a:xfrm>
            <a:off x="5410919" y="3717561"/>
            <a:ext cx="4586091" cy="329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3.95833E-6 0.00023 C 0.00079 -0.00741 0.00144 -0.01505 0.00313 -0.02199 C 0.00365 -0.02477 0.00534 -0.02593 0.00625 -0.02848 C 0.0073 -0.03125 0.00756 -0.03473 0.0086 -0.03727 C 0.00951 -0.03982 0.01094 -0.04121 0.01172 -0.04375 C 0.01289 -0.04653 0.01316 -0.04977 0.01394 -0.05255 C 0.01524 -0.05625 0.01615 -0.06019 0.01745 -0.06343 C 0.01836 -0.06598 0.0198 -0.0676 0.02071 -0.07014 C 0.028 -0.08982 0.01394 -0.0676 0.03047 -0.1007 C 0.03256 -0.1044 0.03451 -0.10764 0.03633 -0.11158 C 0.04206 -0.1257 0.03959 -0.12292 0.04388 -0.13774 C 0.04506 -0.14098 0.0461 -0.14352 0.04727 -0.14653 C 0.05092 -0.15625 0.04805 -0.15024 0.0517 -0.15741 C 0.05248 -0.16111 0.05326 -0.16482 0.05391 -0.16829 C 0.05443 -0.17061 0.05443 -0.17292 0.05521 -0.175 C 0.05599 -0.17755 0.05717 -0.1794 0.05847 -0.18149 C 0.06029 -0.19236 0.05938 -0.18912 0.06394 -0.20348 C 0.06602 -0.20996 0.06875 -0.21598 0.07071 -0.22292 C 0.07526 -0.24144 0.07071 -0.22431 0.08073 -0.25371 C 0.08177 -0.25718 0.08282 -0.26088 0.08386 -0.26459 C 0.08581 -0.27176 0.08711 -0.27963 0.08933 -0.28635 C 0.09063 -0.28982 0.09232 -0.29213 0.09375 -0.29514 C 0.09584 -0.29885 0.09792 -0.30186 0.09935 -0.30602 C 0.1 -0.30834 0.10079 -0.31042 0.10157 -0.31274 C 0.10274 -0.31621 0.10352 -0.32037 0.10495 -0.32361 C 0.10691 -0.32824 0.10925 -0.33241 0.11146 -0.33658 L 0.12058 -0.35417 C 0.12201 -0.35625 0.12331 -0.3588 0.12474 -0.36065 C 0.12735 -0.36389 0.13021 -0.36598 0.13269 -0.36945 C 0.13425 -0.37176 0.13542 -0.37593 0.13711 -0.37824 C 0.13985 -0.38172 0.14297 -0.3838 0.1461 -0.38704 C 0.14831 -0.38959 0.14987 -0.39445 0.15261 -0.39561 C 0.15404 -0.3963 0.15547 -0.39699 0.15704 -0.39792 C 0.15899 -0.39908 0.16055 -0.40116 0.16263 -0.40232 C 0.16615 -0.40417 0.1698 -0.4051 0.17357 -0.40649 C 0.18529 -0.40579 0.1974 -0.40695 0.20912 -0.4044 C 0.2112 -0.40394 0.21276 -0.40024 0.21472 -0.39792 C 0.21967 -0.39144 0.21993 -0.38936 0.22461 -0.38033 C 0.22539 -0.37894 0.22618 -0.37778 0.22683 -0.37593 L 0.22904 -0.36945 C 0.22943 -0.36644 0.22943 -0.36343 0.23021 -0.36065 C 0.2306 -0.3588 0.23164 -0.35787 0.2323 -0.35625 C 0.23802 -0.3426 0.23151 -0.35602 0.23672 -0.34537 C 0.2375 -0.34167 0.23829 -0.3382 0.23894 -0.33449 C 0.23946 -0.33241 0.23972 -0.3301 0.24011 -0.32801 C 0.24128 -0.3213 0.2431 -0.31482 0.24467 -0.30834 C 0.24506 -0.30602 0.24506 -0.30371 0.24558 -0.30162 C 0.24766 -0.29491 0.25013 -0.28866 0.25222 -0.28195 C 0.253 -0.27986 0.25404 -0.27801 0.25456 -0.27547 C 0.25664 -0.26436 0.2573 -0.25996 0.2612 -0.24931 C 0.26198 -0.24676 0.26368 -0.24514 0.26446 -0.2426 C 0.26537 -0.24005 0.26615 -0.23704 0.2668 -0.23403 C 0.26719 -0.23195 0.26693 -0.22917 0.26784 -0.22732 C 0.26941 -0.22385 0.27162 -0.22153 0.27331 -0.21875 C 0.27526 -0.20695 0.27331 -0.21551 0.27891 -0.20116 C 0.27956 -0.19908 0.28034 -0.19676 0.28112 -0.19468 C 0.2823 -0.19167 0.28334 -0.18889 0.28438 -0.18588 C 0.28933 -0.17153 0.28542 -0.17801 0.29115 -0.17061 C 0.29362 -0.16274 0.29597 -0.15579 0.29883 -0.14861 C 0.30092 -0.14352 0.30313 -0.13843 0.3056 -0.13334 C 0.30612 -0.13195 0.30717 -0.13079 0.30782 -0.12917 C 0.30925 -0.12477 0.31029 -0.11991 0.31224 -0.11598 C 0.3237 -0.09028 0.30873 -0.13311 0.32084 -0.09838 C 0.32227 -0.09491 0.32344 -0.09144 0.32435 -0.0875 C 0.32487 -0.08542 0.32487 -0.08287 0.32539 -0.08102 C 0.32709 -0.07616 0.32891 -0.07223 0.33086 -0.06783 C 0.33164 -0.06621 0.33269 -0.06528 0.33308 -0.06343 C 0.33386 -0.06088 0.33451 -0.05764 0.33529 -0.05486 C 0.33789 -0.0463 0.3375 -0.05116 0.3375 -0.04607 L 0.33907 -0.04375 " pathEditMode="relative" rAng="0" ptsTypes="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-20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9838 L -3.54167E-6 -0.09815 C -0.00065 -0.10255 -0.00065 -0.10718 -0.00143 -0.11135 C -0.00208 -0.11436 -0.00325 -0.11713 -0.00416 -0.12014 C -0.00455 -0.12153 -0.00494 -0.12292 -0.00547 -0.12431 C -0.00638 -0.12686 -0.00742 -0.12917 -0.00807 -0.13148 C -0.01172 -0.14329 -0.00664 -0.13125 -0.01198 -0.14306 C -0.01263 -0.14537 -0.01276 -0.14792 -0.01341 -0.15023 C -0.01705 -0.16204 -0.02096 -0.16621 -0.02799 -0.17755 C -0.0289 -0.17917 -0.02955 -0.18079 -0.03073 -0.18195 C -0.03203 -0.18334 -0.03359 -0.18473 -0.03463 -0.18635 C -0.03672 -0.18959 -0.03802 -0.19306 -0.03997 -0.1963 C -0.04479 -0.20417 -0.05494 -0.21412 -0.05989 -0.21945 C -0.06549 -0.22547 -0.06523 -0.22547 -0.07448 -0.2338 C -0.07617 -0.23542 -0.07812 -0.23658 -0.07981 -0.2382 C -0.08086 -0.23912 -0.08138 -0.24028 -0.08242 -0.24098 C -0.08632 -0.24375 -0.09062 -0.24561 -0.0944 -0.24815 C -0.10221 -0.25394 -0.09531 -0.25625 -0.10911 -0.26111 C -0.11172 -0.26204 -0.11445 -0.26297 -0.11692 -0.26412 C -0.12057 -0.26574 -0.12395 -0.26829 -0.1276 -0.26991 C -0.12968 -0.27061 -0.13216 -0.27061 -0.13424 -0.2713 C -0.14062 -0.27338 -0.14648 -0.27639 -0.15286 -0.27848 C -0.15547 -0.2794 -0.1582 -0.27917 -0.1608 -0.2801 C -0.19414 -0.28982 -0.16953 -0.28635 -0.20325 -0.28843 C -0.21562 -0.28773 -0.22825 -0.28797 -0.24049 -0.28588 C -0.24687 -0.28449 -0.2526 -0.2801 -0.25898 -0.27848 C -0.2694 -0.27639 -0.26367 -0.27801 -0.2763 -0.27292 C -0.28619 -0.26204 -0.27487 -0.27292 -0.28437 -0.26713 C -0.29062 -0.26297 -0.29622 -0.25764 -0.30286 -0.25394 C -0.31484 -0.24746 -0.30026 -0.25556 -0.31744 -0.24537 C -0.32213 -0.2426 -0.32695 -0.24098 -0.33073 -0.23681 C -0.34948 -0.21644 -0.32734 -0.24144 -0.3414 -0.22223 C -0.34648 -0.21551 -0.35169 -0.20857 -0.35729 -0.20209 C -0.35885 -0.20023 -0.36093 -0.19931 -0.36263 -0.19792 C -0.3707 -0.18982 -0.37851 -0.18148 -0.38658 -0.17338 C -0.3888 -0.17107 -0.39114 -0.16875 -0.39323 -0.16621 L -0.39974 -0.15741 C -0.40247 -0.14885 -0.39935 -0.15764 -0.40377 -0.14885 C -0.40573 -0.14514 -0.40742 -0.14121 -0.40911 -0.13727 C -0.4095 -0.13542 -0.40976 -0.13334 -0.41041 -0.13148 C -0.41158 -0.12824 -0.41367 -0.125 -0.41445 -0.12153 C -0.4164 -0.11204 -0.41627 -0.10209 -0.41836 -0.0926 C -0.41875 -0.09074 -0.41927 -0.08866 -0.41979 -0.08681 C -0.422 -0.07477 -0.42174 -0.06667 -0.4263 -0.05648 C -0.42708 -0.0551 -0.42825 -0.05371 -0.42903 -0.05232 C -0.42942 -0.05023 -0.43007 -0.04838 -0.43033 -0.04653 C -0.43086 -0.04352 -0.43112 -0.04074 -0.43177 -0.03773 C -0.43203 -0.03635 -0.43255 -0.03496 -0.43294 -0.03357 C -0.43359 -0.03148 -0.43385 -0.02963 -0.43437 -0.02778 C -0.43502 -0.02477 -0.43685 -0.01898 -0.43685 -0.01875 L -0.43685 -0.01898 " pathEditMode="relative" rAng="0" ptsTypes="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40933" y="143238"/>
            <a:ext cx="5710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لم يَعرفِ </a:t>
            </a:r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راب أنَّ لَوْنه تَغَيَّر .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76341"/>
            <a:ext cx="12192000" cy="1409075"/>
          </a:xfrm>
          <a:prstGeom prst="rect">
            <a:avLst/>
          </a:prstGeom>
          <a:solidFill>
            <a:srgbClr val="EED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17650" y="2899657"/>
            <a:ext cx="3966719" cy="3162925"/>
            <a:chOff x="1099956" y="2773180"/>
            <a:chExt cx="3966719" cy="3162925"/>
          </a:xfrm>
        </p:grpSpPr>
        <p:pic>
          <p:nvPicPr>
            <p:cNvPr id="13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5" r="50422" b="19358"/>
            <a:stretch/>
          </p:blipFill>
          <p:spPr bwMode="auto">
            <a:xfrm flipH="1">
              <a:off x="1099956" y="2773180"/>
              <a:ext cx="3966719" cy="316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 flipH="1">
              <a:off x="1663331" y="3028680"/>
              <a:ext cx="363255" cy="501041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8288"/>
            <a:ext cx="7833060" cy="78330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29089" t="15075" r="29162" b="48899"/>
          <a:stretch/>
        </p:blipFill>
        <p:spPr>
          <a:xfrm>
            <a:off x="5410919" y="3057993"/>
            <a:ext cx="4586091" cy="395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0" r="25903"/>
          <a:stretch/>
        </p:blipFill>
        <p:spPr>
          <a:xfrm>
            <a:off x="0" y="0"/>
            <a:ext cx="12192000" cy="7196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 b="24831"/>
          <a:stretch/>
        </p:blipFill>
        <p:spPr>
          <a:xfrm>
            <a:off x="-2" y="-24714"/>
            <a:ext cx="12192001" cy="6882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81082" r="3328" b="3141"/>
          <a:stretch/>
        </p:blipFill>
        <p:spPr>
          <a:xfrm>
            <a:off x="0" y="0"/>
            <a:ext cx="12191999" cy="1646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83" y="176940"/>
            <a:ext cx="12123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وحين رآه صديقه ال</a:t>
            </a:r>
            <a:r>
              <a:rPr lang="ar-AE" sz="36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غَ</a:t>
            </a:r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زال تَعَجَّب وقال : لِماذا تَغَيَّر لَون ريشِكَ يا 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راب ؟ 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96926" y="3311611"/>
            <a:ext cx="3163069" cy="2522122"/>
            <a:chOff x="1099956" y="2773180"/>
            <a:chExt cx="3966719" cy="316292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9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5" r="50422" b="19358"/>
            <a:stretch/>
          </p:blipFill>
          <p:spPr bwMode="auto">
            <a:xfrm flipH="1">
              <a:off x="1099956" y="2773180"/>
              <a:ext cx="3966719" cy="316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 flipH="1">
              <a:off x="1663331" y="3028680"/>
              <a:ext cx="363255" cy="50104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395" y="787919"/>
            <a:ext cx="6361393" cy="558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9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3"/>
          <a:stretch/>
        </p:blipFill>
        <p:spPr>
          <a:xfrm>
            <a:off x="0" y="0"/>
            <a:ext cx="12192001" cy="6964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75793" y="203198"/>
            <a:ext cx="8640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نَظَر 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راب في ماء ال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غَ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دير فرأى نفسه أَبيضَ اللَّون .</a:t>
            </a:r>
            <a:endParaRPr lang="en-US" sz="3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 rot="20846387">
            <a:off x="6761590" y="2148038"/>
            <a:ext cx="3163069" cy="2522122"/>
            <a:chOff x="1099956" y="2773180"/>
            <a:chExt cx="3966719" cy="316292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7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5" r="50422" b="19358"/>
            <a:stretch/>
          </p:blipFill>
          <p:spPr bwMode="auto">
            <a:xfrm flipH="1">
              <a:off x="1099956" y="2773180"/>
              <a:ext cx="3966719" cy="316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 flipH="1">
              <a:off x="1647404" y="2913152"/>
              <a:ext cx="548493" cy="756541"/>
            </a:xfrm>
            <a:prstGeom prst="rect">
              <a:avLst/>
            </a:prstGeom>
          </p:spPr>
        </p:pic>
      </p:grpSp>
      <p:pic>
        <p:nvPicPr>
          <p:cNvPr id="13" name="Picture 2" descr="نتيجة بحث الصور عن ‪crow clipart png‬‏"/>
          <p:cNvPicPr>
            <a:picLocks noChangeAspect="1" noChangeArrowheads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5" r="50422" b="19358"/>
          <a:stretch/>
        </p:blipFill>
        <p:spPr bwMode="auto">
          <a:xfrm>
            <a:off x="3809235" y="3482093"/>
            <a:ext cx="3719090" cy="2965474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aa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849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5" t="53295" b="2483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1208" y="203198"/>
            <a:ext cx="8409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حَزِنَ 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راب حين رَأى ريشَهُ صُبِ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غَ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باللون الأَبْيَض .</a:t>
            </a:r>
            <a:endParaRPr lang="en-US" sz="3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52647" y="2573298"/>
            <a:ext cx="7714497" cy="4300152"/>
            <a:chOff x="3301577" y="1037276"/>
            <a:chExt cx="10464580" cy="5833081"/>
          </a:xfrm>
        </p:grpSpPr>
        <p:pic>
          <p:nvPicPr>
            <p:cNvPr id="6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4" r="50422" b="30992"/>
            <a:stretch/>
          </p:blipFill>
          <p:spPr bwMode="auto">
            <a:xfrm flipH="1">
              <a:off x="3301577" y="1037276"/>
              <a:ext cx="10464580" cy="5833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62" t="37067" r="26726" b="53150"/>
            <a:stretch/>
          </p:blipFill>
          <p:spPr>
            <a:xfrm>
              <a:off x="5033320" y="1646542"/>
              <a:ext cx="844970" cy="1021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58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0" r="25903"/>
          <a:stretch/>
        </p:blipFill>
        <p:spPr>
          <a:xfrm>
            <a:off x="0" y="0"/>
            <a:ext cx="12192000" cy="7196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t="343" r="-136" b="44134"/>
          <a:stretch/>
        </p:blipFill>
        <p:spPr>
          <a:xfrm>
            <a:off x="0" y="-175544"/>
            <a:ext cx="12192000" cy="71326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71720" y="4057099"/>
            <a:ext cx="3631630" cy="2915448"/>
            <a:chOff x="3301577" y="1037276"/>
            <a:chExt cx="10464580" cy="8400894"/>
          </a:xfrm>
        </p:grpSpPr>
        <p:pic>
          <p:nvPicPr>
            <p:cNvPr id="7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4" r="50422" b="19096"/>
            <a:stretch/>
          </p:blipFill>
          <p:spPr bwMode="auto">
            <a:xfrm flipH="1">
              <a:off x="3301577" y="1037276"/>
              <a:ext cx="10464580" cy="8400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62" t="37067" r="26726" b="53150"/>
            <a:stretch/>
          </p:blipFill>
          <p:spPr>
            <a:xfrm>
              <a:off x="5033320" y="1646542"/>
              <a:ext cx="844970" cy="102182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12184" y="203198"/>
            <a:ext cx="736772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حَزنَتِ ال</a:t>
            </a:r>
            <a:r>
              <a:rPr lang="ar-AE" sz="3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يوم لِحزْنِهِ ، فَسَقَطَ مِنْها مَطَرٌ </a:t>
            </a:r>
            <a:r>
              <a:rPr lang="ar-AE" sz="3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غَ</a:t>
            </a:r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زير .</a:t>
            </a:r>
            <a:endParaRPr lang="en-US" sz="3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85" y="2542970"/>
            <a:ext cx="3819223" cy="4589670"/>
          </a:xfrm>
          <a:prstGeom prst="rect">
            <a:avLst/>
          </a:prstGeom>
        </p:spPr>
      </p:pic>
      <p:pic>
        <p:nvPicPr>
          <p:cNvPr id="7170" name="Picture 2" descr="صورة ذات صلة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69" y="911879"/>
            <a:ext cx="3696929" cy="268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ain Sounds   15 seconds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63043" y="154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0" r="25903"/>
          <a:stretch/>
        </p:blipFill>
        <p:spPr>
          <a:xfrm>
            <a:off x="0" y="0"/>
            <a:ext cx="12192000" cy="7196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t="343" r="-136" b="44134"/>
          <a:stretch/>
        </p:blipFill>
        <p:spPr>
          <a:xfrm>
            <a:off x="0" y="-175544"/>
            <a:ext cx="12192000" cy="7132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11675" y="203198"/>
            <a:ext cx="876874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غَ</a:t>
            </a:r>
            <a:r>
              <a:rPr lang="ar-AE" sz="35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سَل ماء الَمَطر ريش </a:t>
            </a:r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</a:t>
            </a:r>
            <a:r>
              <a:rPr lang="ar-AE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راب </a:t>
            </a:r>
            <a:r>
              <a:rPr lang="ar-AE" sz="35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، فعادَ لونُهُ أسود يَلْمع .</a:t>
            </a:r>
            <a:endParaRPr lang="en-US" sz="3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71720" y="4060942"/>
            <a:ext cx="3631630" cy="2915448"/>
            <a:chOff x="3301577" y="1037276"/>
            <a:chExt cx="10464580" cy="8400894"/>
          </a:xfrm>
        </p:grpSpPr>
        <p:pic>
          <p:nvPicPr>
            <p:cNvPr id="16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4" r="50422" b="19096"/>
            <a:stretch/>
          </p:blipFill>
          <p:spPr bwMode="auto">
            <a:xfrm flipH="1">
              <a:off x="3301577" y="1037276"/>
              <a:ext cx="10464580" cy="8400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99" t="2036" r="49254" b="86857"/>
            <a:stretch/>
          </p:blipFill>
          <p:spPr>
            <a:xfrm>
              <a:off x="5207036" y="1515053"/>
              <a:ext cx="914816" cy="116015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771720" y="4057099"/>
            <a:ext cx="3631630" cy="2915448"/>
            <a:chOff x="3301577" y="1037276"/>
            <a:chExt cx="10464580" cy="8400894"/>
          </a:xfrm>
        </p:grpSpPr>
        <p:pic>
          <p:nvPicPr>
            <p:cNvPr id="7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4" r="50422" b="19096"/>
            <a:stretch/>
          </p:blipFill>
          <p:spPr bwMode="auto">
            <a:xfrm flipH="1">
              <a:off x="3301577" y="1037276"/>
              <a:ext cx="10464580" cy="8400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62" t="37067" r="26726" b="53150"/>
            <a:stretch/>
          </p:blipFill>
          <p:spPr>
            <a:xfrm>
              <a:off x="5033320" y="1646542"/>
              <a:ext cx="844970" cy="102182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85" y="2542970"/>
            <a:ext cx="3819223" cy="4589670"/>
          </a:xfrm>
          <a:prstGeom prst="rect">
            <a:avLst/>
          </a:prstGeom>
        </p:spPr>
      </p:pic>
      <p:pic>
        <p:nvPicPr>
          <p:cNvPr id="13" name="Picture 2" descr="صورة ذات صلة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69" y="911879"/>
            <a:ext cx="3696929" cy="268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ain Sounds   15 seconds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63043" y="154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0" r="25903"/>
          <a:stretch/>
        </p:blipFill>
        <p:spPr>
          <a:xfrm>
            <a:off x="0" y="-24714"/>
            <a:ext cx="12192000" cy="7221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 b="24831"/>
          <a:stretch/>
        </p:blipFill>
        <p:spPr>
          <a:xfrm>
            <a:off x="-2" y="-24714"/>
            <a:ext cx="12192001" cy="6882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6653" y="203198"/>
            <a:ext cx="771878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غَرقَ ال</a:t>
            </a:r>
            <a:r>
              <a:rPr lang="ar-AE" sz="3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غَ</a:t>
            </a:r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زال و </a:t>
            </a:r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</a:t>
            </a:r>
            <a:r>
              <a:rPr lang="ar-AE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راب في الضحك ، و قال ال</a:t>
            </a:r>
            <a:r>
              <a:rPr lang="ar-AE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غَ</a:t>
            </a:r>
            <a:r>
              <a:rPr lang="ar-AE" sz="32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زال : </a:t>
            </a:r>
            <a:endParaRPr lang="en-US" sz="3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85" y="665974"/>
            <a:ext cx="6361393" cy="55869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72768" y="2891028"/>
            <a:ext cx="3631630" cy="2915448"/>
            <a:chOff x="3301577" y="1037276"/>
            <a:chExt cx="10464580" cy="8400894"/>
          </a:xfrm>
        </p:grpSpPr>
        <p:pic>
          <p:nvPicPr>
            <p:cNvPr id="12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4" r="50422" b="19096"/>
            <a:stretch/>
          </p:blipFill>
          <p:spPr bwMode="auto">
            <a:xfrm flipH="1">
              <a:off x="3301577" y="1037276"/>
              <a:ext cx="10464580" cy="8400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99" t="2036" r="49254" b="86857"/>
            <a:stretch/>
          </p:blipFill>
          <p:spPr>
            <a:xfrm>
              <a:off x="5207036" y="1515053"/>
              <a:ext cx="914816" cy="1160151"/>
            </a:xfrm>
            <a:prstGeom prst="rect">
              <a:avLst/>
            </a:prstGeom>
          </p:spPr>
        </p:pic>
      </p:grpSp>
      <p:pic>
        <p:nvPicPr>
          <p:cNvPr id="2" name="y2mate.com - muttley_laugh_sound_effect_benr8PoyBS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1967" y="112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0" r="25903"/>
          <a:stretch/>
        </p:blipFill>
        <p:spPr>
          <a:xfrm>
            <a:off x="0" y="-24714"/>
            <a:ext cx="12192000" cy="7221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 b="24831"/>
          <a:stretch/>
        </p:blipFill>
        <p:spPr>
          <a:xfrm>
            <a:off x="-2" y="-24714"/>
            <a:ext cx="12192001" cy="6882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11808" y="203198"/>
            <a:ext cx="7768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لا تدخل في أَكْياس الطَّحين يا صديقي 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راب .</a:t>
            </a:r>
            <a:endParaRPr lang="en-US" sz="3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85" y="665974"/>
            <a:ext cx="6361393" cy="558696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172768" y="2891028"/>
            <a:ext cx="3631630" cy="2915448"/>
            <a:chOff x="3301577" y="1037276"/>
            <a:chExt cx="10464580" cy="8400894"/>
          </a:xfrm>
        </p:grpSpPr>
        <p:pic>
          <p:nvPicPr>
            <p:cNvPr id="15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4" r="50422" b="19096"/>
            <a:stretch/>
          </p:blipFill>
          <p:spPr bwMode="auto">
            <a:xfrm flipH="1">
              <a:off x="3301577" y="1037276"/>
              <a:ext cx="10464580" cy="8400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99" t="2036" r="49254" b="86857"/>
            <a:stretch/>
          </p:blipFill>
          <p:spPr>
            <a:xfrm>
              <a:off x="5207036" y="1515053"/>
              <a:ext cx="914816" cy="1160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2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6F210-182D-4757-ABDD-4A4C0886AA1E}"/>
              </a:ext>
            </a:extLst>
          </p:cNvPr>
          <p:cNvSpPr/>
          <p:nvPr/>
        </p:nvSpPr>
        <p:spPr>
          <a:xfrm>
            <a:off x="204503" y="228601"/>
            <a:ext cx="11747656" cy="461665"/>
          </a:xfrm>
          <a:prstGeom prst="rect">
            <a:avLst/>
          </a:prstGeom>
          <a:ln w="381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الأول: 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ذكر المتعلم اسم مؤلف الكتاب والشخص الذي رسم الرسومات التوضيحية له، محددة دور كل منهما.</a:t>
            </a:r>
          </a:p>
        </p:txBody>
      </p:sp>
      <p:sp>
        <p:nvSpPr>
          <p:cNvPr id="5" name="مستطيل 5">
            <a:extLst>
              <a:ext uri="{FF2B5EF4-FFF2-40B4-BE49-F238E27FC236}">
                <a16:creationId xmlns:a16="http://schemas.microsoft.com/office/drawing/2014/main" id="{638FEBE6-49F8-42AB-9C25-047FE337683D}"/>
              </a:ext>
            </a:extLst>
          </p:cNvPr>
          <p:cNvSpPr/>
          <p:nvPr/>
        </p:nvSpPr>
        <p:spPr>
          <a:xfrm>
            <a:off x="1422400" y="1654314"/>
            <a:ext cx="1056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عُنْوانُ الْقِصَّةِ:</a:t>
            </a:r>
            <a:endParaRPr lang="ar-AE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8">
            <a:extLst>
              <a:ext uri="{FF2B5EF4-FFF2-40B4-BE49-F238E27FC236}">
                <a16:creationId xmlns:a16="http://schemas.microsoft.com/office/drawing/2014/main" id="{4EE94077-FD72-4310-AA26-FA9DF8EC27EB}"/>
              </a:ext>
            </a:extLst>
          </p:cNvPr>
          <p:cNvSpPr/>
          <p:nvPr/>
        </p:nvSpPr>
        <p:spPr>
          <a:xfrm>
            <a:off x="8839200" y="2852678"/>
            <a:ext cx="3118677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أتوقع أحداث القصة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ألتزم آداب الاستماع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</p:txBody>
      </p:sp>
      <p:sp>
        <p:nvSpPr>
          <p:cNvPr id="2" name="AutoShape 2" descr="نتيجة بحث الصور عن قصة ضفدوع يضيع في الضباب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026" name="Picture 2" descr="نتيجة بحث الصور عن غراب لونه أبيض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3" y="915725"/>
            <a:ext cx="4920950" cy="584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1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3">
            <a:extLst>
              <a:ext uri="{FF2B5EF4-FFF2-40B4-BE49-F238E27FC236}">
                <a16:creationId xmlns:a16="http://schemas.microsoft.com/office/drawing/2014/main" id="{CDCE68D3-A5A3-45AA-A41B-FBA969EADD84}"/>
              </a:ext>
            </a:extLst>
          </p:cNvPr>
          <p:cNvSpPr/>
          <p:nvPr/>
        </p:nvSpPr>
        <p:spPr>
          <a:xfrm>
            <a:off x="7182680" y="1447800"/>
            <a:ext cx="5009321" cy="42780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2800" b="1" dirty="0">
                <a:solidFill>
                  <a:srgbClr val="FF0066"/>
                </a:solidFill>
                <a:latin typeface="Adobe Arabic" panose="02040503050201020203" pitchFamily="18" charset="-78"/>
                <a:cs typeface="Al-Mujahed Gift 5" pitchFamily="2" charset="-78"/>
              </a:rPr>
              <a:t>مستخدمًا اللغة العربية </a:t>
            </a:r>
            <a:endParaRPr lang="ar-AE" sz="20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أُبدي رَأْيي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في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الْ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أَذْكُر عَناصِر الْقِصَّة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</a:p>
          <a:p>
            <a:pPr marL="571500" indent="-571500" algn="ctr" rtl="1">
              <a:lnSpc>
                <a:spcPct val="200000"/>
              </a:lnSpc>
              <a:buFontTx/>
              <a:buChar char="-"/>
            </a:pPr>
            <a:endParaRPr lang="ar-SA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</p:txBody>
      </p:sp>
      <p:sp>
        <p:nvSpPr>
          <p:cNvPr id="5" name="مستطيل 2">
            <a:extLst>
              <a:ext uri="{FF2B5EF4-FFF2-40B4-BE49-F238E27FC236}">
                <a16:creationId xmlns:a16="http://schemas.microsoft.com/office/drawing/2014/main" id="{57F1E9C8-E558-4F81-99B0-3907A353A74B}"/>
              </a:ext>
            </a:extLst>
          </p:cNvPr>
          <p:cNvSpPr/>
          <p:nvPr/>
        </p:nvSpPr>
        <p:spPr>
          <a:xfrm>
            <a:off x="282713" y="230567"/>
            <a:ext cx="1158240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الثاني: </a:t>
            </a:r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حدد 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عناصر القصة مستخدم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اللغة العربية ورأيه فيها.</a:t>
            </a:r>
          </a:p>
        </p:txBody>
      </p:sp>
      <p:sp>
        <p:nvSpPr>
          <p:cNvPr id="2" name="AutoShape 2" descr="نتيجة بحث الصور عن قصة ضفدوع يضيع في الضباب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7" name="Picture 2" descr="نتيجة بحث الصور عن غراب لونه أبيض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3" y="969231"/>
            <a:ext cx="4920950" cy="57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A60C92-1583-4ADD-8320-50D43EDC8D79}"/>
              </a:ext>
            </a:extLst>
          </p:cNvPr>
          <p:cNvSpPr/>
          <p:nvPr/>
        </p:nvSpPr>
        <p:spPr>
          <a:xfrm>
            <a:off x="762000" y="2692379"/>
            <a:ext cx="1051559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MCS ALMAALIM HIGH ITALIC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أُجيبُ عَلى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ئ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 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تيعاب ح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-أُعيدُ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م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خ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F34AA4F-85FA-411D-943D-14FC5B559A40}"/>
              </a:ext>
            </a:extLst>
          </p:cNvPr>
          <p:cNvSpPr/>
          <p:nvPr/>
        </p:nvSpPr>
        <p:spPr>
          <a:xfrm>
            <a:off x="8534400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أَتَحَدَّثُ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AE71283-C02F-44D5-BB16-B3FA1A74437D}"/>
              </a:ext>
            </a:extLst>
          </p:cNvPr>
          <p:cNvSpPr/>
          <p:nvPr/>
        </p:nvSpPr>
        <p:spPr>
          <a:xfrm>
            <a:off x="304801" y="196944"/>
            <a:ext cx="11582399" cy="646331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الثالث: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يد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سرد القصة مظهر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فهمه للنص ورسالته مستعين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بالصور.</a:t>
            </a:r>
          </a:p>
        </p:txBody>
      </p:sp>
      <p:sp>
        <p:nvSpPr>
          <p:cNvPr id="9" name="مستطيل 2">
            <a:extLst>
              <a:ext uri="{FF2B5EF4-FFF2-40B4-BE49-F238E27FC236}">
                <a16:creationId xmlns:a16="http://schemas.microsoft.com/office/drawing/2014/main" id="{FBADBC30-ABE4-42E5-BAE0-A516858BC7A7}"/>
              </a:ext>
            </a:extLst>
          </p:cNvPr>
          <p:cNvSpPr/>
          <p:nvPr/>
        </p:nvSpPr>
        <p:spPr>
          <a:xfrm>
            <a:off x="4923183" y="1402643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أُحاوِرُ </a:t>
            </a:r>
          </a:p>
        </p:txBody>
      </p:sp>
      <p:sp>
        <p:nvSpPr>
          <p:cNvPr id="10" name="مستطيل 2">
            <a:extLst>
              <a:ext uri="{FF2B5EF4-FFF2-40B4-BE49-F238E27FC236}">
                <a16:creationId xmlns:a16="http://schemas.microsoft.com/office/drawing/2014/main" id="{124FA53C-C966-40BE-80D1-7A8BE3C236EB}"/>
              </a:ext>
            </a:extLst>
          </p:cNvPr>
          <p:cNvSpPr/>
          <p:nvPr/>
        </p:nvSpPr>
        <p:spPr>
          <a:xfrm>
            <a:off x="1307548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أُناقِشُ    </a:t>
            </a:r>
          </a:p>
        </p:txBody>
      </p:sp>
    </p:spTree>
    <p:extLst>
      <p:ext uri="{BB962C8B-B14F-4D97-AF65-F5344CB8AC3E}">
        <p14:creationId xmlns:p14="http://schemas.microsoft.com/office/powerpoint/2010/main" val="24857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975015" y="4768599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5060373" y="4781140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204613" y="4794045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327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أسود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8709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أبيض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8091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رمادي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61587" y="1363140"/>
            <a:ext cx="483177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ما لون</a:t>
            </a:r>
          </a:p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الغراب الحقيقي ؟</a:t>
            </a:r>
            <a:endParaRPr lang="en-US" sz="6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9161900" y="4791636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5060373" y="4781140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1043704" y="4811462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46212" y="5084176"/>
            <a:ext cx="3754582" cy="137365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الطحين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8709" y="5084176"/>
            <a:ext cx="3754582" cy="137365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البودر</a:t>
            </a:r>
            <a:endParaRPr lang="en-US" sz="6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82" y="5084176"/>
            <a:ext cx="3754582" cy="137365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السكر</a:t>
            </a:r>
            <a:endParaRPr lang="en-US" sz="6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75752" y="1370086"/>
            <a:ext cx="456407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كيف أصبح لون</a:t>
            </a:r>
          </a:p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الغراب أبيض ؟</a:t>
            </a:r>
            <a:endParaRPr lang="en-US" sz="6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5089814" y="4799217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161900" y="4796301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1043704" y="4811462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74126" y="5251338"/>
            <a:ext cx="3754582" cy="107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الأشياء اللامعة</a:t>
            </a:r>
            <a:endParaRPr lang="en-US" sz="4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20236" y="5235881"/>
            <a:ext cx="3754582" cy="107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الأشياء اللذيذة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82" y="5238137"/>
            <a:ext cx="3754582" cy="107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الأشياء الحامضة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37751" y="1364589"/>
            <a:ext cx="24400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ماذا يحب</a:t>
            </a:r>
          </a:p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الغراب ؟</a:t>
            </a:r>
            <a:endParaRPr lang="en-US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975015" y="4768599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5060373" y="4781140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204613" y="4794045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327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المطر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8709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البحر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8091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النهار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63408" y="1080430"/>
            <a:ext cx="52086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كيف اختفى اللون</a:t>
            </a:r>
          </a:p>
          <a:p>
            <a:pPr algn="ctr" rtl="1"/>
            <a:r>
              <a:rPr lang="ar-AE" sz="6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الأبيض </a:t>
            </a:r>
            <a:r>
              <a:rPr lang="ar-AE" sz="6400"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من ريش الغراب </a:t>
            </a:r>
            <a:r>
              <a:rPr lang="ar-AE" sz="6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؟</a:t>
            </a:r>
            <a:endParaRPr lang="en-US" sz="6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5089814" y="4799217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161900" y="4796301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1043704" y="4811462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74126" y="5160270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الغزال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20236" y="5144813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الدب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82" y="5147069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الغراب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01828" y="1488298"/>
            <a:ext cx="491192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من كان صديق</a:t>
            </a:r>
          </a:p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الغراب في القصة ؟</a:t>
            </a:r>
            <a:endParaRPr lang="en-US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6305550" y="26242"/>
            <a:ext cx="584835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800" dirty="0"/>
              <a:t>يتدرب على قراءة النص مع المعلمة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2390D1-005C-4BF0-9530-B6554D0F1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0" y="275258"/>
            <a:ext cx="5965800" cy="64624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r="21950"/>
          <a:stretch/>
        </p:blipFill>
        <p:spPr bwMode="auto">
          <a:xfrm>
            <a:off x="1150881" y="395574"/>
            <a:ext cx="4824250" cy="361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5" t="27684" r="21543" b="61816"/>
          <a:stretch/>
        </p:blipFill>
        <p:spPr bwMode="auto">
          <a:xfrm>
            <a:off x="5707117" y="268014"/>
            <a:ext cx="6484884" cy="126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6" t="38116" r="21086" b="50991"/>
          <a:stretch/>
        </p:blipFill>
        <p:spPr bwMode="auto">
          <a:xfrm>
            <a:off x="47298" y="1418898"/>
            <a:ext cx="6337740" cy="141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5" t="48615" r="20907" b="40098"/>
          <a:stretch/>
        </p:blipFill>
        <p:spPr bwMode="auto">
          <a:xfrm>
            <a:off x="5849015" y="2538248"/>
            <a:ext cx="6337739" cy="135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9970" r="23319" b="29005"/>
          <a:stretch/>
        </p:blipFill>
        <p:spPr bwMode="auto">
          <a:xfrm>
            <a:off x="139262" y="4051738"/>
            <a:ext cx="7031422" cy="132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70908" r="23569" b="18243"/>
          <a:stretch/>
        </p:blipFill>
        <p:spPr bwMode="auto">
          <a:xfrm>
            <a:off x="2690657" y="5517930"/>
            <a:ext cx="9464566" cy="130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8D23521-8BFB-453B-9C51-1332475F9913}"/>
              </a:ext>
            </a:extLst>
          </p:cNvPr>
          <p:cNvSpPr/>
          <p:nvPr/>
        </p:nvSpPr>
        <p:spPr>
          <a:xfrm>
            <a:off x="7112000" y="100278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  <a:endParaRPr lang="ar-AE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C67A11-1429-41F0-92AC-EE3B53C62A66}"/>
              </a:ext>
            </a:extLst>
          </p:cNvPr>
          <p:cNvSpPr/>
          <p:nvPr/>
        </p:nvSpPr>
        <p:spPr>
          <a:xfrm>
            <a:off x="203200" y="1676400"/>
            <a:ext cx="118364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-1</a:t>
            </a:r>
            <a:r>
              <a:rPr lang="ar-AE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يذكر المتعلم اسم مؤلف الكتاب والشخص الذي رسم الرسومات التوضيحية له، محددة دور كل منهما.</a:t>
            </a:r>
          </a:p>
          <a:p>
            <a:pPr algn="r" rtl="1">
              <a:lnSpc>
                <a:spcPct val="200000"/>
              </a:lnSpc>
            </a:pPr>
            <a:endParaRPr lang="ar-AE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-2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حدد عناصر القصة مستخدم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اللغة العربية ورأيه فيها.</a:t>
            </a:r>
          </a:p>
          <a:p>
            <a:pPr algn="r" rtl="1">
              <a:lnSpc>
                <a:spcPct val="200000"/>
              </a:lnSpc>
            </a:pPr>
            <a:endParaRPr lang="ar-SA" sz="3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-3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عيد سرد القصة مظهر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فهمه للنص ورسالته مستعي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بالصور.</a:t>
            </a:r>
          </a:p>
          <a:p>
            <a:pPr algn="r" rtl="1">
              <a:lnSpc>
                <a:spcPct val="200000"/>
              </a:lnSpc>
            </a:pPr>
            <a:endParaRPr lang="ar-SA" sz="7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-4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قرأ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المتعلم 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أسماء شخصيات القصة قراءة صحيحة.</a:t>
            </a:r>
          </a:p>
          <a:p>
            <a:pPr algn="r" rtl="1">
              <a:lnSpc>
                <a:spcPct val="200000"/>
              </a:lnSpc>
            </a:pPr>
            <a:endParaRPr lang="ar-SA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-5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يتدرب على قراءة النص مع المعلمة.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lang="ar-AE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endParaRPr lang="en-US" sz="105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C64DAF0-984E-4F96-A537-E605F1AE3DFE}"/>
              </a:ext>
            </a:extLst>
          </p:cNvPr>
          <p:cNvSpPr/>
          <p:nvPr/>
        </p:nvSpPr>
        <p:spPr>
          <a:xfrm>
            <a:off x="-476250" y="1000781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ينبغي بعد نهاية الحصة أن يكون المتعلم قادرا على أن:</a:t>
            </a:r>
            <a:endParaRPr lang="en-US" sz="14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78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narHorz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42564" y="770133"/>
            <a:ext cx="7647503" cy="6097855"/>
            <a:chOff x="1099956" y="2773180"/>
            <a:chExt cx="3966719" cy="3162925"/>
          </a:xfrm>
        </p:grpSpPr>
        <p:pic>
          <p:nvPicPr>
            <p:cNvPr id="13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5" r="50422" b="19358"/>
            <a:stretch/>
          </p:blipFill>
          <p:spPr bwMode="auto">
            <a:xfrm>
              <a:off x="1099956" y="2773180"/>
              <a:ext cx="3966719" cy="316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>
              <a:off x="4076745" y="3028680"/>
              <a:ext cx="363255" cy="501041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079632" y="1394525"/>
            <a:ext cx="311816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115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غراب</a:t>
            </a:r>
            <a:endParaRPr lang="ar-AE" sz="11500" b="1" i="0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456562" y="2821014"/>
            <a:ext cx="74142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لونه </a:t>
            </a:r>
            <a:r>
              <a:rPr lang="ar-AE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أبيض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89600" y="6019800"/>
            <a:ext cx="66853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i="0" dirty="0">
                <a:ln>
                  <a:solidFill>
                    <a:schemeClr val="tx1"/>
                  </a:solidFill>
                </a:ln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إعداد المعلمة : </a:t>
            </a:r>
            <a:r>
              <a:rPr lang="ar-AE" sz="4400" b="1" i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وضحة القايدي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6" name="Picture 2" descr="نتيجة بحث الصور عن ‪crow clipart png‬‏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7" r="50422" b="19358"/>
          <a:stretch/>
        </p:blipFill>
        <p:spPr bwMode="auto">
          <a:xfrm>
            <a:off x="437370" y="3598122"/>
            <a:ext cx="7647503" cy="328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7"/>
          <a:stretch/>
        </p:blipFill>
        <p:spPr>
          <a:xfrm>
            <a:off x="10706100" y="-718458"/>
            <a:ext cx="1481123" cy="73712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7"/>
          <a:stretch/>
        </p:blipFill>
        <p:spPr>
          <a:xfrm rot="16200000">
            <a:off x="2433519" y="-3154037"/>
            <a:ext cx="1565391" cy="77906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7"/>
          <a:stretch/>
        </p:blipFill>
        <p:spPr>
          <a:xfrm rot="16200000">
            <a:off x="8379828" y="-3102266"/>
            <a:ext cx="1565391" cy="77906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0" r="82072"/>
          <a:stretch/>
        </p:blipFill>
        <p:spPr>
          <a:xfrm flipH="1">
            <a:off x="0" y="-39450"/>
            <a:ext cx="1373461" cy="50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 r="25903" b="28460"/>
          <a:stretch/>
        </p:blipFill>
        <p:spPr>
          <a:xfrm>
            <a:off x="-2" y="15451"/>
            <a:ext cx="12192000" cy="7390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49988" y="113258"/>
            <a:ext cx="62921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راب الحَقل لَوْنُهُ أَسْوَد جَميل</a:t>
            </a:r>
            <a:endParaRPr lang="en-US" sz="4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050" name="Picture 2" descr="نتيجة بحث الصور عن ‪tree branch clipart png‬‏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b="44059"/>
          <a:stretch/>
        </p:blipFill>
        <p:spPr bwMode="auto">
          <a:xfrm>
            <a:off x="-20782" y="2506592"/>
            <a:ext cx="9438800" cy="43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1297" y="1161248"/>
            <a:ext cx="4837381" cy="3857161"/>
            <a:chOff x="1099956" y="2773180"/>
            <a:chExt cx="3966719" cy="3162925"/>
          </a:xfrm>
        </p:grpSpPr>
        <p:pic>
          <p:nvPicPr>
            <p:cNvPr id="15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5" r="50422" b="19358"/>
            <a:stretch/>
          </p:blipFill>
          <p:spPr bwMode="auto">
            <a:xfrm>
              <a:off x="1099956" y="2773180"/>
              <a:ext cx="3966719" cy="316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>
              <a:off x="4076745" y="3028680"/>
              <a:ext cx="363255" cy="501041"/>
            </a:xfrm>
            <a:prstGeom prst="rect">
              <a:avLst/>
            </a:prstGeom>
          </p:spPr>
        </p:pic>
      </p:grpSp>
      <p:pic>
        <p:nvPicPr>
          <p:cNvPr id="4" name="غرا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20023" y="1473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 r="25903" b="28460"/>
          <a:stretch/>
        </p:blipFill>
        <p:spPr>
          <a:xfrm>
            <a:off x="-2" y="15451"/>
            <a:ext cx="12192000" cy="7390151"/>
          </a:xfrm>
          <a:prstGeom prst="rect">
            <a:avLst/>
          </a:prstGeom>
        </p:spPr>
      </p:pic>
      <p:pic>
        <p:nvPicPr>
          <p:cNvPr id="6" name="Picture 2" descr="نتيجة بحث الصور عن ‪tree branch clipart png‬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b="44059"/>
          <a:stretch/>
        </p:blipFill>
        <p:spPr bwMode="auto">
          <a:xfrm>
            <a:off x="-20782" y="2506592"/>
            <a:ext cx="9438800" cy="43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77157" y="143238"/>
            <a:ext cx="80377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يُحب أي يَبْني عُشَّه فَوقَ الأ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غْ</a:t>
            </a:r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صان الشَّجر .</a:t>
            </a:r>
            <a:endParaRPr lang="en-US" sz="40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098" name="Picture 2" descr="صورة ذات صل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59" y="3137221"/>
            <a:ext cx="57150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47178" y="1958990"/>
            <a:ext cx="4837381" cy="2852252"/>
            <a:chOff x="1099956" y="2773181"/>
            <a:chExt cx="3966719" cy="2338886"/>
          </a:xfrm>
        </p:grpSpPr>
        <p:pic>
          <p:nvPicPr>
            <p:cNvPr id="9" name="Picture 2" descr="نتيجة بحث الصور عن ‪crow clipart png‬‏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85" r="50422" b="29429"/>
            <a:stretch/>
          </p:blipFill>
          <p:spPr bwMode="auto">
            <a:xfrm>
              <a:off x="1099956" y="2773181"/>
              <a:ext cx="3966719" cy="2338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>
              <a:off x="4076745" y="3028680"/>
              <a:ext cx="363255" cy="501041"/>
            </a:xfrm>
            <a:prstGeom prst="rect">
              <a:avLst/>
            </a:prstGeom>
          </p:spPr>
        </p:pic>
      </p:grpSp>
      <p:pic>
        <p:nvPicPr>
          <p:cNvPr id="13" name="غرا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20023" y="1473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 r="25903" b="28460"/>
          <a:stretch/>
        </p:blipFill>
        <p:spPr>
          <a:xfrm>
            <a:off x="-2" y="15451"/>
            <a:ext cx="12192000" cy="739015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4996494" y="143238"/>
            <a:ext cx="4382480" cy="4736892"/>
            <a:chOff x="5066675" y="1259174"/>
            <a:chExt cx="4382480" cy="47368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34652" t="18361" b="12568"/>
            <a:stretch/>
          </p:blipFill>
          <p:spPr>
            <a:xfrm>
              <a:off x="5066675" y="1259174"/>
              <a:ext cx="4382480" cy="47368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>
              <a:off x="8625169" y="3945579"/>
              <a:ext cx="363255" cy="501041"/>
            </a:xfrm>
            <a:prstGeom prst="rect">
              <a:avLst/>
            </a:prstGeom>
          </p:spPr>
        </p:pic>
      </p:grpSp>
      <p:pic>
        <p:nvPicPr>
          <p:cNvPr id="12" name="غرا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20023" y="147353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00296" y="143238"/>
            <a:ext cx="6391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 يُحِب أَنْ يَطير عاليًا نَحْوَ ال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غُ</a:t>
            </a:r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يوم .</a:t>
            </a:r>
            <a:endParaRPr lang="en-US" sz="40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84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339 -0.00648 0.0056 -0.01412 0.00938 -0.01967 C 0.01146 -0.02245 0.01459 -0.02245 0.01706 -0.02384 C 0.02513 -0.02893 0.02253 -0.02847 0.03138 -0.03264 C 0.0349 -0.03426 0.03828 -0.03634 0.0418 -0.03703 C 0.0487 -0.03842 0.0556 -0.03842 0.06263 -0.03935 C 0.06432 -0.04074 0.06589 -0.04282 0.06771 -0.04351 C 0.07201 -0.04514 0.07643 -0.04583 0.08086 -0.04583 C 0.10508 -0.04514 0.1293 -0.04282 0.15365 -0.04143 C 0.1582 -0.03611 0.15899 -0.03564 0.16393 -0.02824 C 0.16732 -0.02314 0.1737 -0.01064 0.17552 -0.00648 C 0.19167 0.02871 0.17318 -0.01018 0.18334 0.01528 C 0.1849 0.01922 0.18776 0.02176 0.18985 0.02408 C 0.19206 0.02338 0.19453 0.02408 0.19623 0.02199 C 0.19987 0.01783 0.20248 0.01181 0.20547 0.00672 C 0.21146 -0.00347 0.20664 0.00556 0.21445 -0.01736 C 0.21537 -0.01967 0.21654 -0.02152 0.21706 -0.02384 C 0.21992 -0.03402 0.22227 -0.04444 0.22487 -0.05463 C 0.22565 -0.0574 0.22682 -0.06041 0.22761 -0.06319 C 0.22943 -0.0699 0.23086 -0.07639 0.23255 -0.08287 C 0.23438 -0.08958 0.23828 -0.10208 0.24024 -0.10694 C 0.24258 -0.11296 0.24961 -0.11782 0.25196 -0.12014 L 0.27409 -0.11782 C 0.27617 -0.11666 0.27474 -0.11064 0.27526 -0.10694 C 0.27656 -0.10023 0.278 -0.09398 0.27943 -0.08726 C 0.27982 -0.0743 0.27969 -0.06111 0.2806 -0.04791 C 0.28177 -0.03333 0.2836 -0.01875 0.28581 -0.00439 C 0.2862 -0.00139 0.28646 0.00162 0.28711 0.0044 C 0.28789 0.00811 0.28893 0.01158 0.28972 0.01528 C 0.29037 0.01899 0.29024 0.02269 0.29102 0.02639 C 0.29193 0.03149 0.29401 0.03635 0.29492 0.04167 C 0.29753 0.05741 0.29909 0.07361 0.3013 0.08959 C 0.303 0.10047 0.30196 0.0963 0.30521 0.10486 C 0.30625 0.11158 0.30651 0.11829 0.30781 0.12454 C 0.31029 0.13588 0.31849 0.16019 0.32344 0.16829 L 0.33125 0.18149 L 0.33646 0.19028 C 0.35117 0.2 0.34492 0.19699 0.35469 0.20116 C 0.36029 0.20047 0.3668 0.20394 0.37149 0.19885 C 0.37774 0.19283 0.38034 0.1801 0.38451 0.17061 C 0.39571 0.14561 0.37487 0.19005 0.39115 0.15301 C 0.39427 0.14561 0.39818 0.13889 0.40143 0.13125 C 0.41003 0.11088 0.41198 0.10741 0.41576 0.08959 C 0.41667 0.08542 0.41732 0.08079 0.41836 0.07662 C 0.4194 0.07269 0.4211 0.06945 0.42227 0.06574 C 0.42448 0.05787 0.4263 0.04931 0.42878 0.04167 C 0.43034 0.03704 0.43242 0.03311 0.43399 0.02848 C 0.43594 0.02292 0.43737 0.01667 0.43919 0.01111 C 0.43985 0.0088 0.44102 0.00672 0.4418 0.0044 C 0.4444 -0.00277 0.44688 -0.01018 0.44961 -0.01736 C 0.45026 -0.01967 0.45104 -0.02199 0.45209 -0.02384 C 0.453 -0.02546 0.45404 -0.02685 0.45482 -0.02824 C 0.45651 -0.03194 0.45821 -0.03564 0.46003 -0.03935 C 0.46237 -0.04375 0.46901 -0.05301 0.47044 -0.05463 C 0.49336 -0.08171 0.45209 -0.02731 0.48216 -0.06759 C 0.48516 -0.06689 0.48841 -0.06782 0.49115 -0.06551 C 0.49544 -0.0618 0.49766 -0.05416 0.50026 -0.04791 C 0.50143 -0.0449 0.503 -0.04213 0.50417 -0.03935 C 0.50834 -0.01875 0.50391 -0.04004 0.51589 0.0044 C 0.51823 0.01274 0.51927 0.01968 0.5211 0.02848 C 0.52149 0.03311 0.52292 0.05602 0.52487 0.06574 C 0.52565 0.06945 0.52669 0.07292 0.52748 0.07662 C 0.528 0.08311 0.52826 0.08982 0.52904 0.0963 C 0.52917 0.09931 0.52982 0.10209 0.53021 0.10486 C 0.53125 0.11297 0.53203 0.12107 0.53281 0.12894 C 0.53321 0.1588 0.53334 0.18866 0.53412 0.21852 C 0.53425 0.22223 0.53464 0.22593 0.53542 0.2294 C 0.53633 0.23403 0.53802 0.2382 0.53932 0.2426 C 0.54063 0.24815 0.54024 0.25139 0.5431 0.25579 C 0.54544 0.25926 0.55091 0.26459 0.55091 0.26482 C 0.55365 0.26366 0.55638 0.26412 0.55886 0.26227 C 0.56133 0.26042 0.56328 0.25672 0.56524 0.25348 C 0.57057 0.24514 0.57552 0.23611 0.58086 0.22732 C 0.58932 0.2132 0.59362 0.20695 0.60039 0.18588 C 0.62904 0.09514 0.59792 0.17547 0.61472 0.13334 C 0.61914 0.10371 0.6112 0.15533 0.6263 0.07871 C 0.62682 0.07662 0.62722 0.07431 0.62761 0.07223 C 0.62995 0.05973 0.63151 0.04723 0.63412 0.03496 C 0.63516 0.03102 0.63672 0.02778 0.63815 0.02408 C 0.64024 0.00348 0.63906 0.01019 0.64453 -0.01736 C 0.64518 -0.02106 0.64636 -0.02453 0.64714 -0.02824 C 0.64766 -0.03125 0.64805 -0.03402 0.64844 -0.03703 C 0.64935 -0.04351 0.64987 -0.05023 0.65104 -0.05671 C 0.65169 -0.06041 0.65287 -0.06389 0.65378 -0.06759 C 0.65716 -0.08541 0.65143 -0.07245 0.66159 -0.10046 C 0.66524 -0.11111 0.67018 -0.12083 0.67435 -0.13101 C 0.67539 -0.1331 0.67565 -0.13611 0.67696 -0.1375 L 0.68737 -0.14838 C 0.69102 -0.14768 0.69492 -0.14953 0.69779 -0.14629 C 0.70326 -0.14004 0.71563 -0.11898 0.72005 -0.10486 C 0.72748 -0.07963 0.7349 -0.05393 0.74206 -0.02824 C 0.74401 -0.02129 0.74584 -0.01389 0.74727 -0.00648 C 0.75052 0.01158 0.75352 0.02986 0.75638 0.04815 C 0.76706 0.11899 0.75938 0.08496 0.76667 0.11598 C 0.76771 0.13195 0.76836 0.14792 0.76927 0.16389 C 0.76953 0.16829 0.77044 0.17269 0.77071 0.17709 C 0.77123 0.18473 0.7724 0.21852 0.77448 0.2338 C 0.77656 0.24931 0.77878 0.26459 0.78112 0.27986 C 0.78229 0.28774 0.78255 0.29653 0.78503 0.30371 C 0.78711 0.31019 0.79401 0.31922 0.79401 0.31945 C 0.80052 0.3132 0.80755 0.30857 0.81354 0.30162 C 0.81589 0.29908 0.81745 0.29491 0.81875 0.29074 C 0.8306 0.25024 0.84128 0.20903 0.85261 0.16829 C 0.85417 0.14167 0.85352 0.14584 0.85912 0.11366 C 0.86185 0.09746 0.86511 0.08172 0.8681 0.06574 C 0.86862 0.06343 0.86914 0.06135 0.8694 0.05903 C 0.87656 0.00903 0.87123 0.02662 0.87995 0.00232 C 0.88164 -0.00787 0.88347 -0.01805 0.88516 -0.02824 C 0.88568 -0.03194 0.88581 -0.03564 0.88633 -0.03935 C 0.88841 -0.05092 0.89115 -0.06226 0.89284 -0.0743 C 0.89414 -0.08287 0.89492 -0.09189 0.89675 -0.10046 C 0.89896 -0.11134 0.90703 -0.1324 0.9112 -0.13981 C 0.91315 -0.14351 0.91615 -0.1456 0.91875 -0.14838 C 0.92188 -0.14768 0.92552 -0.14953 0.92787 -0.14629 C 0.94792 -0.11875 0.94349 -0.1199 0.9513 -0.09606 C 0.95912 -0.07268 0.96784 -0.05023 0.97461 -0.02615 C 1.01159 0.10162 0.9819 0.01736 0.99688 0.05903 C 0.99948 0.07431 1.00182 0.08982 1.00456 0.10486 C 1.00521 0.1088 1.00651 0.11227 1.00729 0.11598 C 1.00964 0.12686 1.01185 0.1375 1.01367 0.14861 C 1.01797 0.17408 1.0194 0.2007 1.02539 0.22524 C 1.02839 0.2375 1.02995 0.25116 1.03464 0.26227 C 1.03542 0.26459 1.03594 0.2676 1.03711 0.26875 C 1.03906 0.27061 1.04154 0.27037 1.04362 0.27107 C 1.0487 0.26227 1.05482 0.25463 1.05925 0.24491 C 1.07709 0.20533 1.11849 0.06899 1.12162 0.05903 C 1.12735 0.04098 1.13854 0.0044 1.13854 0.00463 C 1.14063 -0.02639 1.14336 -0.06944 1.14636 -0.09398 C 1.15091 -0.13125 1.14727 -0.12731 1.15821 -0.1331 C 1.16628 -0.1324 1.17461 -0.13333 1.18281 -0.13101 C 1.18698 -0.12986 1.20091 -0.11944 1.20612 -0.11574 C 1.21094 -0.10625 1.21576 -0.09699 1.22044 -0.08726 C 1.22136 -0.08518 1.22214 -0.08287 1.22305 -0.08078 C 1.22552 -0.07476 1.22826 -0.06921 1.23073 -0.06319 C 1.24896 -0.01967 1.23386 -0.05486 1.25026 -0.01088 C 1.25222 -0.00555 1.25456 -0.00069 1.25677 0.0044 C 1.25729 0.00672 1.25755 0.00903 1.25821 0.01111 C 1.26393 0.02732 1.27123 0.04213 1.2763 0.05903 C 1.27761 0.06343 1.27839 0.06852 1.28021 0.07223 C 1.28438 0.08056 1.29336 0.08843 1.29831 0.09399 C 1.31289 0.11019 1.30196 0.10209 1.32057 0.11158 C 1.33451 0.10996 1.34831 0.11065 1.36211 0.10718 C 1.36693 0.10602 1.38151 0.09074 1.38555 0.0875 C 1.41901 0.05949 1.3737 0.10093 1.40104 0.07223 C 1.41016 0.06274 1.40052 0.07755 1.40781 0.06574 L 1.40781 0.06598 " pathEditMode="relative" rAng="0" ptsTypes="AAAAAAAAAAAAAAAAAAAAAAAAAAAAAAAAAAAAAAAAAAAAAAAAAAAAAAAAAAAAAAAAAAAAAAAAAAAAAAAAAAAAAAAAAAAAAAAAAAAAAAAAAAAAAAAAAAAAAAAAAAAAAAAAAAAAAAAAAAAAAAAAAAA">
                                      <p:cBhvr>
                                        <p:cTn id="17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91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 r="25903" b="28460"/>
          <a:stretch/>
        </p:blipFill>
        <p:spPr>
          <a:xfrm>
            <a:off x="-2" y="15451"/>
            <a:ext cx="12192000" cy="7390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12611" y="158228"/>
            <a:ext cx="7766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يُحِب أنَّ يزين عُشَّه بِأشياء صَ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</a:t>
            </a:r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يرة برّاقة .</a:t>
            </a:r>
            <a:endParaRPr lang="en-US" sz="40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2" descr="نتيجة بحث الصور عن ‪tree branch clipart png‬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b="44059"/>
          <a:stretch/>
        </p:blipFill>
        <p:spPr bwMode="auto">
          <a:xfrm>
            <a:off x="-20782" y="2506592"/>
            <a:ext cx="9438800" cy="43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صورة ذات صل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59" y="3137221"/>
            <a:ext cx="57150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1496743"/>
            <a:ext cx="4458013" cy="3181727"/>
            <a:chOff x="209861" y="884420"/>
            <a:chExt cx="3717561" cy="265325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l="1395" t="9933" r="43171" b="51378"/>
            <a:stretch/>
          </p:blipFill>
          <p:spPr>
            <a:xfrm>
              <a:off x="209861" y="884420"/>
              <a:ext cx="3717561" cy="265325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 rot="3559185">
              <a:off x="3329526" y="2414082"/>
              <a:ext cx="363255" cy="501041"/>
            </a:xfrm>
            <a:prstGeom prst="rect">
              <a:avLst/>
            </a:prstGeom>
          </p:spPr>
        </p:pic>
      </p:grpSp>
      <p:pic>
        <p:nvPicPr>
          <p:cNvPr id="14" name="Picture 2" descr="نتيجة بحث الصور عن ‪Jewelry clipart png‬‏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7" b="72164"/>
          <a:stretch/>
        </p:blipFill>
        <p:spPr bwMode="auto">
          <a:xfrm>
            <a:off x="3945070" y="3540232"/>
            <a:ext cx="1640381" cy="149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63" y="4207333"/>
            <a:ext cx="862823" cy="862823"/>
          </a:xfrm>
          <a:prstGeom prst="rect">
            <a:avLst/>
          </a:prstGeom>
        </p:spPr>
      </p:pic>
      <p:pic>
        <p:nvPicPr>
          <p:cNvPr id="5126" name="Picture 6" descr="نتيجة بحث الصور عن ‪nail clipart png‬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91966">
            <a:off x="2441480" y="3661162"/>
            <a:ext cx="1253500" cy="12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7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0" r="25903"/>
          <a:stretch/>
        </p:blipFill>
        <p:spPr>
          <a:xfrm>
            <a:off x="0" y="0"/>
            <a:ext cx="12192000" cy="7196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3"/>
          <a:stretch/>
        </p:blipFill>
        <p:spPr>
          <a:xfrm>
            <a:off x="0" y="0"/>
            <a:ext cx="12192000" cy="68734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266792" y="674557"/>
            <a:ext cx="3280695" cy="3546005"/>
            <a:chOff x="5066675" y="1259174"/>
            <a:chExt cx="4382480" cy="47368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34652" t="18361" b="12568"/>
            <a:stretch/>
          </p:blipFill>
          <p:spPr>
            <a:xfrm>
              <a:off x="5066675" y="1259174"/>
              <a:ext cx="4382480" cy="47368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7" t="3659" r="81566" b="89035"/>
            <a:stretch/>
          </p:blipFill>
          <p:spPr>
            <a:xfrm>
              <a:off x="8625169" y="3945579"/>
              <a:ext cx="363255" cy="50104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228023" y="15451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14213" y="203198"/>
            <a:ext cx="776366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يَبْحث عَنْها في الشَّرق و ال</a:t>
            </a:r>
            <a:r>
              <a:rPr lang="ar-AE" sz="3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غَ</a:t>
            </a:r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رْب و بين الأ</a:t>
            </a:r>
            <a:r>
              <a:rPr lang="ar-AE" sz="35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غْ</a:t>
            </a:r>
            <a:r>
              <a:rPr lang="ar-AE" sz="35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صان .</a:t>
            </a:r>
            <a:endParaRPr lang="en-US" sz="3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78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0.00325 -0.00648 0.00546 -0.01412 0.00924 -0.01967 C 0.01132 -0.02245 0.01445 -0.02245 0.01692 -0.02384 C 0.025 -0.02893 0.02239 -0.02847 0.03112 -0.03263 C 0.03463 -0.03425 0.03802 -0.03634 0.04153 -0.03703 C 0.04843 -0.03842 0.0552 -0.03842 0.06223 -0.03935 C 0.06393 -0.04074 0.06549 -0.04282 0.06731 -0.04351 C 0.07161 -0.04513 0.07591 -0.04583 0.08033 -0.04583 C 0.10442 -0.04513 0.12851 -0.04282 0.15273 -0.04143 C 0.15729 -0.03611 0.15807 -0.03564 0.16302 -0.02824 C 0.1664 -0.02314 0.17278 -0.01064 0.1746 -0.00648 C 0.19062 0.02871 0.17226 -0.01018 0.18229 0.01528 C 0.18385 0.01922 0.18671 0.02176 0.1888 0.02408 C 0.19101 0.02338 0.19348 0.02408 0.19518 0.022 C 0.19882 0.01783 0.2013 0.01181 0.20429 0.00672 C 0.21015 -0.00347 0.20546 0.00556 0.21315 -0.01736 C 0.21406 -0.01967 0.21523 -0.02152 0.21575 -0.02384 C 0.21875 -0.03402 0.22109 -0.04444 0.22369 -0.05463 C 0.22434 -0.0574 0.22552 -0.06041 0.2263 -0.06319 C 0.22812 -0.0699 0.22968 -0.07638 0.23112 -0.08287 C 0.2332 -0.08958 0.2371 -0.10208 0.23893 -0.10694 C 0.2414 -0.11296 0.2483 -0.11782 0.25052 -0.12013 L 0.27278 -0.11782 C 0.27487 -0.11666 0.27343 -0.11064 0.27395 -0.10694 C 0.27513 -0.10023 0.27656 -0.09398 0.27799 -0.08726 C 0.27838 -0.0743 0.27825 -0.06111 0.27916 -0.04791 C 0.28033 -0.03333 0.28216 -0.01875 0.28437 -0.00439 C 0.28476 -0.00138 0.28502 0.00162 0.28567 0.0044 C 0.28645 0.00811 0.28737 0.01158 0.28828 0.01528 C 0.28893 0.01899 0.2888 0.02269 0.28958 0.02639 C 0.29049 0.03149 0.29257 0.03635 0.29349 0.04167 C 0.29596 0.05741 0.29765 0.07362 0.29987 0.08959 C 0.30143 0.10047 0.30026 0.0963 0.30364 0.10487 C 0.30455 0.11158 0.30494 0.11829 0.30625 0.12454 C 0.30872 0.13588 0.31692 0.16019 0.32174 0.16829 L 0.32955 0.18149 L 0.33463 0.19028 C 0.34947 0.2 0.34322 0.197 0.35286 0.20116 C 0.35846 0.20047 0.36497 0.20394 0.36966 0.19885 C 0.37565 0.19283 0.37825 0.1801 0.38255 0.17061 C 0.39375 0.14561 0.37304 0.19005 0.38906 0.15301 C 0.39231 0.14561 0.39622 0.13889 0.39947 0.13125 C 0.40794 0.11088 0.40989 0.10741 0.41367 0.08959 C 0.41445 0.08542 0.41523 0.08079 0.41627 0.07662 C 0.41731 0.07269 0.41901 0.06945 0.42005 0.06575 C 0.42226 0.05787 0.42421 0.04931 0.42643 0.04167 C 0.42812 0.03704 0.4302 0.03311 0.43164 0.02848 C 0.43359 0.02292 0.43502 0.01667 0.43684 0.01112 C 0.43763 0.0088 0.4388 0.00672 0.43945 0.0044 C 0.44218 -0.00277 0.44466 -0.01018 0.44739 -0.01736 C 0.44804 -0.01967 0.44882 -0.02199 0.44987 -0.02384 C 0.45065 -0.02546 0.45169 -0.02685 0.45247 -0.02824 C 0.45403 -0.03194 0.45585 -0.03564 0.45768 -0.03935 C 0.46002 -0.04375 0.46666 -0.053 0.46796 -0.05463 C 0.49075 -0.08171 0.44987 -0.02731 0.47955 -0.06759 C 0.48255 -0.06689 0.4858 -0.06782 0.48867 -0.0655 C 0.49296 -0.0618 0.49518 -0.05416 0.49778 -0.04791 C 0.49895 -0.0449 0.50039 -0.04213 0.50156 -0.03935 C 0.50559 -0.01875 0.50117 -0.04004 0.51315 0.0044 C 0.51562 0.01274 0.51653 0.01968 0.51835 0.02848 C 0.51875 0.03311 0.52018 0.05602 0.52213 0.06575 C 0.52278 0.06945 0.52395 0.07292 0.52474 0.07662 C 0.52513 0.08311 0.52552 0.08982 0.52617 0.0963 C 0.52643 0.09931 0.52695 0.10209 0.52734 0.10487 C 0.52838 0.11297 0.52916 0.12107 0.52994 0.12894 C 0.53033 0.1588 0.53059 0.18866 0.53138 0.21852 C 0.53138 0.22223 0.53177 0.22593 0.53255 0.2294 C 0.53359 0.23403 0.53528 0.2382 0.53658 0.2426 C 0.53789 0.24815 0.5375 0.25139 0.54036 0.25579 C 0.5427 0.25926 0.54817 0.26459 0.54817 0.26482 C 0.55078 0.26366 0.55351 0.26412 0.55599 0.26227 C 0.55846 0.26042 0.56041 0.25672 0.56237 0.25348 C 0.5677 0.24514 0.57265 0.23612 0.57786 0.22732 C 0.58632 0.2132 0.59062 0.20695 0.59739 0.18588 C 0.62578 0.09514 0.59492 0.17547 0.61158 0.13334 C 0.61601 0.10371 0.60807 0.15533 0.62317 0.07871 C 0.62369 0.07662 0.62408 0.07431 0.62447 0.07223 C 0.62669 0.05973 0.62825 0.04723 0.63085 0.03496 C 0.6319 0.03102 0.63346 0.02778 0.63489 0.02408 C 0.63697 0.00348 0.6358 0.01019 0.64127 -0.01736 C 0.64192 -0.02106 0.64309 -0.02453 0.64388 -0.02824 C 0.6444 -0.03125 0.64479 -0.03402 0.64518 -0.03703 C 0.64609 -0.04351 0.64661 -0.05023 0.64778 -0.05671 C 0.64843 -0.06041 0.6496 -0.06388 0.65039 -0.06759 C 0.65377 -0.08541 0.64817 -0.07245 0.6582 -0.10046 C 0.66184 -0.11111 0.66679 -0.12083 0.67096 -0.13101 C 0.672 -0.1331 0.67226 -0.13611 0.67356 -0.1375 L 0.68385 -0.14838 C 0.68737 -0.14768 0.6914 -0.14953 0.69427 -0.14629 C 0.69974 -0.14004 0.71184 -0.11898 0.71627 -0.10486 C 0.72382 -0.07963 0.73112 -0.05393 0.73828 -0.02824 C 0.74023 -0.02129 0.74192 -0.01388 0.74349 -0.00648 C 0.74674 0.01158 0.74974 0.02987 0.75247 0.04815 C 0.76302 0.11899 0.75546 0.08496 0.76263 0.11598 C 0.7638 0.13195 0.76432 0.14792 0.76536 0.16389 C 0.76549 0.16829 0.76653 0.17269 0.76666 0.17709 C 0.76731 0.18473 0.76849 0.21852 0.77057 0.2338 C 0.77265 0.24931 0.77487 0.26459 0.77708 0.27987 C 0.77825 0.28774 0.77851 0.29653 0.78099 0.30371 C 0.78307 0.31019 0.78984 0.31922 0.78984 0.31945 C 0.79648 0.3132 0.80338 0.30857 0.80937 0.30162 C 0.81171 0.29908 0.81328 0.29491 0.81458 0.29075 C 0.82617 0.25024 0.83697 0.20903 0.84817 0.16829 C 0.84974 0.14167 0.84921 0.14584 0.85455 0.11366 C 0.85742 0.09746 0.86054 0.08172 0.86367 0.06575 C 0.86419 0.06343 0.86458 0.06135 0.86497 0.05903 C 0.87213 0.00903 0.86679 0.02662 0.87539 0.00232 C 0.87695 -0.00787 0.8789 -0.01805 0.88059 -0.02824 C 0.88099 -0.03194 0.88125 -0.03564 0.88177 -0.03935 C 0.88372 -0.05092 0.88658 -0.06226 0.88815 -0.0743 C 0.88958 -0.08287 0.89036 -0.09189 0.89218 -0.10046 C 0.8944 -0.11134 0.90208 -0.1324 0.90651 -0.13981 C 0.90846 -0.14351 0.91132 -0.1456 0.91406 -0.14838 C 0.91718 -0.14768 0.92083 -0.14953 0.92317 -0.14629 C 0.94296 -0.11875 0.93854 -0.1199 0.94648 -0.09606 C 0.95403 -0.07268 0.96289 -0.05023 0.96966 -0.02615 C 1.00638 0.10162 0.97682 0.01737 0.99166 0.05903 C 0.9944 0.07431 0.99674 0.08982 0.99947 0.10487 C 1 0.1088 1.0013 0.11227 1.00208 0.11598 C 1.00442 0.12686 1.00651 0.1375 1.00846 0.14862 C 1.01276 0.17408 1.01406 0.2007 1.02005 0.22524 C 1.02317 0.2375 1.02474 0.25116 1.02929 0.26227 C 1.03007 0.26459 1.03046 0.2676 1.03164 0.26875 C 1.03359 0.27061 1.03606 0.27037 1.03828 0.27107 C 1.04322 0.26227 1.04947 0.25463 1.05364 0.24491 C 1.07161 0.20533 1.11276 0.06899 1.11588 0.05903 C 1.12161 0.04098 1.13268 0.0044 1.13268 0.00463 C 1.13476 -0.02638 1.1375 -0.06944 1.14049 -0.09398 C 1.14505 -0.13125 1.1414 -0.12731 1.15221 -0.1331 C 1.16028 -0.1324 1.16862 -0.13333 1.17669 -0.13101 C 1.18085 -0.12986 1.19479 -0.11944 1.2 -0.11574 C 1.20468 -0.10625 1.2095 -0.09699 1.21419 -0.08726 C 1.2151 -0.08518 1.21588 -0.08287 1.21679 -0.08078 C 1.21927 -0.07476 1.222 -0.06921 1.22447 -0.06319 C 1.24257 -0.01967 1.22747 -0.05486 1.24388 -0.01088 C 1.24583 -0.00555 1.24817 -0.00069 1.25039 0.0044 C 1.25078 0.00672 1.25104 0.00903 1.25169 0.01112 C 1.25742 0.02732 1.26458 0.04213 1.26979 0.05903 C 1.27096 0.06343 1.27187 0.06852 1.27369 0.07223 C 1.27773 0.08056 1.28671 0.08843 1.29166 0.09399 C 1.30612 0.11019 1.29531 0.10209 1.3138 0.11158 C 1.3276 0.10996 1.3414 0.11065 1.35507 0.10718 C 1.35989 0.10602 1.37447 0.09075 1.37838 0.0875 C 1.41171 0.0595 1.36666 0.10093 1.39388 0.07223 C 1.40286 0.06274 1.39335 0.07755 1.40052 0.06575 L 1.40052 0.06598 " pathEditMode="relative" rAng="0" ptsTypes="AAAAAAAAAAAAAAAAAAAAAAAAAAAAAAAAAAAAAAAAAAAAAAAAAAAAAAAAAAAAAAAAAAAAAAAAAAAAAAAAAAAAAAAAAAAAAAAAAAAAAAAAAAAAAAAAAAAAAAAAAAAAAAAAAAAAAAAAAAAAAAAAAAA">
                                      <p:cBhvr>
                                        <p:cTn id="14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26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5390</TotalTime>
  <Words>502</Words>
  <Application>Microsoft Office PowerPoint</Application>
  <PresentationFormat>شاشة عريضة</PresentationFormat>
  <Paragraphs>106</Paragraphs>
  <Slides>28</Slides>
  <Notes>17</Notes>
  <HiddenSlides>0</HiddenSlides>
  <MMClips>22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6" baseType="lpstr">
      <vt:lpstr>Adobe Arabic</vt:lpstr>
      <vt:lpstr>Arial</vt:lpstr>
      <vt:lpstr>Calibri</vt:lpstr>
      <vt:lpstr>Calibri Light</vt:lpstr>
      <vt:lpstr>Dubai</vt:lpstr>
      <vt:lpstr>Sakkal Majalla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faisal al yal yele</cp:lastModifiedBy>
  <cp:revision>206</cp:revision>
  <dcterms:created xsi:type="dcterms:W3CDTF">2019-08-30T13:43:06Z</dcterms:created>
  <dcterms:modified xsi:type="dcterms:W3CDTF">2022-01-25T17:11:44Z</dcterms:modified>
</cp:coreProperties>
</file>