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518" r:id="rId2"/>
    <p:sldId id="1821" r:id="rId3"/>
    <p:sldId id="524" r:id="rId4"/>
    <p:sldId id="526" r:id="rId5"/>
    <p:sldId id="529" r:id="rId6"/>
    <p:sldId id="525" r:id="rId7"/>
    <p:sldId id="532" r:id="rId8"/>
    <p:sldId id="522" r:id="rId9"/>
    <p:sldId id="534" r:id="rId10"/>
    <p:sldId id="520" r:id="rId11"/>
    <p:sldId id="523" r:id="rId12"/>
    <p:sldId id="531" r:id="rId13"/>
    <p:sldId id="527" r:id="rId14"/>
    <p:sldId id="528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816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250" autoAdjust="0"/>
    <p:restoredTop sz="94660"/>
  </p:normalViewPr>
  <p:slideViewPr>
    <p:cSldViewPr snapToGrid="0">
      <p:cViewPr>
        <p:scale>
          <a:sx n="44" d="100"/>
          <a:sy n="44" d="100"/>
        </p:scale>
        <p:origin x="1890" y="4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672EC7-FB42-4315-9832-426A659E07B6}" type="datetimeFigureOut">
              <a:rPr lang="en-US" smtClean="0"/>
              <a:t>1/7/2022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45F15E-FC72-4F4F-ACA6-45D5A0C631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7344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8E10D7-B980-4D4A-99B7-0E233C933C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167511-E439-49E5-9B5B-83E19F442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BCF35B-40BC-40D1-97C1-75335AC20D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3C7AE-7D28-4830-9C7C-5CD62C310DC8}" type="datetimeFigureOut">
              <a:rPr lang="en-US" smtClean="0"/>
              <a:t>1/7/2022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DCB75E-98EC-4EBD-9C71-FC9DC16DBD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0A381F-F98F-400A-BFD5-6BE20B34F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88A4A-8F5F-4E06-9B69-43BD8BFBF2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0936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87A9A-FF00-455C-A3D9-AB050A52C9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12B2ED-CCC9-45A4-B0B8-3DCA806B28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E154B8-CCA5-4E88-98FA-093D499459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3C7AE-7D28-4830-9C7C-5CD62C310DC8}" type="datetimeFigureOut">
              <a:rPr lang="en-US" smtClean="0"/>
              <a:t>1/7/2022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3D69D4-472A-4218-87A8-4E8FCB0010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ABA751-3382-4D6C-96AE-79B33EECF4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88A4A-8F5F-4E06-9B69-43BD8BFBF2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4692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8C48790-3E69-470B-BCE4-FA30F308FD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7CE324-582A-4343-A4FB-4B436013DC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AD381E-8D9A-4A66-ADA4-AFF5B33A19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3C7AE-7D28-4830-9C7C-5CD62C310DC8}" type="datetimeFigureOut">
              <a:rPr lang="en-US" smtClean="0"/>
              <a:t>1/7/2022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3E8056-7705-4492-9395-667EDC3D09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1B930F-D1B4-4748-B364-4142E38822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88A4A-8F5F-4E06-9B69-43BD8BFBF2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0627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D71102-268A-4BBB-98DD-464372369D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CFB115-1B0B-42DD-BC60-40CB2AC585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EA9809-D3A8-4122-8A02-1C4A4A95A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3C7AE-7D28-4830-9C7C-5CD62C310DC8}" type="datetimeFigureOut">
              <a:rPr lang="en-US" smtClean="0"/>
              <a:t>1/7/2022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653FDA-8DC2-4B3C-B314-89624471C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E4DB5F-56EE-41EB-832F-B9237CE66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88A4A-8F5F-4E06-9B69-43BD8BFBF2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2765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111589-5B97-41EF-AE0B-3BC7532B1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95770F-C040-4937-911A-2B74E93DE8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0807C6-B7C7-4111-9456-3B46BE0E9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3C7AE-7D28-4830-9C7C-5CD62C310DC8}" type="datetimeFigureOut">
              <a:rPr lang="en-US" smtClean="0"/>
              <a:t>1/7/2022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ECDB7F-4072-45C6-B527-0180186304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453B4C-787C-46C2-BA85-694D13103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88A4A-8F5F-4E06-9B69-43BD8BFBF2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6588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D8E315-D636-4C3F-8F3E-05E1427CA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4F5598-606F-4F03-A008-93570847E0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EF5A36-5704-4EA4-B2CE-D3877CE0BC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AB171A-F0AF-4685-8D72-974C6B1D35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3C7AE-7D28-4830-9C7C-5CD62C310DC8}" type="datetimeFigureOut">
              <a:rPr lang="en-US" smtClean="0"/>
              <a:t>1/7/2022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A68D44-771D-4B71-A4C2-A589A0A864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00A973-CCBE-47FB-9A7A-11FC5A6C5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88A4A-8F5F-4E06-9B69-43BD8BFBF2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190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ED78EB-FE58-4DE4-A64D-E4FF85679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7C1D6E-F0FA-4E74-9D22-7BE564B107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DA5DCF-0ACC-4D34-BD20-539C17889D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A03BB6-9BF6-47D3-A391-7F5365A368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C17E669-D0DE-40A1-ADFD-CCB7C10761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D05E8ED-B200-400C-9F03-3DD702B85B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3C7AE-7D28-4830-9C7C-5CD62C310DC8}" type="datetimeFigureOut">
              <a:rPr lang="en-US" smtClean="0"/>
              <a:t>1/7/2022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6009226-2909-4C00-BB56-298AC9B976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E2B256F-5037-4EE8-ACEF-E6E11DBBE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88A4A-8F5F-4E06-9B69-43BD8BFBF2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265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EEBCFA-61EB-4A5F-B04E-BF11D88073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2128BC-956B-485E-9488-D489D8AD18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3C7AE-7D28-4830-9C7C-5CD62C310DC8}" type="datetimeFigureOut">
              <a:rPr lang="en-US" smtClean="0"/>
              <a:t>1/7/2022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3556F6-9BAA-46B2-B05E-79BB6689D7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27E4BA-F15F-47B9-B626-5A2B80F54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88A4A-8F5F-4E06-9B69-43BD8BFBF2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6547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0F3B209-1FED-4C89-A933-39ED8B797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3C7AE-7D28-4830-9C7C-5CD62C310DC8}" type="datetimeFigureOut">
              <a:rPr lang="en-US" smtClean="0"/>
              <a:t>1/7/2022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F563AED-3054-40FA-B31B-7E0E1D028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4040DE-34E5-4F58-BA1A-2E890E266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88A4A-8F5F-4E06-9B69-43BD8BFBF2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5559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252927-1883-4937-826B-7C5E99332B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8A59D6-1F98-406A-90FF-77EABCB0E6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7165F6-70B3-440B-9D0C-EE0C74DE70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F19726-818A-4FFE-9A26-2C968FCE25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3C7AE-7D28-4830-9C7C-5CD62C310DC8}" type="datetimeFigureOut">
              <a:rPr lang="en-US" smtClean="0"/>
              <a:t>1/7/2022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C689D2-0780-4B22-81B9-8D1B1A358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9DF12C-EF97-4325-8DEE-E44BB6606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88A4A-8F5F-4E06-9B69-43BD8BFBF2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9346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52924F-0AD0-419D-81D1-AB60B5B8B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7C4AF11-738F-4E81-B4C1-FD8F8E2C9B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2DD17B-F478-42E6-8620-5FAA9287BD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3925BB-4DDD-47A5-B64D-671FBE07C9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3C7AE-7D28-4830-9C7C-5CD62C310DC8}" type="datetimeFigureOut">
              <a:rPr lang="en-US" smtClean="0"/>
              <a:t>1/7/2022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B017A1-A5F4-43FD-9A32-A0ADE75FF9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A8B99E-E5E5-4BDB-BD11-0577B714D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88A4A-8F5F-4E06-9B69-43BD8BFBF2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4442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7085E5E-1C3C-4129-A56C-7633D46BD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CADC83-E6E7-48C4-AFB9-BED5289F21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B0C52E-1132-4003-B3EE-CFB75C87F8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93C7AE-7D28-4830-9C7C-5CD62C310DC8}" type="datetimeFigureOut">
              <a:rPr lang="en-US" smtClean="0"/>
              <a:t>1/7/2022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2EBB15-29BC-4190-A5CF-A89039F43F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BE913C-65F6-4B11-868D-8C81866314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988A4A-8F5F-4E06-9B69-43BD8BFBF2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787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gif"/><Relationship Id="rId5" Type="http://schemas.openxmlformats.org/officeDocument/2006/relationships/image" Target="../media/image28.png"/><Relationship Id="rId4" Type="http://schemas.openxmlformats.org/officeDocument/2006/relationships/audio" Target="../media/audio2.wav"/><Relationship Id="rId9" Type="http://schemas.microsoft.com/office/2007/relationships/hdphoto" Target="../media/hdphoto10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5" Type="http://schemas.openxmlformats.org/officeDocument/2006/relationships/image" Target="../media/image29.png"/><Relationship Id="rId4" Type="http://schemas.openxmlformats.org/officeDocument/2006/relationships/image" Target="../media/image5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audio" Target="NUL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g"/><Relationship Id="rId5" Type="http://schemas.openxmlformats.org/officeDocument/2006/relationships/image" Target="../media/image8.gif"/><Relationship Id="rId4" Type="http://schemas.openxmlformats.org/officeDocument/2006/relationships/image" Target="../media/image7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microsoft.com/office/2007/relationships/hdphoto" Target="../media/hdphoto6.wdp"/><Relationship Id="rId3" Type="http://schemas.openxmlformats.org/officeDocument/2006/relationships/image" Target="../media/image11.png"/><Relationship Id="rId7" Type="http://schemas.microsoft.com/office/2007/relationships/hdphoto" Target="../media/hdphoto3.wdp"/><Relationship Id="rId12" Type="http://schemas.openxmlformats.org/officeDocument/2006/relationships/image" Target="../media/image16.png"/><Relationship Id="rId2" Type="http://schemas.openxmlformats.org/officeDocument/2006/relationships/image" Target="../media/image10.png"/><Relationship Id="rId16" Type="http://schemas.openxmlformats.org/officeDocument/2006/relationships/image" Target="../media/image5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5" Type="http://schemas.microsoft.com/office/2007/relationships/hdphoto" Target="../media/hdphoto7.wdp"/><Relationship Id="rId10" Type="http://schemas.openxmlformats.org/officeDocument/2006/relationships/image" Target="../media/image15.png"/><Relationship Id="rId4" Type="http://schemas.openxmlformats.org/officeDocument/2006/relationships/image" Target="../media/image12.png"/><Relationship Id="rId9" Type="http://schemas.microsoft.com/office/2007/relationships/hdphoto" Target="../media/hdphoto4.wdp"/><Relationship Id="rId1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8.wdp"/><Relationship Id="rId5" Type="http://schemas.openxmlformats.org/officeDocument/2006/relationships/image" Target="../media/image21.png"/><Relationship Id="rId10" Type="http://schemas.openxmlformats.org/officeDocument/2006/relationships/image" Target="../media/image5.gif"/><Relationship Id="rId4" Type="http://schemas.openxmlformats.org/officeDocument/2006/relationships/image" Target="../media/image18.png"/><Relationship Id="rId9" Type="http://schemas.microsoft.com/office/2007/relationships/hdphoto" Target="../media/hdphoto9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.gif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7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E7EAD842-3E50-421C-AF30-8F08364924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000" y="5880878"/>
            <a:ext cx="731520" cy="73152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6A823A4-CB88-471B-A371-17D4DAB3E577}"/>
              </a:ext>
            </a:extLst>
          </p:cNvPr>
          <p:cNvSpPr/>
          <p:nvPr/>
        </p:nvSpPr>
        <p:spPr>
          <a:xfrm>
            <a:off x="2237861" y="929309"/>
            <a:ext cx="7251803" cy="4520634"/>
          </a:xfrm>
          <a:prstGeom prst="rect">
            <a:avLst/>
          </a:prstGeom>
          <a:solidFill>
            <a:schemeClr val="bg1">
              <a:alpha val="3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AB7AC1-3FA0-4B8C-A099-643190FF8BF2}"/>
              </a:ext>
            </a:extLst>
          </p:cNvPr>
          <p:cNvSpPr txBox="1"/>
          <p:nvPr/>
        </p:nvSpPr>
        <p:spPr>
          <a:xfrm>
            <a:off x="2237861" y="2129480"/>
            <a:ext cx="7251803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4000" dirty="0">
                <a:solidFill>
                  <a:srgbClr val="FF0000"/>
                </a:solidFill>
                <a:cs typeface="(AH) Manal Black" pitchFamily="2" charset="-78"/>
              </a:rPr>
              <a:t>أ</a:t>
            </a:r>
            <a:r>
              <a:rPr lang="ar-BH" sz="4000" dirty="0">
                <a:cs typeface="(AH) Manal Black" pitchFamily="2" charset="-78"/>
              </a:rPr>
              <a:t>هْلًا و</a:t>
            </a:r>
            <a:r>
              <a:rPr lang="ar-BH" sz="4000" dirty="0">
                <a:solidFill>
                  <a:srgbClr val="FF0000"/>
                </a:solidFill>
                <a:cs typeface="(AH) Manal Black" pitchFamily="2" charset="-78"/>
              </a:rPr>
              <a:t>َ</a:t>
            </a:r>
            <a:r>
              <a:rPr lang="ar-BH" sz="4000" dirty="0">
                <a:cs typeface="(AH) Manal Black" pitchFamily="2" charset="-78"/>
              </a:rPr>
              <a:t>سْهْلًا بِكُم </a:t>
            </a:r>
          </a:p>
          <a:p>
            <a:pPr algn="ctr" rtl="1">
              <a:lnSpc>
                <a:spcPct val="150000"/>
              </a:lnSpc>
            </a:pPr>
            <a:r>
              <a:rPr lang="ar-BH" sz="4000" dirty="0">
                <a:cs typeface="(AH) Manal Black" pitchFamily="2" charset="-78"/>
              </a:rPr>
              <a:t>أَصْدِقائي الأبطال </a:t>
            </a:r>
          </a:p>
          <a:p>
            <a:pPr algn="ctr" rtl="1">
              <a:lnSpc>
                <a:spcPct val="150000"/>
              </a:lnSpc>
            </a:pPr>
            <a:r>
              <a:rPr lang="ar-BH" sz="4000" dirty="0">
                <a:cs typeface="(AH) Manal Black" pitchFamily="2" charset="-78"/>
              </a:rPr>
              <a:t>أّنا سَعيدةٌ جِدًا بِلِقائِكُم.</a:t>
            </a:r>
            <a:endParaRPr lang="en-US" sz="4000" dirty="0">
              <a:cs typeface="(AH) Manal Black" pitchFamily="2" charset="-78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B4ABAAF-E30B-4033-A477-53B71CFD8D7D}"/>
              </a:ext>
            </a:extLst>
          </p:cNvPr>
          <p:cNvSpPr txBox="1"/>
          <p:nvPr/>
        </p:nvSpPr>
        <p:spPr>
          <a:xfrm>
            <a:off x="3952075" y="6251713"/>
            <a:ext cx="3187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2400" b="1" dirty="0">
                <a:latin typeface="Aldhabi" panose="01000000000000000000" pitchFamily="2" charset="-78"/>
                <a:cs typeface="Aldhabi" panose="01000000000000000000" pitchFamily="2" charset="-78"/>
              </a:rPr>
              <a:t>لِنَكُن رَمْوزًا يَفْخر بها وَطَنُنا الْغالي بِجِدِّنا واجْتِهادنا.</a:t>
            </a:r>
            <a:endParaRPr lang="en-US" sz="2400" b="1" dirty="0"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pic>
        <p:nvPicPr>
          <p:cNvPr id="11" name="Picture 10" descr="A picture containing accessory, colorful, insect&#10;&#10;Description automatically generated">
            <a:extLst>
              <a:ext uri="{FF2B5EF4-FFF2-40B4-BE49-F238E27FC236}">
                <a16:creationId xmlns:a16="http://schemas.microsoft.com/office/drawing/2014/main" id="{8B345D92-77A6-4AE7-A135-0B15314315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875" b="91250" l="6268" r="96581">
                        <a14:foregroundMark x1="75783" y1="51875" x2="44444" y2="56250"/>
                        <a14:foregroundMark x1="44444" y1="57500" x2="54701" y2="80625"/>
                        <a14:foregroundMark x1="56125" y1="79063" x2="20228" y2="45313"/>
                        <a14:foregroundMark x1="20228" y1="45313" x2="6268" y2="43125"/>
                        <a14:foregroundMark x1="74644" y1="50313" x2="90313" y2="69063"/>
                        <a14:foregroundMark x1="90313" y1="69063" x2="83761" y2="11563"/>
                        <a14:foregroundMark x1="83761" y1="11563" x2="75783" y2="57500"/>
                        <a14:foregroundMark x1="75783" y1="57500" x2="65242" y2="40313"/>
                        <a14:foregroundMark x1="66667" y1="41563" x2="45584" y2="70625"/>
                        <a14:foregroundMark x1="61538" y1="69063" x2="86325" y2="53125"/>
                        <a14:foregroundMark x1="85185" y1="45938" x2="83761" y2="7187"/>
                        <a14:foregroundMark x1="54986" y1="91250" x2="54986" y2="91250"/>
                        <a14:foregroundMark x1="48433" y1="54375" x2="48433" y2="54375"/>
                        <a14:foregroundMark x1="50427" y1="54375" x2="45869" y2="51563"/>
                        <a14:foregroundMark x1="52137" y1="53438" x2="80342" y2="58438"/>
                        <a14:foregroundMark x1="96581" y1="63438" x2="96581" y2="63438"/>
                        <a14:foregroundMark x1="52137" y1="51563" x2="52137" y2="51563"/>
                        <a14:foregroundMark x1="52991" y1="60625" x2="52991" y2="60625"/>
                        <a14:foregroundMark x1="70370" y1="59375" x2="70370" y2="5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7586" y="5805152"/>
            <a:ext cx="1069848" cy="975360"/>
          </a:xfrm>
          <a:prstGeom prst="rect">
            <a:avLst/>
          </a:prstGeom>
        </p:spPr>
      </p:pic>
      <p:pic>
        <p:nvPicPr>
          <p:cNvPr id="12" name="Picture 1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FD868F4E-BDB7-4202-8E06-6DEFCD96D6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0692" y="995797"/>
            <a:ext cx="1409610" cy="9473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17A0E7F-9518-4404-8379-1FFAD918DD92}"/>
              </a:ext>
            </a:extLst>
          </p:cNvPr>
          <p:cNvSpPr/>
          <p:nvPr/>
        </p:nvSpPr>
        <p:spPr>
          <a:xfrm>
            <a:off x="2589553" y="1469470"/>
            <a:ext cx="10518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1280160" rtl="1"/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الترحيب</a:t>
            </a:r>
            <a:endParaRPr lang="en-US" sz="2800" dirty="0">
              <a:solidFill>
                <a:schemeClr val="bg1"/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981035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70833E-6 3.7037E-6 L 2.70833E-6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70833E-6 3.7037E-7 L 2.70833E-6 -0.07222 " pathEditMode="relative" rAng="0" ptsTypes="AA">
                                      <p:cBhvr>
                                        <p:cTn id="1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08333E-6 2.59259E-6 L -2.08333E-6 -0.07222 " pathEditMode="relative" rAng="0" ptsTypes="AA">
                                      <p:cBhvr>
                                        <p:cTn id="2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ABDF53CA-8575-4FEB-86DC-590F690BAF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067" y="404954"/>
            <a:ext cx="1409610" cy="9473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9146BDC-8275-4255-8EE5-BA9080A0CDE8}"/>
              </a:ext>
            </a:extLst>
          </p:cNvPr>
          <p:cNvSpPr/>
          <p:nvPr/>
        </p:nvSpPr>
        <p:spPr>
          <a:xfrm>
            <a:off x="1635324" y="912023"/>
            <a:ext cx="105509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1280160" rtl="1"/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الأنشطة</a:t>
            </a:r>
            <a:endParaRPr lang="en-US" sz="2800" dirty="0">
              <a:solidFill>
                <a:schemeClr val="bg1"/>
              </a:solidFill>
              <a:cs typeface="(AH) Manal Black" pitchFamily="2" charset="-78"/>
            </a:endParaRPr>
          </a:p>
        </p:txBody>
      </p:sp>
      <p:pic>
        <p:nvPicPr>
          <p:cNvPr id="4" name="telegram-video">
            <a:hlinkClick r:id="" action="ppaction://media"/>
            <a:extLst>
              <a:ext uri="{FF2B5EF4-FFF2-40B4-BE49-F238E27FC236}">
                <a16:creationId xmlns:a16="http://schemas.microsoft.com/office/drawing/2014/main" id="{F124DE97-CCF8-4908-B275-D9C53538345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4353" y="5511424"/>
            <a:ext cx="1240971" cy="103543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9F01897-E234-416B-8EB8-16668C335EE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000" b="96750" l="10000" r="91000">
                        <a14:foregroundMark x1="38111" y1="8875" x2="62222" y2="2750"/>
                        <a14:foregroundMark x1="62222" y1="2750" x2="69000" y2="3250"/>
                        <a14:foregroundMark x1="69000" y1="3250" x2="75111" y2="5750"/>
                        <a14:foregroundMark x1="75111" y1="5750" x2="76778" y2="7125"/>
                        <a14:foregroundMark x1="64556" y1="3375" x2="58778" y2="2000"/>
                        <a14:foregroundMark x1="76111" y1="88875" x2="84000" y2="96750"/>
                        <a14:foregroundMark x1="10222" y1="19500" x2="10222" y2="19500"/>
                        <a14:foregroundMark x1="91000" y1="56375" x2="91000" y2="5637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76404" y="656614"/>
            <a:ext cx="2011680" cy="1788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846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9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6ACD82A-515C-40D2-8397-7144A73694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9400" y="3049566"/>
            <a:ext cx="3727110" cy="152022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Google Shape;434;p19">
            <a:extLst>
              <a:ext uri="{FF2B5EF4-FFF2-40B4-BE49-F238E27FC236}">
                <a16:creationId xmlns:a16="http://schemas.microsoft.com/office/drawing/2014/main" id="{4C5748A8-06AB-467C-893A-1CBA52E9BFA7}"/>
              </a:ext>
            </a:extLst>
          </p:cNvPr>
          <p:cNvSpPr/>
          <p:nvPr/>
        </p:nvSpPr>
        <p:spPr>
          <a:xfrm>
            <a:off x="4085600" y="3252863"/>
            <a:ext cx="3519000" cy="1282200"/>
          </a:xfrm>
          <a:prstGeom prst="ellipse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435;p19">
            <a:extLst>
              <a:ext uri="{FF2B5EF4-FFF2-40B4-BE49-F238E27FC236}">
                <a16:creationId xmlns:a16="http://schemas.microsoft.com/office/drawing/2014/main" id="{99212CA9-CBA4-4AEF-B762-A2641A04DA54}"/>
              </a:ext>
            </a:extLst>
          </p:cNvPr>
          <p:cNvSpPr/>
          <p:nvPr/>
        </p:nvSpPr>
        <p:spPr>
          <a:xfrm>
            <a:off x="4085609" y="3122772"/>
            <a:ext cx="3519000" cy="1282200"/>
          </a:xfrm>
          <a:prstGeom prst="ellipse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436;p19">
            <a:extLst>
              <a:ext uri="{FF2B5EF4-FFF2-40B4-BE49-F238E27FC236}">
                <a16:creationId xmlns:a16="http://schemas.microsoft.com/office/drawing/2014/main" id="{86217609-1481-4878-B7F6-B73CC8664F7F}"/>
              </a:ext>
            </a:extLst>
          </p:cNvPr>
          <p:cNvSpPr txBox="1">
            <a:spLocks/>
          </p:cNvSpPr>
          <p:nvPr/>
        </p:nvSpPr>
        <p:spPr>
          <a:xfrm>
            <a:off x="4189747" y="3273204"/>
            <a:ext cx="3218700" cy="1546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>
              <a:spcBef>
                <a:spcPts val="0"/>
              </a:spcBef>
            </a:pPr>
            <a:r>
              <a:rPr lang="ar-BH" sz="4000" b="1" dirty="0">
                <a:solidFill>
                  <a:schemeClr val="bg1"/>
                </a:solidFill>
              </a:rPr>
              <a:t>التغذية الرّاجعة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12" name="Google Shape;441;p19">
            <a:extLst>
              <a:ext uri="{FF2B5EF4-FFF2-40B4-BE49-F238E27FC236}">
                <a16:creationId xmlns:a16="http://schemas.microsoft.com/office/drawing/2014/main" id="{E035CD52-F758-4E97-A227-CB0584A48E80}"/>
              </a:ext>
            </a:extLst>
          </p:cNvPr>
          <p:cNvSpPr/>
          <p:nvPr/>
        </p:nvSpPr>
        <p:spPr>
          <a:xfrm rot="277466">
            <a:off x="1274029" y="3950426"/>
            <a:ext cx="2648902" cy="419774"/>
          </a:xfrm>
          <a:custGeom>
            <a:avLst/>
            <a:gdLst/>
            <a:ahLst/>
            <a:cxnLst/>
            <a:rect l="l" t="t" r="r" b="b"/>
            <a:pathLst>
              <a:path w="88068" h="29173" extrusionOk="0">
                <a:moveTo>
                  <a:pt x="0" y="29173"/>
                </a:moveTo>
                <a:cubicBezTo>
                  <a:pt x="29338" y="19394"/>
                  <a:pt x="58728" y="9774"/>
                  <a:pt x="88068" y="0"/>
                </a:cubicBezTo>
              </a:path>
            </a:pathLst>
          </a:cu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" name="Google Shape;442;p19">
            <a:extLst>
              <a:ext uri="{FF2B5EF4-FFF2-40B4-BE49-F238E27FC236}">
                <a16:creationId xmlns:a16="http://schemas.microsoft.com/office/drawing/2014/main" id="{583D3701-CA2C-4E26-A3BE-05841FED3539}"/>
              </a:ext>
            </a:extLst>
          </p:cNvPr>
          <p:cNvSpPr/>
          <p:nvPr/>
        </p:nvSpPr>
        <p:spPr>
          <a:xfrm rot="277520">
            <a:off x="7862131" y="3521967"/>
            <a:ext cx="2348054" cy="326852"/>
          </a:xfrm>
          <a:custGeom>
            <a:avLst/>
            <a:gdLst/>
            <a:ahLst/>
            <a:cxnLst/>
            <a:rect l="l" t="t" r="r" b="b"/>
            <a:pathLst>
              <a:path w="88068" h="29173" extrusionOk="0">
                <a:moveTo>
                  <a:pt x="0" y="29173"/>
                </a:moveTo>
                <a:cubicBezTo>
                  <a:pt x="29338" y="19394"/>
                  <a:pt x="58728" y="9774"/>
                  <a:pt x="88068" y="0"/>
                </a:cubicBezTo>
              </a:path>
            </a:pathLst>
          </a:cu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" name="Google Shape;443;p19">
            <a:extLst>
              <a:ext uri="{FF2B5EF4-FFF2-40B4-BE49-F238E27FC236}">
                <a16:creationId xmlns:a16="http://schemas.microsoft.com/office/drawing/2014/main" id="{B1963F21-1D3D-4251-AF83-F49BF299F5A3}"/>
              </a:ext>
            </a:extLst>
          </p:cNvPr>
          <p:cNvSpPr/>
          <p:nvPr/>
        </p:nvSpPr>
        <p:spPr>
          <a:xfrm rot="-3700795">
            <a:off x="4970576" y="1475513"/>
            <a:ext cx="1591417" cy="1077903"/>
          </a:xfrm>
          <a:custGeom>
            <a:avLst/>
            <a:gdLst/>
            <a:ahLst/>
            <a:cxnLst/>
            <a:rect l="l" t="t" r="r" b="b"/>
            <a:pathLst>
              <a:path w="88068" h="29173" extrusionOk="0">
                <a:moveTo>
                  <a:pt x="0" y="29173"/>
                </a:moveTo>
                <a:cubicBezTo>
                  <a:pt x="29338" y="19394"/>
                  <a:pt x="58728" y="9774"/>
                  <a:pt x="88068" y="0"/>
                </a:cubicBezTo>
              </a:path>
            </a:pathLst>
          </a:cu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" name="Google Shape;444;p19">
            <a:extLst>
              <a:ext uri="{FF2B5EF4-FFF2-40B4-BE49-F238E27FC236}">
                <a16:creationId xmlns:a16="http://schemas.microsoft.com/office/drawing/2014/main" id="{8A9E4D84-451E-42EE-BBC5-F524A4CC1E27}"/>
              </a:ext>
            </a:extLst>
          </p:cNvPr>
          <p:cNvSpPr/>
          <p:nvPr/>
        </p:nvSpPr>
        <p:spPr>
          <a:xfrm rot="-4954987">
            <a:off x="5161757" y="5442770"/>
            <a:ext cx="2171209" cy="587901"/>
          </a:xfrm>
          <a:custGeom>
            <a:avLst/>
            <a:gdLst/>
            <a:ahLst/>
            <a:cxnLst/>
            <a:rect l="l" t="t" r="r" b="b"/>
            <a:pathLst>
              <a:path w="88068" h="29173" extrusionOk="0">
                <a:moveTo>
                  <a:pt x="0" y="29173"/>
                </a:moveTo>
                <a:cubicBezTo>
                  <a:pt x="29338" y="19394"/>
                  <a:pt x="58728" y="9774"/>
                  <a:pt x="88068" y="0"/>
                </a:cubicBezTo>
              </a:path>
            </a:pathLst>
          </a:cu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" name="Google Shape;445;p19">
            <a:extLst>
              <a:ext uri="{FF2B5EF4-FFF2-40B4-BE49-F238E27FC236}">
                <a16:creationId xmlns:a16="http://schemas.microsoft.com/office/drawing/2014/main" id="{3E61D198-D619-48F7-9879-1B0B43A47D4C}"/>
              </a:ext>
            </a:extLst>
          </p:cNvPr>
          <p:cNvSpPr/>
          <p:nvPr/>
        </p:nvSpPr>
        <p:spPr>
          <a:xfrm>
            <a:off x="3273025" y="-1310987"/>
            <a:ext cx="1293600" cy="1293600"/>
          </a:xfrm>
          <a:prstGeom prst="ellipse">
            <a:avLst/>
          </a:prstGeom>
          <a:solidFill>
            <a:srgbClr val="FFE7A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R="0" algn="ctr" rtl="1">
              <a:lnSpc>
                <a:spcPct val="100000"/>
              </a:lnSpc>
            </a:pPr>
            <a:r>
              <a:rPr lang="ar-BH" b="1" dirty="0">
                <a:solidFill>
                  <a:srgbClr val="000000"/>
                </a:solidFill>
                <a:latin typeface="Just Another Hand"/>
                <a:ea typeface="Just Another Hand"/>
                <a:cs typeface="Just Another Hand"/>
                <a:sym typeface="Just Another Hand"/>
              </a:rPr>
              <a:t>ما رأيك في درس اليوم؟</a:t>
            </a:r>
            <a:endParaRPr b="1" dirty="0">
              <a:solidFill>
                <a:srgbClr val="000000"/>
              </a:solidFill>
              <a:latin typeface="Just Another Hand"/>
              <a:ea typeface="Just Another Hand"/>
              <a:cs typeface="Just Another Hand"/>
              <a:sym typeface="Just Another Hand"/>
            </a:endParaRPr>
          </a:p>
        </p:txBody>
      </p:sp>
      <p:sp>
        <p:nvSpPr>
          <p:cNvPr id="17" name="Google Shape;446;p19">
            <a:extLst>
              <a:ext uri="{FF2B5EF4-FFF2-40B4-BE49-F238E27FC236}">
                <a16:creationId xmlns:a16="http://schemas.microsoft.com/office/drawing/2014/main" id="{E107E12A-C049-46DC-BCB9-B8FB5EB87026}"/>
              </a:ext>
            </a:extLst>
          </p:cNvPr>
          <p:cNvSpPr/>
          <p:nvPr/>
        </p:nvSpPr>
        <p:spPr>
          <a:xfrm>
            <a:off x="347025" y="-1310975"/>
            <a:ext cx="1293600" cy="1293600"/>
          </a:xfrm>
          <a:prstGeom prst="ellipse">
            <a:avLst/>
          </a:prstGeom>
          <a:solidFill>
            <a:srgbClr val="FFE7A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R="0" algn="ctr" rtl="1">
              <a:lnSpc>
                <a:spcPct val="100000"/>
              </a:lnSpc>
            </a:pPr>
            <a:r>
              <a:rPr lang="ar-BH" b="1" dirty="0">
                <a:solidFill>
                  <a:srgbClr val="000000"/>
                </a:solidFill>
                <a:latin typeface="Just Another Hand"/>
                <a:ea typeface="Just Another Hand"/>
                <a:cs typeface="Just Another Hand"/>
                <a:sym typeface="Just Another Hand"/>
              </a:rPr>
              <a:t>ما رأيك في فكرة المحادثة</a:t>
            </a:r>
            <a:endParaRPr b="1" dirty="0">
              <a:solidFill>
                <a:srgbClr val="000000"/>
              </a:solidFill>
              <a:latin typeface="Just Another Hand"/>
              <a:ea typeface="Just Another Hand"/>
              <a:cs typeface="Just Another Hand"/>
              <a:sym typeface="Just Another Hand"/>
            </a:endParaRPr>
          </a:p>
        </p:txBody>
      </p:sp>
      <p:sp>
        <p:nvSpPr>
          <p:cNvPr id="18" name="Google Shape;447;p19">
            <a:extLst>
              <a:ext uri="{FF2B5EF4-FFF2-40B4-BE49-F238E27FC236}">
                <a16:creationId xmlns:a16="http://schemas.microsoft.com/office/drawing/2014/main" id="{47C4F249-7C2F-4683-8BAE-18B7BACAC0EF}"/>
              </a:ext>
            </a:extLst>
          </p:cNvPr>
          <p:cNvSpPr/>
          <p:nvPr/>
        </p:nvSpPr>
        <p:spPr>
          <a:xfrm>
            <a:off x="4649950" y="-1310988"/>
            <a:ext cx="1313350" cy="1136499"/>
          </a:xfrm>
          <a:prstGeom prst="ellipse">
            <a:avLst/>
          </a:prstGeom>
          <a:solidFill>
            <a:srgbClr val="FFE7A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BH" b="1" dirty="0">
                <a:solidFill>
                  <a:srgbClr val="000000"/>
                </a:solidFill>
                <a:latin typeface="Just Another Hand"/>
                <a:ea typeface="Just Another Hand"/>
                <a:cs typeface="Just Another Hand"/>
                <a:sym typeface="Just Another Hand"/>
              </a:rPr>
              <a:t>مع من تدربت على المحادثة </a:t>
            </a:r>
            <a:endParaRPr b="1" dirty="0">
              <a:solidFill>
                <a:srgbClr val="000000"/>
              </a:solidFill>
              <a:latin typeface="Just Another Hand"/>
              <a:ea typeface="Just Another Hand"/>
              <a:cs typeface="Just Another Hand"/>
              <a:sym typeface="Just Another Hand"/>
            </a:endParaRPr>
          </a:p>
        </p:txBody>
      </p:sp>
      <p:sp>
        <p:nvSpPr>
          <p:cNvPr id="19" name="Google Shape;448;p19">
            <a:extLst>
              <a:ext uri="{FF2B5EF4-FFF2-40B4-BE49-F238E27FC236}">
                <a16:creationId xmlns:a16="http://schemas.microsoft.com/office/drawing/2014/main" id="{FBDB38FB-A203-43F4-AFC0-4409EF0C017B}"/>
              </a:ext>
            </a:extLst>
          </p:cNvPr>
          <p:cNvSpPr/>
          <p:nvPr/>
        </p:nvSpPr>
        <p:spPr>
          <a:xfrm>
            <a:off x="1810025" y="-1310987"/>
            <a:ext cx="1293600" cy="1293600"/>
          </a:xfrm>
          <a:prstGeom prst="ellipse">
            <a:avLst/>
          </a:prstGeom>
          <a:solidFill>
            <a:srgbClr val="FFE7A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R="0" algn="ctr" rtl="1">
              <a:lnSpc>
                <a:spcPct val="100000"/>
              </a:lnSpc>
            </a:pPr>
            <a:r>
              <a:rPr lang="ar-BH" b="1" dirty="0">
                <a:solidFill>
                  <a:srgbClr val="000000"/>
                </a:solidFill>
                <a:latin typeface="Just Another Hand"/>
                <a:ea typeface="Just Another Hand"/>
                <a:cs typeface="Just Another Hand"/>
                <a:sym typeface="Just Another Hand"/>
              </a:rPr>
              <a:t>من </a:t>
            </a:r>
            <a:r>
              <a:rPr lang="ar-BH" b="1" dirty="0" err="1">
                <a:solidFill>
                  <a:srgbClr val="000000"/>
                </a:solidFill>
                <a:latin typeface="Just Another Hand"/>
                <a:ea typeface="Just Another Hand"/>
                <a:cs typeface="Just Another Hand"/>
                <a:sym typeface="Just Another Hand"/>
              </a:rPr>
              <a:t>مَن</a:t>
            </a:r>
            <a:r>
              <a:rPr lang="ar-BH" b="1" dirty="0">
                <a:solidFill>
                  <a:srgbClr val="000000"/>
                </a:solidFill>
                <a:latin typeface="Just Another Hand"/>
                <a:ea typeface="Just Another Hand"/>
                <a:cs typeface="Just Another Hand"/>
                <a:sym typeface="Just Another Hand"/>
              </a:rPr>
              <a:t> تحب أن تختفي؟</a:t>
            </a:r>
            <a:endParaRPr b="1" dirty="0">
              <a:solidFill>
                <a:srgbClr val="000000"/>
              </a:solidFill>
              <a:latin typeface="Just Another Hand"/>
              <a:ea typeface="Just Another Hand"/>
              <a:cs typeface="Just Another Hand"/>
              <a:sym typeface="Just Another Hand"/>
            </a:endParaRPr>
          </a:p>
        </p:txBody>
      </p:sp>
      <p:sp>
        <p:nvSpPr>
          <p:cNvPr id="20" name="Google Shape;449;p19">
            <a:extLst>
              <a:ext uri="{FF2B5EF4-FFF2-40B4-BE49-F238E27FC236}">
                <a16:creationId xmlns:a16="http://schemas.microsoft.com/office/drawing/2014/main" id="{A298FC1B-F6FB-4536-932C-C8C2BD84A9A5}"/>
              </a:ext>
            </a:extLst>
          </p:cNvPr>
          <p:cNvSpPr/>
          <p:nvPr/>
        </p:nvSpPr>
        <p:spPr>
          <a:xfrm>
            <a:off x="8972625" y="-1310987"/>
            <a:ext cx="1293600" cy="1293600"/>
          </a:xfrm>
          <a:prstGeom prst="ellipse">
            <a:avLst/>
          </a:prstGeom>
          <a:solidFill>
            <a:srgbClr val="FFE7A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BH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ust Another Hand"/>
                <a:ea typeface="Just Another Hand"/>
                <a:cs typeface="Just Another Hand"/>
                <a:sym typeface="Just Another Hand"/>
              </a:rPr>
              <a:t>ما تقييمك لنفسك؟</a:t>
            </a:r>
            <a:endParaRPr sz="20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ust Another Hand"/>
              <a:ea typeface="Just Another Hand"/>
              <a:cs typeface="Just Another Hand"/>
              <a:sym typeface="Just Another Hand"/>
            </a:endParaRPr>
          </a:p>
        </p:txBody>
      </p:sp>
      <p:sp>
        <p:nvSpPr>
          <p:cNvPr id="21" name="Google Shape;450;p19">
            <a:extLst>
              <a:ext uri="{FF2B5EF4-FFF2-40B4-BE49-F238E27FC236}">
                <a16:creationId xmlns:a16="http://schemas.microsoft.com/office/drawing/2014/main" id="{171967FF-C6EC-4028-B234-92FB180F4AB0}"/>
              </a:ext>
            </a:extLst>
          </p:cNvPr>
          <p:cNvSpPr/>
          <p:nvPr/>
        </p:nvSpPr>
        <p:spPr>
          <a:xfrm>
            <a:off x="6046625" y="-1310975"/>
            <a:ext cx="1293600" cy="1293600"/>
          </a:xfrm>
          <a:prstGeom prst="ellipse">
            <a:avLst/>
          </a:prstGeom>
          <a:solidFill>
            <a:srgbClr val="FFE7A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BH" b="1" dirty="0">
                <a:solidFill>
                  <a:srgbClr val="000000"/>
                </a:solidFill>
                <a:latin typeface="Just Another Hand"/>
                <a:ea typeface="Just Another Hand"/>
                <a:cs typeface="Just Another Hand"/>
                <a:sym typeface="Just Another Hand"/>
              </a:rPr>
              <a:t>من أكثر زميل أعجبتك محادثته</a:t>
            </a:r>
            <a:endParaRPr b="1" dirty="0">
              <a:solidFill>
                <a:srgbClr val="000000"/>
              </a:solidFill>
              <a:latin typeface="Just Another Hand"/>
              <a:ea typeface="Just Another Hand"/>
              <a:cs typeface="Just Another Hand"/>
              <a:sym typeface="Just Another Hand"/>
            </a:endParaRPr>
          </a:p>
        </p:txBody>
      </p:sp>
      <p:sp>
        <p:nvSpPr>
          <p:cNvPr id="22" name="Google Shape;451;p19">
            <a:extLst>
              <a:ext uri="{FF2B5EF4-FFF2-40B4-BE49-F238E27FC236}">
                <a16:creationId xmlns:a16="http://schemas.microsoft.com/office/drawing/2014/main" id="{294245E6-DB1A-44E3-A169-F1404FF95422}"/>
              </a:ext>
            </a:extLst>
          </p:cNvPr>
          <p:cNvSpPr/>
          <p:nvPr/>
        </p:nvSpPr>
        <p:spPr>
          <a:xfrm>
            <a:off x="10349550" y="-1310988"/>
            <a:ext cx="1293600" cy="1293601"/>
          </a:xfrm>
          <a:prstGeom prst="ellipse">
            <a:avLst/>
          </a:prstGeom>
          <a:solidFill>
            <a:srgbClr val="FFE7A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BH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ust Another Hand"/>
                <a:ea typeface="Just Another Hand"/>
                <a:cs typeface="Just Another Hand"/>
                <a:sym typeface="Just Another Hand"/>
              </a:rPr>
              <a:t>ماذا تعلمت اليوم؟</a:t>
            </a:r>
            <a:endParaRPr sz="20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ust Another Hand"/>
              <a:ea typeface="Just Another Hand"/>
              <a:cs typeface="Just Another Hand"/>
              <a:sym typeface="Just Another Hand"/>
            </a:endParaRPr>
          </a:p>
        </p:txBody>
      </p:sp>
      <p:sp>
        <p:nvSpPr>
          <p:cNvPr id="23" name="Google Shape;452;p19">
            <a:extLst>
              <a:ext uri="{FF2B5EF4-FFF2-40B4-BE49-F238E27FC236}">
                <a16:creationId xmlns:a16="http://schemas.microsoft.com/office/drawing/2014/main" id="{F15B87C2-BC59-427B-A644-BBA85687A271}"/>
              </a:ext>
            </a:extLst>
          </p:cNvPr>
          <p:cNvSpPr/>
          <p:nvPr/>
        </p:nvSpPr>
        <p:spPr>
          <a:xfrm>
            <a:off x="7509625" y="-1310987"/>
            <a:ext cx="1293600" cy="1293600"/>
          </a:xfrm>
          <a:prstGeom prst="ellipse">
            <a:avLst/>
          </a:prstGeom>
          <a:solidFill>
            <a:srgbClr val="FFE7A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BH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ust Another Hand"/>
                <a:ea typeface="Just Another Hand"/>
                <a:cs typeface="Just Another Hand"/>
                <a:sym typeface="Just Another Hand"/>
              </a:rPr>
              <a:t>اقترح موضوع تتحدث عنه</a:t>
            </a:r>
            <a:endParaRPr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ust Another Hand"/>
              <a:ea typeface="Just Another Hand"/>
              <a:cs typeface="Just Another Hand"/>
              <a:sym typeface="Just Another Hand"/>
            </a:endParaRPr>
          </a:p>
        </p:txBody>
      </p:sp>
      <p:sp>
        <p:nvSpPr>
          <p:cNvPr id="24" name="Google Shape;453;p19">
            <a:extLst>
              <a:ext uri="{FF2B5EF4-FFF2-40B4-BE49-F238E27FC236}">
                <a16:creationId xmlns:a16="http://schemas.microsoft.com/office/drawing/2014/main" id="{8455C96F-E28E-48D6-98EB-59193253C3D7}"/>
              </a:ext>
            </a:extLst>
          </p:cNvPr>
          <p:cNvSpPr/>
          <p:nvPr/>
        </p:nvSpPr>
        <p:spPr>
          <a:xfrm>
            <a:off x="2715800" y="2549175"/>
            <a:ext cx="1293600" cy="1293600"/>
          </a:xfrm>
          <a:prstGeom prst="ellipse">
            <a:avLst/>
          </a:prstGeom>
          <a:solidFill>
            <a:srgbClr val="FFE7A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BH" sz="3000" dirty="0">
                <a:solidFill>
                  <a:srgbClr val="000000"/>
                </a:solidFill>
                <a:latin typeface="Just Another Hand"/>
                <a:ea typeface="Just Another Hand"/>
                <a:cs typeface="Just Another Hand"/>
                <a:sym typeface="Just Another Hand"/>
              </a:rPr>
              <a:t>(2)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BH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ust Another Hand"/>
                <a:ea typeface="Just Another Hand"/>
                <a:cs typeface="Just Another Hand"/>
                <a:sym typeface="Just Another Hand"/>
              </a:rPr>
              <a:t>إعجاب</a:t>
            </a:r>
            <a:endParaRPr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ust Another Hand"/>
              <a:ea typeface="Just Another Hand"/>
              <a:cs typeface="Just Another Hand"/>
              <a:sym typeface="Just Another Hand"/>
            </a:endParaRPr>
          </a:p>
        </p:txBody>
      </p:sp>
      <p:sp>
        <p:nvSpPr>
          <p:cNvPr id="25" name="Google Shape;454;p19">
            <a:extLst>
              <a:ext uri="{FF2B5EF4-FFF2-40B4-BE49-F238E27FC236}">
                <a16:creationId xmlns:a16="http://schemas.microsoft.com/office/drawing/2014/main" id="{7EC99B1B-E526-4A9D-A28A-10A02ABB00DD}"/>
              </a:ext>
            </a:extLst>
          </p:cNvPr>
          <p:cNvSpPr/>
          <p:nvPr/>
        </p:nvSpPr>
        <p:spPr>
          <a:xfrm>
            <a:off x="6096000" y="1743410"/>
            <a:ext cx="1293600" cy="1293600"/>
          </a:xfrm>
          <a:prstGeom prst="ellipse">
            <a:avLst/>
          </a:prstGeom>
          <a:solidFill>
            <a:srgbClr val="FFE7A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BH" sz="3000" dirty="0">
                <a:solidFill>
                  <a:srgbClr val="000000"/>
                </a:solidFill>
                <a:latin typeface="Just Another Hand"/>
                <a:ea typeface="Just Another Hand"/>
                <a:cs typeface="Just Another Hand"/>
                <a:sym typeface="Just Another Hand"/>
              </a:rPr>
              <a:t>(1)</a:t>
            </a:r>
          </a:p>
          <a:p>
            <a:pPr algn="ctr"/>
            <a:r>
              <a:rPr lang="ar-BH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ust Another Hand"/>
                <a:sym typeface="Just Another Hand"/>
              </a:rPr>
              <a:t>تعلم</a:t>
            </a:r>
            <a:endParaRPr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ust Another Hand"/>
              <a:sym typeface="Just Another Hand"/>
            </a:endParaRPr>
          </a:p>
        </p:txBody>
      </p:sp>
      <p:sp>
        <p:nvSpPr>
          <p:cNvPr id="26" name="Google Shape;455;p19">
            <a:extLst>
              <a:ext uri="{FF2B5EF4-FFF2-40B4-BE49-F238E27FC236}">
                <a16:creationId xmlns:a16="http://schemas.microsoft.com/office/drawing/2014/main" id="{E28A6B01-E007-4A16-B055-7AA0A5949C5C}"/>
              </a:ext>
            </a:extLst>
          </p:cNvPr>
          <p:cNvSpPr/>
          <p:nvPr/>
        </p:nvSpPr>
        <p:spPr>
          <a:xfrm>
            <a:off x="8389363" y="3912438"/>
            <a:ext cx="1293600" cy="1293600"/>
          </a:xfrm>
          <a:prstGeom prst="ellipse">
            <a:avLst/>
          </a:prstGeom>
          <a:solidFill>
            <a:srgbClr val="FFE7A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BH" sz="3000" dirty="0">
                <a:solidFill>
                  <a:srgbClr val="000000"/>
                </a:solidFill>
                <a:latin typeface="Just Another Hand"/>
                <a:ea typeface="Just Another Hand"/>
                <a:cs typeface="Just Another Hand"/>
                <a:sym typeface="Just Another Hand"/>
              </a:rPr>
              <a:t>(3)</a:t>
            </a:r>
          </a:p>
          <a:p>
            <a:pPr algn="ctr"/>
            <a:r>
              <a:rPr lang="ar-BH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ust Another Hand"/>
                <a:sym typeface="Just Another Hand"/>
              </a:rPr>
              <a:t>مُساعدة</a:t>
            </a:r>
            <a:endParaRPr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ust Another Hand"/>
              <a:sym typeface="Just Another Hand"/>
            </a:endParaRPr>
          </a:p>
        </p:txBody>
      </p:sp>
      <p:sp>
        <p:nvSpPr>
          <p:cNvPr id="27" name="Google Shape;456;p19">
            <a:extLst>
              <a:ext uri="{FF2B5EF4-FFF2-40B4-BE49-F238E27FC236}">
                <a16:creationId xmlns:a16="http://schemas.microsoft.com/office/drawing/2014/main" id="{B202E411-825A-471F-AB2E-08C15A699A46}"/>
              </a:ext>
            </a:extLst>
          </p:cNvPr>
          <p:cNvSpPr/>
          <p:nvPr/>
        </p:nvSpPr>
        <p:spPr>
          <a:xfrm>
            <a:off x="4491200" y="4665175"/>
            <a:ext cx="1293600" cy="1293600"/>
          </a:xfrm>
          <a:prstGeom prst="ellipse">
            <a:avLst/>
          </a:prstGeom>
          <a:solidFill>
            <a:srgbClr val="FFE7A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BH" sz="3000" dirty="0">
                <a:solidFill>
                  <a:srgbClr val="000000"/>
                </a:solidFill>
                <a:latin typeface="Just Another Hand"/>
                <a:ea typeface="Just Another Hand"/>
                <a:cs typeface="Just Another Hand"/>
                <a:sym typeface="Just Another Hand"/>
              </a:rPr>
              <a:t>(4)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BH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ust Another Hand"/>
                <a:ea typeface="Just Another Hand"/>
                <a:cs typeface="Just Another Hand"/>
                <a:sym typeface="Just Another Hand"/>
              </a:rPr>
              <a:t>فِكْرة</a:t>
            </a:r>
            <a:endParaRPr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ust Another Hand"/>
              <a:ea typeface="Just Another Hand"/>
              <a:cs typeface="Just Another Hand"/>
              <a:sym typeface="Just Another Hand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446A6E21-6577-4B7E-BB64-AA278BDCB5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00" b="96750" l="10000" r="91000">
                        <a14:foregroundMark x1="38111" y1="8875" x2="62222" y2="2750"/>
                        <a14:foregroundMark x1="62222" y1="2750" x2="69000" y2="3250"/>
                        <a14:foregroundMark x1="69000" y1="3250" x2="75111" y2="5750"/>
                        <a14:foregroundMark x1="75111" y1="5750" x2="76778" y2="7125"/>
                        <a14:foregroundMark x1="64556" y1="3375" x2="58778" y2="2000"/>
                        <a14:foregroundMark x1="76111" y1="88875" x2="84000" y2="96750"/>
                        <a14:foregroundMark x1="10222" y1="19500" x2="10222" y2="19500"/>
                        <a14:foregroundMark x1="91000" y1="56375" x2="91000" y2="5637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2716" y="3273204"/>
            <a:ext cx="2011680" cy="1788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080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7.40741E-7 L -0.2306 0.4386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36" y="2192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7.40741E-7 L 0.00534 0.4421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221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7.40741E-7 L -0.28047 0.4685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23" y="2342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7.40741E-7 L -0.26406 0.350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03" y="175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0.18112 0.85578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49" y="427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7.40741E-7 L 0.40053 0.99583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26" y="4979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7.40741E-7 L 0.11979 0.99259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90" y="4963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7.40741E-7 L 0.1319 0.85579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89" y="427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18161B8E-3779-4321-B4BB-3D1BC3DFB1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821" y="963140"/>
            <a:ext cx="1409610" cy="9473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AC4C912-8E1D-47C5-A468-E218DA339705}"/>
              </a:ext>
            </a:extLst>
          </p:cNvPr>
          <p:cNvSpPr/>
          <p:nvPr/>
        </p:nvSpPr>
        <p:spPr>
          <a:xfrm>
            <a:off x="1313172" y="945178"/>
            <a:ext cx="1596912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1280160" rtl="1"/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هل حققنا</a:t>
            </a:r>
          </a:p>
          <a:p>
            <a:pPr lvl="0" algn="ctr" defTabSz="1280160" rtl="1"/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أهداف اليوم؟</a:t>
            </a:r>
            <a:endParaRPr lang="en-US" sz="2800" dirty="0">
              <a:solidFill>
                <a:schemeClr val="bg1"/>
              </a:solidFill>
              <a:cs typeface="(AH) Manal Black" pitchFamily="2" charset="-78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750E8B-F7B8-40F4-AD4A-77C71311968B}"/>
              </a:ext>
            </a:extLst>
          </p:cNvPr>
          <p:cNvSpPr txBox="1"/>
          <p:nvPr/>
        </p:nvSpPr>
        <p:spPr>
          <a:xfrm>
            <a:off x="5388429" y="2345552"/>
            <a:ext cx="46468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3600" u="sng" dirty="0">
                <a:solidFill>
                  <a:srgbClr val="FF0000"/>
                </a:solidFill>
                <a:cs typeface="(AH) Manal Black" pitchFamily="2" charset="-78"/>
              </a:rPr>
              <a:t>*</a:t>
            </a:r>
            <a:r>
              <a:rPr lang="ar-BH" sz="3600" u="sng" dirty="0">
                <a:cs typeface="(AH) Manal Black" pitchFamily="2" charset="-78"/>
              </a:rPr>
              <a:t>  هل حَققنا أهداف درس اليوم؟</a:t>
            </a:r>
            <a:endParaRPr lang="en-US" sz="3600" u="sng" dirty="0">
              <a:cs typeface="(AH) Manal Black" pitchFamily="2" charset="-7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D69F65B-34DF-4518-90F4-B08A1E525733}"/>
              </a:ext>
            </a:extLst>
          </p:cNvPr>
          <p:cNvSpPr/>
          <p:nvPr/>
        </p:nvSpPr>
        <p:spPr>
          <a:xfrm>
            <a:off x="1601110" y="3189849"/>
            <a:ext cx="8514953" cy="854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3600" dirty="0">
                <a:ln w="0"/>
                <a:solidFill>
                  <a:srgbClr val="FF0000"/>
                </a:solidFill>
                <a:cs typeface="(AH) Manal Black" pitchFamily="2" charset="-78"/>
              </a:rPr>
              <a:t>*</a:t>
            </a:r>
            <a:r>
              <a:rPr lang="ar-BH" sz="3600" dirty="0">
                <a:cs typeface="(AH) Manal Black" pitchFamily="2" charset="-78"/>
              </a:rPr>
              <a:t> يُعَبِّرُ عَنْ تَجْرُبَةٍ شَخْصِيَّةٍ مُراعِيًا تَسَلْسُلَ الأَحْداثِ.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97B698A-B864-44E9-9FB0-3995864EB030}"/>
              </a:ext>
            </a:extLst>
          </p:cNvPr>
          <p:cNvSpPr/>
          <p:nvPr/>
        </p:nvSpPr>
        <p:spPr>
          <a:xfrm>
            <a:off x="1564211" y="4080802"/>
            <a:ext cx="8514953" cy="16850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3600" dirty="0">
                <a:ln w="0"/>
                <a:solidFill>
                  <a:srgbClr val="FF0000"/>
                </a:solidFill>
                <a:cs typeface="(AH) Manal Black" pitchFamily="2" charset="-78"/>
              </a:rPr>
              <a:t>*</a:t>
            </a:r>
            <a:r>
              <a:rPr lang="ar-BH" sz="3600" dirty="0">
                <a:cs typeface="(AH) Manal Black" pitchFamily="2" charset="-78"/>
              </a:rPr>
              <a:t> يَصِفُ الأَشْخاصَ وَالأَماكِنَ وَالأَشْياءَ مَعَ تَفاصيلَ إِضافِيَّةٍ مُسْتَخْدِمًا اللُّغَةَ العَرَبِيَّةَ الفَصيحَةَ مُراعِيًّا آدابَ المحادَثَةِ.</a:t>
            </a:r>
          </a:p>
        </p:txBody>
      </p:sp>
    </p:spTree>
    <p:extLst>
      <p:ext uri="{BB962C8B-B14F-4D97-AF65-F5344CB8AC3E}">
        <p14:creationId xmlns:p14="http://schemas.microsoft.com/office/powerpoint/2010/main" val="2283291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38BAE85-DC49-4944-947D-F0FE11931B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320" y="771898"/>
            <a:ext cx="8163499" cy="54003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CADFBF1-308C-40AA-ADDE-84C6EDC78979}"/>
              </a:ext>
            </a:extLst>
          </p:cNvPr>
          <p:cNvSpPr txBox="1"/>
          <p:nvPr/>
        </p:nvSpPr>
        <p:spPr>
          <a:xfrm>
            <a:off x="2659256" y="1178769"/>
            <a:ext cx="6873487" cy="830997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r" rtl="1"/>
            <a:r>
              <a:rPr lang="ar-BH" sz="4800" u="sng" dirty="0">
                <a:solidFill>
                  <a:srgbClr val="C00000"/>
                </a:solidFill>
                <a:cs typeface="(AH) Manal Black" pitchFamily="2" charset="-78"/>
              </a:rPr>
              <a:t>*</a:t>
            </a:r>
            <a:r>
              <a:rPr lang="ar-BH" sz="4800" u="sng" dirty="0">
                <a:cs typeface="(AH) Manal Black" pitchFamily="2" charset="-78"/>
              </a:rPr>
              <a:t>عَبِّر عَنْ شُعورَك يا بَطَل</a:t>
            </a:r>
            <a:r>
              <a:rPr lang="en-US" sz="4800" u="sng" dirty="0">
                <a:cs typeface="(AH) Manal Black" pitchFamily="2" charset="-78"/>
              </a:rPr>
              <a:t>:</a:t>
            </a:r>
            <a:endParaRPr lang="en-US" sz="5400" u="sng" dirty="0">
              <a:cs typeface="(AH) Manal Black" pitchFamily="2" charset="-78"/>
            </a:endParaRPr>
          </a:p>
        </p:txBody>
      </p:sp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429A60C-80BC-45EF-B465-A8DACCA435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320" y="1178769"/>
            <a:ext cx="1409610" cy="9473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7796EAB-B176-4508-BD2C-BC092924C654}"/>
              </a:ext>
            </a:extLst>
          </p:cNvPr>
          <p:cNvSpPr txBox="1"/>
          <p:nvPr/>
        </p:nvSpPr>
        <p:spPr>
          <a:xfrm>
            <a:off x="1523677" y="771898"/>
            <a:ext cx="199240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5400" dirty="0">
                <a:solidFill>
                  <a:srgbClr val="C00000"/>
                </a:solidFill>
                <a:cs typeface="(AH) Manal Black" pitchFamily="2" charset="-78"/>
              </a:rPr>
              <a:t> </a:t>
            </a:r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عبر عن  </a:t>
            </a:r>
          </a:p>
          <a:p>
            <a:pPr algn="ctr" rtl="1"/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شعورك</a:t>
            </a:r>
            <a:endParaRPr lang="en-US" sz="5400" dirty="0">
              <a:solidFill>
                <a:schemeClr val="bg1"/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328905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2EF854B-E674-45CE-A6FA-2410B0D3C89C}"/>
              </a:ext>
            </a:extLst>
          </p:cNvPr>
          <p:cNvSpPr/>
          <p:nvPr/>
        </p:nvSpPr>
        <p:spPr>
          <a:xfrm>
            <a:off x="3885867" y="1659285"/>
            <a:ext cx="5807226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4400" dirty="0">
                <a:latin typeface="Sakkal Majalla" panose="02000000000000000000" pitchFamily="2" charset="-78"/>
                <a:cs typeface="(AH) Manal Black" pitchFamily="2" charset="-78"/>
              </a:rPr>
              <a:t>للتواصل - المعلمة / سناء الجعفري.</a:t>
            </a:r>
          </a:p>
          <a:p>
            <a:pPr algn="ctr" rtl="1">
              <a:lnSpc>
                <a:spcPct val="150000"/>
              </a:lnSpc>
            </a:pPr>
            <a:r>
              <a:rPr lang="ar-BH" sz="4400" dirty="0" err="1">
                <a:latin typeface="Sakkal Majalla" panose="02000000000000000000" pitchFamily="2" charset="-78"/>
                <a:cs typeface="(AH) Manal Black" pitchFamily="2" charset="-78"/>
              </a:rPr>
              <a:t>تلجرام</a:t>
            </a:r>
            <a:r>
              <a:rPr lang="ar-BH" sz="4400" dirty="0">
                <a:latin typeface="Sakkal Majalla" panose="02000000000000000000" pitchFamily="2" charset="-78"/>
                <a:cs typeface="(AH) Manal Black" pitchFamily="2" charset="-78"/>
              </a:rPr>
              <a:t>: </a:t>
            </a:r>
            <a:r>
              <a:rPr lang="en-US" sz="4400" dirty="0">
                <a:latin typeface="Sakkal Majalla" panose="02000000000000000000" pitchFamily="2" charset="-78"/>
                <a:cs typeface="(AH) Manal Black" pitchFamily="2" charset="-78"/>
              </a:rPr>
              <a:t>t.me/Sanaa21</a:t>
            </a:r>
          </a:p>
          <a:p>
            <a:pPr algn="ctr" rtl="1">
              <a:lnSpc>
                <a:spcPct val="150000"/>
              </a:lnSpc>
            </a:pPr>
            <a:r>
              <a:rPr lang="ar-BH" sz="3200" dirty="0" err="1">
                <a:cs typeface="(AH) Manal Black" pitchFamily="2" charset="-78"/>
              </a:rPr>
              <a:t>انستجرام</a:t>
            </a:r>
            <a:r>
              <a:rPr lang="ar-BH" sz="3200" dirty="0">
                <a:cs typeface="(AH) Manal Black" pitchFamily="2" charset="-78"/>
              </a:rPr>
              <a:t>: </a:t>
            </a:r>
            <a:r>
              <a:rPr lang="en-US" sz="3200" dirty="0">
                <a:cs typeface="(AH) Manal Black" pitchFamily="2" charset="-78"/>
              </a:rPr>
              <a:t>sanaa_ali1</a:t>
            </a:r>
          </a:p>
          <a:p>
            <a:pPr algn="ctr" rtl="1">
              <a:lnSpc>
                <a:spcPct val="150000"/>
              </a:lnSpc>
            </a:pPr>
            <a:r>
              <a:rPr lang="ar-BH" sz="3200" dirty="0">
                <a:effectLst/>
                <a:cs typeface="(AH) Manal Black" pitchFamily="2" charset="-78"/>
              </a:rPr>
              <a:t>واتساب / 0503770211</a:t>
            </a:r>
            <a:endParaRPr lang="ar-SA" sz="3200" dirty="0">
              <a:effectLst/>
              <a:cs typeface="(AH) Manal Black" pitchFamily="2" charset="-78"/>
            </a:endParaRPr>
          </a:p>
        </p:txBody>
      </p:sp>
      <p:pic>
        <p:nvPicPr>
          <p:cNvPr id="3" name="Picture 2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D5653157-2020-4CD6-8719-8946896A10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09" y="1858487"/>
            <a:ext cx="5070764" cy="5195455"/>
          </a:xfrm>
          <a:prstGeom prst="rect">
            <a:avLst/>
          </a:prstGeom>
        </p:spPr>
      </p:pic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8695521-885A-4B7B-8FF6-DD4099AB92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062" y="0"/>
            <a:ext cx="1409610" cy="9473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EECA76B-253E-4C73-95FB-D3FCADCE3E09}"/>
              </a:ext>
            </a:extLst>
          </p:cNvPr>
          <p:cNvSpPr txBox="1"/>
          <p:nvPr/>
        </p:nvSpPr>
        <p:spPr>
          <a:xfrm>
            <a:off x="1045028" y="208219"/>
            <a:ext cx="19924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5400" dirty="0">
                <a:solidFill>
                  <a:srgbClr val="C00000"/>
                </a:solidFill>
                <a:cs typeface="(AH) Manal Black" pitchFamily="2" charset="-78"/>
              </a:rPr>
              <a:t> </a:t>
            </a:r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التَّواصل</a:t>
            </a:r>
            <a:endParaRPr lang="en-US" sz="5400" dirty="0">
              <a:solidFill>
                <a:schemeClr val="bg1"/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316389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38D8177-F2EA-4679-9F57-68CF627D9239}"/>
              </a:ext>
            </a:extLst>
          </p:cNvPr>
          <p:cNvSpPr/>
          <p:nvPr/>
        </p:nvSpPr>
        <p:spPr>
          <a:xfrm>
            <a:off x="720793" y="497346"/>
            <a:ext cx="11160002" cy="5821682"/>
          </a:xfrm>
          <a:custGeom>
            <a:avLst/>
            <a:gdLst>
              <a:gd name="connsiteX0" fmla="*/ 0 w 11160002"/>
              <a:gd name="connsiteY0" fmla="*/ 0 h 5821682"/>
              <a:gd name="connsiteX1" fmla="*/ 11160002 w 11160002"/>
              <a:gd name="connsiteY1" fmla="*/ 0 h 5821682"/>
              <a:gd name="connsiteX2" fmla="*/ 11160002 w 11160002"/>
              <a:gd name="connsiteY2" fmla="*/ 5821682 h 5821682"/>
              <a:gd name="connsiteX3" fmla="*/ 0 w 11160002"/>
              <a:gd name="connsiteY3" fmla="*/ 5821682 h 5821682"/>
              <a:gd name="connsiteX4" fmla="*/ 0 w 11160002"/>
              <a:gd name="connsiteY4" fmla="*/ 0 h 5821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60002" h="5821682" fill="none" extrusionOk="0">
                <a:moveTo>
                  <a:pt x="0" y="0"/>
                </a:moveTo>
                <a:cubicBezTo>
                  <a:pt x="3679182" y="-33775"/>
                  <a:pt x="9893717" y="138873"/>
                  <a:pt x="11160002" y="0"/>
                </a:cubicBezTo>
                <a:cubicBezTo>
                  <a:pt x="11086231" y="1660989"/>
                  <a:pt x="11004119" y="3999490"/>
                  <a:pt x="11160002" y="5821682"/>
                </a:cubicBezTo>
                <a:cubicBezTo>
                  <a:pt x="9373488" y="5684352"/>
                  <a:pt x="4743060" y="5683826"/>
                  <a:pt x="0" y="5821682"/>
                </a:cubicBezTo>
                <a:cubicBezTo>
                  <a:pt x="152408" y="3299582"/>
                  <a:pt x="73868" y="2595181"/>
                  <a:pt x="0" y="0"/>
                </a:cubicBezTo>
                <a:close/>
              </a:path>
              <a:path w="11160002" h="5821682" stroke="0" extrusionOk="0">
                <a:moveTo>
                  <a:pt x="0" y="0"/>
                </a:moveTo>
                <a:cubicBezTo>
                  <a:pt x="5021638" y="-101487"/>
                  <a:pt x="7524794" y="-162162"/>
                  <a:pt x="11160002" y="0"/>
                </a:cubicBezTo>
                <a:cubicBezTo>
                  <a:pt x="11220715" y="2034953"/>
                  <a:pt x="11098930" y="4274784"/>
                  <a:pt x="11160002" y="5821682"/>
                </a:cubicBezTo>
                <a:cubicBezTo>
                  <a:pt x="8334191" y="5871747"/>
                  <a:pt x="3158124" y="5663233"/>
                  <a:pt x="0" y="5821682"/>
                </a:cubicBezTo>
                <a:cubicBezTo>
                  <a:pt x="-24452" y="3887168"/>
                  <a:pt x="-67663" y="1757809"/>
                  <a:pt x="0" y="0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715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98176570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5901C0CB-EF12-403E-A88C-B33FBCF8B9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281" y="189040"/>
            <a:ext cx="2102304" cy="1061357"/>
          </a:xfrm>
          <a:prstGeom prst="rect">
            <a:avLst/>
          </a:prstGeom>
        </p:spPr>
      </p:pic>
      <p:pic>
        <p:nvPicPr>
          <p:cNvPr id="4" name="Picture 3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AF82B409-6F6B-4292-9A99-059FC1A276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242" y="1339356"/>
            <a:ext cx="2102304" cy="1061357"/>
          </a:xfrm>
          <a:prstGeom prst="rect">
            <a:avLst/>
          </a:prstGeom>
        </p:spPr>
      </p:pic>
      <p:sp>
        <p:nvSpPr>
          <p:cNvPr id="5" name="Google Shape;36;p4">
            <a:extLst>
              <a:ext uri="{FF2B5EF4-FFF2-40B4-BE49-F238E27FC236}">
                <a16:creationId xmlns:a16="http://schemas.microsoft.com/office/drawing/2014/main" id="{A725591C-441D-4A6E-9FF6-854B8378C657}"/>
              </a:ext>
            </a:extLst>
          </p:cNvPr>
          <p:cNvSpPr/>
          <p:nvPr/>
        </p:nvSpPr>
        <p:spPr>
          <a:xfrm>
            <a:off x="2613203" y="1848802"/>
            <a:ext cx="1814714" cy="2000286"/>
          </a:xfrm>
          <a:prstGeom prst="rect">
            <a:avLst/>
          </a:prstGeom>
          <a:solidFill>
            <a:srgbClr val="898788">
              <a:alpha val="57650"/>
            </a:srgbClr>
          </a:solidFill>
          <a:ln>
            <a:noFill/>
          </a:ln>
        </p:spPr>
        <p:txBody>
          <a:bodyPr spcFirstLastPara="1" wrap="square" lIns="58500" tIns="29244" rIns="58500" bIns="29244" anchor="ctr" anchorCtr="0">
            <a:noAutofit/>
          </a:bodyPr>
          <a:lstStyle/>
          <a:p>
            <a:pPr algn="ctr"/>
            <a:endParaRPr sz="1143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37;p4">
            <a:extLst>
              <a:ext uri="{FF2B5EF4-FFF2-40B4-BE49-F238E27FC236}">
                <a16:creationId xmlns:a16="http://schemas.microsoft.com/office/drawing/2014/main" id="{AF01E368-250D-42FB-BD6F-C371944377E5}"/>
              </a:ext>
            </a:extLst>
          </p:cNvPr>
          <p:cNvSpPr/>
          <p:nvPr/>
        </p:nvSpPr>
        <p:spPr>
          <a:xfrm>
            <a:off x="4688545" y="1848802"/>
            <a:ext cx="1814714" cy="2000286"/>
          </a:xfrm>
          <a:prstGeom prst="rect">
            <a:avLst/>
          </a:prstGeom>
          <a:solidFill>
            <a:srgbClr val="898788">
              <a:alpha val="57650"/>
            </a:srgbClr>
          </a:solidFill>
          <a:ln>
            <a:noFill/>
          </a:ln>
        </p:spPr>
        <p:txBody>
          <a:bodyPr spcFirstLastPara="1" wrap="square" lIns="58500" tIns="29244" rIns="58500" bIns="29244" anchor="ctr" anchorCtr="0">
            <a:noAutofit/>
          </a:bodyPr>
          <a:lstStyle/>
          <a:p>
            <a:pPr algn="ctr"/>
            <a:endParaRPr sz="1143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38;p4">
            <a:extLst>
              <a:ext uri="{FF2B5EF4-FFF2-40B4-BE49-F238E27FC236}">
                <a16:creationId xmlns:a16="http://schemas.microsoft.com/office/drawing/2014/main" id="{99CA4FF4-10F4-485C-8503-50269547AA06}"/>
              </a:ext>
            </a:extLst>
          </p:cNvPr>
          <p:cNvSpPr/>
          <p:nvPr/>
        </p:nvSpPr>
        <p:spPr>
          <a:xfrm>
            <a:off x="2613203" y="4195657"/>
            <a:ext cx="3862429" cy="2000286"/>
          </a:xfrm>
          <a:prstGeom prst="rect">
            <a:avLst/>
          </a:prstGeom>
          <a:solidFill>
            <a:srgbClr val="898788">
              <a:alpha val="57650"/>
            </a:srgbClr>
          </a:solidFill>
          <a:ln>
            <a:noFill/>
          </a:ln>
        </p:spPr>
        <p:txBody>
          <a:bodyPr spcFirstLastPara="1" wrap="square" lIns="58500" tIns="29244" rIns="58500" bIns="29244" anchor="ctr" anchorCtr="0">
            <a:noAutofit/>
          </a:bodyPr>
          <a:lstStyle/>
          <a:p>
            <a:pPr algn="ctr"/>
            <a:endParaRPr sz="1143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39;p4">
            <a:extLst>
              <a:ext uri="{FF2B5EF4-FFF2-40B4-BE49-F238E27FC236}">
                <a16:creationId xmlns:a16="http://schemas.microsoft.com/office/drawing/2014/main" id="{BC3A12AD-FD91-4675-AAC8-6AAEA378B865}"/>
              </a:ext>
            </a:extLst>
          </p:cNvPr>
          <p:cNvSpPr/>
          <p:nvPr/>
        </p:nvSpPr>
        <p:spPr>
          <a:xfrm>
            <a:off x="2741505" y="1732942"/>
            <a:ext cx="1559231" cy="280894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rgbClr val="FF4A00">
              <a:alpha val="68720"/>
            </a:srgbClr>
          </a:solidFill>
          <a:ln>
            <a:noFill/>
          </a:ln>
        </p:spPr>
        <p:txBody>
          <a:bodyPr spcFirstLastPara="1" wrap="square" lIns="58500" tIns="29244" rIns="58500" bIns="29244" anchor="ctr" anchorCtr="0">
            <a:noAutofit/>
          </a:bodyPr>
          <a:lstStyle/>
          <a:p>
            <a:pPr algn="ctr"/>
            <a:r>
              <a:rPr lang="ar-BH" sz="2286" b="1" dirty="0">
                <a:solidFill>
                  <a:schemeClr val="lt1"/>
                </a:solidFill>
                <a:latin typeface="Coming Soon"/>
                <a:sym typeface="Coming Soon"/>
              </a:rPr>
              <a:t>التَّاريخ</a:t>
            </a:r>
            <a:endParaRPr sz="2286" b="1" dirty="0">
              <a:solidFill>
                <a:schemeClr val="lt1"/>
              </a:solidFill>
              <a:latin typeface="Coming Soon"/>
              <a:sym typeface="Coming Soon"/>
            </a:endParaRPr>
          </a:p>
        </p:txBody>
      </p:sp>
      <p:sp>
        <p:nvSpPr>
          <p:cNvPr id="9" name="Google Shape;40;p4">
            <a:extLst>
              <a:ext uri="{FF2B5EF4-FFF2-40B4-BE49-F238E27FC236}">
                <a16:creationId xmlns:a16="http://schemas.microsoft.com/office/drawing/2014/main" id="{2AC9AFEE-5592-4485-9068-ADA6D522A792}"/>
              </a:ext>
            </a:extLst>
          </p:cNvPr>
          <p:cNvSpPr/>
          <p:nvPr/>
        </p:nvSpPr>
        <p:spPr>
          <a:xfrm>
            <a:off x="4816847" y="1708507"/>
            <a:ext cx="1559231" cy="280894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rgbClr val="FEAF30">
              <a:alpha val="74860"/>
            </a:srgbClr>
          </a:solidFill>
          <a:ln>
            <a:noFill/>
          </a:ln>
        </p:spPr>
        <p:txBody>
          <a:bodyPr spcFirstLastPara="1" wrap="square" lIns="58500" tIns="29244" rIns="58500" bIns="29244" anchor="ctr" anchorCtr="0">
            <a:noAutofit/>
          </a:bodyPr>
          <a:lstStyle/>
          <a:p>
            <a:pPr algn="ctr"/>
            <a:r>
              <a:rPr lang="ar-BH" sz="2286" b="1" dirty="0">
                <a:solidFill>
                  <a:schemeClr val="lt1"/>
                </a:solidFill>
                <a:latin typeface="Coming Soon"/>
                <a:ea typeface="Coming Soon"/>
                <a:cs typeface="Coming Soon"/>
                <a:sym typeface="Coming Soon"/>
              </a:rPr>
              <a:t>الْيــوم</a:t>
            </a:r>
            <a:endParaRPr sz="2286" b="1" dirty="0">
              <a:solidFill>
                <a:schemeClr val="lt1"/>
              </a:solidFill>
              <a:latin typeface="Coming Soon"/>
              <a:ea typeface="Coming Soon"/>
              <a:cs typeface="Coming Soon"/>
              <a:sym typeface="Coming Soon"/>
            </a:endParaRPr>
          </a:p>
        </p:txBody>
      </p:sp>
      <p:sp>
        <p:nvSpPr>
          <p:cNvPr id="10" name="Google Shape;41;p4">
            <a:extLst>
              <a:ext uri="{FF2B5EF4-FFF2-40B4-BE49-F238E27FC236}">
                <a16:creationId xmlns:a16="http://schemas.microsoft.com/office/drawing/2014/main" id="{D5E0BF4C-E8DB-4E61-809E-84CCD17BB707}"/>
              </a:ext>
            </a:extLst>
          </p:cNvPr>
          <p:cNvSpPr/>
          <p:nvPr/>
        </p:nvSpPr>
        <p:spPr>
          <a:xfrm>
            <a:off x="2741505" y="4055362"/>
            <a:ext cx="3537906" cy="315757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rgbClr val="FCE571">
              <a:alpha val="77090"/>
            </a:srgbClr>
          </a:solidFill>
          <a:ln>
            <a:noFill/>
          </a:ln>
        </p:spPr>
        <p:txBody>
          <a:bodyPr spcFirstLastPara="1" wrap="square" lIns="58500" tIns="29244" rIns="58500" bIns="29244" anchor="ctr" anchorCtr="0">
            <a:noAutofit/>
          </a:bodyPr>
          <a:lstStyle/>
          <a:p>
            <a:pPr algn="ctr"/>
            <a:r>
              <a:rPr lang="ar-AE" sz="2286" b="1" dirty="0">
                <a:solidFill>
                  <a:schemeClr val="lt1"/>
                </a:solidFill>
                <a:latin typeface="Coming Soon"/>
                <a:ea typeface="Coming Soon"/>
                <a:cs typeface="Coming Soon"/>
                <a:sym typeface="Coming Soon"/>
              </a:rPr>
              <a:t>الوحدة الخامسة</a:t>
            </a:r>
            <a:endParaRPr sz="2286" b="1" dirty="0">
              <a:solidFill>
                <a:schemeClr val="lt1"/>
              </a:solidFill>
              <a:latin typeface="Coming Soon"/>
              <a:ea typeface="Coming Soon"/>
              <a:cs typeface="Coming Soon"/>
              <a:sym typeface="Coming Soon"/>
            </a:endParaRPr>
          </a:p>
        </p:txBody>
      </p:sp>
      <p:graphicFrame>
        <p:nvGraphicFramePr>
          <p:cNvPr id="11" name="Google Shape;42;p4">
            <a:extLst>
              <a:ext uri="{FF2B5EF4-FFF2-40B4-BE49-F238E27FC236}">
                <a16:creationId xmlns:a16="http://schemas.microsoft.com/office/drawing/2014/main" id="{61F4B326-886F-4D33-A30E-4FDD2037C4D9}"/>
              </a:ext>
            </a:extLst>
          </p:cNvPr>
          <p:cNvGraphicFramePr/>
          <p:nvPr/>
        </p:nvGraphicFramePr>
        <p:xfrm>
          <a:off x="6736260" y="1339258"/>
          <a:ext cx="4039834" cy="3641965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5771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71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39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603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7711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7711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7711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780872">
                <a:tc gridSpan="7">
                  <a:txBody>
                    <a:bodyPr/>
                    <a:lstStyle/>
                    <a:p>
                      <a:pPr marL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-BH" sz="34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Simplified Arabic Fixed" panose="02070309020205020404" pitchFamily="49" charset="-78"/>
                          <a:ea typeface="Satisfy"/>
                          <a:cs typeface="Simplified Arabic Fixed" panose="02070309020205020404" pitchFamily="49" charset="-78"/>
                          <a:sym typeface="Satisfy"/>
                        </a:rPr>
                        <a:t>يناير</a:t>
                      </a:r>
                      <a:endParaRPr sz="34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Simplified Arabic Fixed" panose="02070309020205020404" pitchFamily="49" charset="-78"/>
                        <a:ea typeface="Satisfy"/>
                        <a:cs typeface="Simplified Arabic Fixed" panose="02070309020205020404" pitchFamily="49" charset="-78"/>
                        <a:sym typeface="Satisfy"/>
                      </a:endParaRPr>
                    </a:p>
                  </a:txBody>
                  <a:tcPr marL="55101" marR="55101" marT="65304" marB="65304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4747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0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S</a:t>
                      </a:r>
                      <a:endParaRPr sz="20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0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M</a:t>
                      </a:r>
                      <a:endParaRPr sz="20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0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T</a:t>
                      </a:r>
                      <a:endParaRPr sz="20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0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W</a:t>
                      </a:r>
                      <a:endParaRPr sz="20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0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T</a:t>
                      </a:r>
                      <a:endParaRPr sz="20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0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F</a:t>
                      </a:r>
                      <a:endParaRPr sz="20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0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S</a:t>
                      </a:r>
                      <a:endParaRPr sz="20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302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sz="13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lang="es-ES"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lang="es-ES"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lang="es-ES"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lang="es-ES"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lang="ar-BH"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 algn="ctr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</a:t>
                      </a: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302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3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4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5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6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7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8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302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9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10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11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12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13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</a:t>
                      </a: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4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15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302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16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17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18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19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20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21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22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302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23</a:t>
                      </a:r>
                    </a:p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30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24</a:t>
                      </a:r>
                    </a:p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31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25</a:t>
                      </a:r>
                    </a:p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26</a:t>
                      </a: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27</a:t>
                      </a: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28</a:t>
                      </a: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29</a:t>
                      </a: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lang="ar-BH"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E69F50FC-420D-4DF5-91F5-74EB150E0577}"/>
              </a:ext>
            </a:extLst>
          </p:cNvPr>
          <p:cNvSpPr txBox="1"/>
          <p:nvPr/>
        </p:nvSpPr>
        <p:spPr>
          <a:xfrm>
            <a:off x="5013069" y="2565003"/>
            <a:ext cx="1353484" cy="575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AE" sz="3143" dirty="0">
                <a:cs typeface="(AH) Manal Black" pitchFamily="2" charset="-78"/>
              </a:rPr>
              <a:t>الجمعة</a:t>
            </a:r>
            <a:endParaRPr lang="en-US" sz="3143" dirty="0">
              <a:cs typeface="(AH) Manal Black" pitchFamily="2" charset="-78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3A6F0AD-6226-49FE-9EA6-74A5A163327E}"/>
              </a:ext>
            </a:extLst>
          </p:cNvPr>
          <p:cNvSpPr/>
          <p:nvPr/>
        </p:nvSpPr>
        <p:spPr>
          <a:xfrm>
            <a:off x="9715794" y="3476676"/>
            <a:ext cx="443953" cy="457947"/>
          </a:xfrm>
          <a:prstGeom prst="ellipse">
            <a:avLst/>
          </a:prstGeom>
          <a:noFill/>
          <a:ln w="38100">
            <a:solidFill>
              <a:srgbClr val="C00000"/>
            </a:solidFill>
            <a:prstDash val="sysDash"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6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76C2899-2E3B-46B7-8874-0AF5CDC820BF}"/>
              </a:ext>
            </a:extLst>
          </p:cNvPr>
          <p:cNvSpPr txBox="1"/>
          <p:nvPr/>
        </p:nvSpPr>
        <p:spPr>
          <a:xfrm>
            <a:off x="2721429" y="2334287"/>
            <a:ext cx="1638271" cy="44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AE" sz="2286" b="1" dirty="0"/>
              <a:t>14</a:t>
            </a:r>
            <a:r>
              <a:rPr lang="ar-BH" sz="2286" b="1" dirty="0"/>
              <a:t>/1/2022</a:t>
            </a:r>
            <a:endParaRPr lang="en-US" sz="3143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E69568C-ED93-4AEC-8BE8-22C9E1E30119}"/>
              </a:ext>
            </a:extLst>
          </p:cNvPr>
          <p:cNvSpPr txBox="1"/>
          <p:nvPr/>
        </p:nvSpPr>
        <p:spPr>
          <a:xfrm>
            <a:off x="2531575" y="2854089"/>
            <a:ext cx="2110119" cy="44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AE" sz="1714" b="1" dirty="0"/>
              <a:t>11</a:t>
            </a:r>
            <a:r>
              <a:rPr lang="ar-BH" sz="1714" b="1" dirty="0"/>
              <a:t>/ جماد </a:t>
            </a:r>
            <a:r>
              <a:rPr lang="ar-BH" sz="1000" b="1" dirty="0"/>
              <a:t>الثاني</a:t>
            </a:r>
            <a:r>
              <a:rPr lang="ar-BH" sz="2286" b="1" dirty="0"/>
              <a:t>/</a:t>
            </a:r>
            <a:r>
              <a:rPr lang="ar-BH" sz="1714" b="1" dirty="0"/>
              <a:t>1443</a:t>
            </a:r>
            <a:endParaRPr lang="en-US" sz="1714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BB76094-BDF2-49A1-9629-1CF4A5D0449F}"/>
              </a:ext>
            </a:extLst>
          </p:cNvPr>
          <p:cNvSpPr txBox="1"/>
          <p:nvPr/>
        </p:nvSpPr>
        <p:spPr>
          <a:xfrm>
            <a:off x="3047803" y="4934002"/>
            <a:ext cx="29932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AE" sz="2800" b="1" dirty="0"/>
              <a:t>أفكارك تُغير العالَم</a:t>
            </a:r>
            <a:endParaRPr lang="en-US" sz="3600" b="1" dirty="0"/>
          </a:p>
        </p:txBody>
      </p:sp>
      <p:pic>
        <p:nvPicPr>
          <p:cNvPr id="17" name="Picture 16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1CBBC47F-348A-4BD6-BE08-9C0B1E46F0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500" y="1177201"/>
            <a:ext cx="2102304" cy="106135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36ECE32-6935-4653-BB0E-68084E630EBB}"/>
              </a:ext>
            </a:extLst>
          </p:cNvPr>
          <p:cNvSpPr txBox="1"/>
          <p:nvPr/>
        </p:nvSpPr>
        <p:spPr>
          <a:xfrm>
            <a:off x="-1088571" y="7094746"/>
            <a:ext cx="956196" cy="29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1286" b="1" dirty="0">
                <a:latin typeface="Aldhabi" panose="01000000000000000000" pitchFamily="2" charset="-78"/>
                <a:cs typeface="Aldhabi" panose="01000000000000000000" pitchFamily="2" charset="-78"/>
              </a:rPr>
              <a:t>المعلمة/ سناء الجعفري.</a:t>
            </a:r>
            <a:endParaRPr lang="en-US" sz="1286" b="1" dirty="0"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grpSp>
        <p:nvGrpSpPr>
          <p:cNvPr id="22" name="مجموعة 14">
            <a:extLst>
              <a:ext uri="{FF2B5EF4-FFF2-40B4-BE49-F238E27FC236}">
                <a16:creationId xmlns:a16="http://schemas.microsoft.com/office/drawing/2014/main" id="{CA2D2361-0348-4757-89B4-BD3804E0AEEC}"/>
              </a:ext>
            </a:extLst>
          </p:cNvPr>
          <p:cNvGrpSpPr/>
          <p:nvPr/>
        </p:nvGrpSpPr>
        <p:grpSpPr>
          <a:xfrm flipH="1">
            <a:off x="9968318" y="0"/>
            <a:ext cx="2258448" cy="6389712"/>
            <a:chOff x="2507423" y="-1965727"/>
            <a:chExt cx="2765709" cy="8823726"/>
          </a:xfrm>
        </p:grpSpPr>
        <p:sp>
          <p:nvSpPr>
            <p:cNvPr id="23" name="مستطيل 15">
              <a:extLst>
                <a:ext uri="{FF2B5EF4-FFF2-40B4-BE49-F238E27FC236}">
                  <a16:creationId xmlns:a16="http://schemas.microsoft.com/office/drawing/2014/main" id="{15E915D8-1C62-47B4-8419-ACDC9008DA68}"/>
                </a:ext>
              </a:extLst>
            </p:cNvPr>
            <p:cNvSpPr/>
            <p:nvPr/>
          </p:nvSpPr>
          <p:spPr>
            <a:xfrm>
              <a:off x="2931101" y="-1616796"/>
              <a:ext cx="124322" cy="8474795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24" name="Picture 2" descr="Image result for â«Ø¹ÙÙ Ø§ÙØ§ÙØ§Ø±Ø§Øª ÙØªØ­Ø±Ùâ¬â">
              <a:extLst>
                <a:ext uri="{FF2B5EF4-FFF2-40B4-BE49-F238E27FC236}">
                  <a16:creationId xmlns:a16="http://schemas.microsoft.com/office/drawing/2014/main" id="{030A5AB5-E3D0-4D2E-A315-EFB2345E405D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7423" y="-1965727"/>
              <a:ext cx="2765709" cy="23584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5" name="Arrow: Pentagon 24">
            <a:extLst>
              <a:ext uri="{FF2B5EF4-FFF2-40B4-BE49-F238E27FC236}">
                <a16:creationId xmlns:a16="http://schemas.microsoft.com/office/drawing/2014/main" id="{F2DD8770-9E0D-4C51-896E-428B1BA2F8F8}"/>
              </a:ext>
            </a:extLst>
          </p:cNvPr>
          <p:cNvSpPr/>
          <p:nvPr/>
        </p:nvSpPr>
        <p:spPr>
          <a:xfrm>
            <a:off x="0" y="445881"/>
            <a:ext cx="1597981" cy="518466"/>
          </a:xfrm>
          <a:custGeom>
            <a:avLst/>
            <a:gdLst>
              <a:gd name="connsiteX0" fmla="*/ 0 w 1597981"/>
              <a:gd name="connsiteY0" fmla="*/ 0 h 518466"/>
              <a:gd name="connsiteX1" fmla="*/ 457072 w 1597981"/>
              <a:gd name="connsiteY1" fmla="*/ 0 h 518466"/>
              <a:gd name="connsiteX2" fmla="*/ 862400 w 1597981"/>
              <a:gd name="connsiteY2" fmla="*/ 0 h 518466"/>
              <a:gd name="connsiteX3" fmla="*/ 1293600 w 1597981"/>
              <a:gd name="connsiteY3" fmla="*/ 0 h 518466"/>
              <a:gd name="connsiteX4" fmla="*/ 1597981 w 1597981"/>
              <a:gd name="connsiteY4" fmla="*/ 259233 h 518466"/>
              <a:gd name="connsiteX5" fmla="*/ 1293600 w 1597981"/>
              <a:gd name="connsiteY5" fmla="*/ 518466 h 518466"/>
              <a:gd name="connsiteX6" fmla="*/ 836528 w 1597981"/>
              <a:gd name="connsiteY6" fmla="*/ 518466 h 518466"/>
              <a:gd name="connsiteX7" fmla="*/ 392392 w 1597981"/>
              <a:gd name="connsiteY7" fmla="*/ 518466 h 518466"/>
              <a:gd name="connsiteX8" fmla="*/ 0 w 1597981"/>
              <a:gd name="connsiteY8" fmla="*/ 518466 h 518466"/>
              <a:gd name="connsiteX9" fmla="*/ 0 w 1597981"/>
              <a:gd name="connsiteY9" fmla="*/ 0 h 518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97981" h="518466" fill="none" extrusionOk="0">
                <a:moveTo>
                  <a:pt x="0" y="0"/>
                </a:moveTo>
                <a:cubicBezTo>
                  <a:pt x="219174" y="-54836"/>
                  <a:pt x="299723" y="18154"/>
                  <a:pt x="457072" y="0"/>
                </a:cubicBezTo>
                <a:cubicBezTo>
                  <a:pt x="614421" y="-18154"/>
                  <a:pt x="716208" y="2049"/>
                  <a:pt x="862400" y="0"/>
                </a:cubicBezTo>
                <a:cubicBezTo>
                  <a:pt x="1008592" y="-2049"/>
                  <a:pt x="1139774" y="5249"/>
                  <a:pt x="1293600" y="0"/>
                </a:cubicBezTo>
                <a:cubicBezTo>
                  <a:pt x="1384447" y="60437"/>
                  <a:pt x="1427166" y="152717"/>
                  <a:pt x="1597981" y="259233"/>
                </a:cubicBezTo>
                <a:cubicBezTo>
                  <a:pt x="1489909" y="367207"/>
                  <a:pt x="1377139" y="395856"/>
                  <a:pt x="1293600" y="518466"/>
                </a:cubicBezTo>
                <a:cubicBezTo>
                  <a:pt x="1125386" y="570396"/>
                  <a:pt x="1044828" y="481424"/>
                  <a:pt x="836528" y="518466"/>
                </a:cubicBezTo>
                <a:cubicBezTo>
                  <a:pt x="628228" y="555508"/>
                  <a:pt x="494656" y="515988"/>
                  <a:pt x="392392" y="518466"/>
                </a:cubicBezTo>
                <a:cubicBezTo>
                  <a:pt x="290128" y="520944"/>
                  <a:pt x="194718" y="483618"/>
                  <a:pt x="0" y="518466"/>
                </a:cubicBezTo>
                <a:cubicBezTo>
                  <a:pt x="-10360" y="397737"/>
                  <a:pt x="43561" y="121263"/>
                  <a:pt x="0" y="0"/>
                </a:cubicBezTo>
                <a:close/>
              </a:path>
              <a:path w="1597981" h="518466" stroke="0" extrusionOk="0">
                <a:moveTo>
                  <a:pt x="0" y="0"/>
                </a:moveTo>
                <a:cubicBezTo>
                  <a:pt x="119008" y="-42882"/>
                  <a:pt x="240797" y="26171"/>
                  <a:pt x="444136" y="0"/>
                </a:cubicBezTo>
                <a:cubicBezTo>
                  <a:pt x="647475" y="-26171"/>
                  <a:pt x="677146" y="26434"/>
                  <a:pt x="836528" y="0"/>
                </a:cubicBezTo>
                <a:cubicBezTo>
                  <a:pt x="995910" y="-26434"/>
                  <a:pt x="1127955" y="22493"/>
                  <a:pt x="1293600" y="0"/>
                </a:cubicBezTo>
                <a:cubicBezTo>
                  <a:pt x="1389016" y="66077"/>
                  <a:pt x="1487971" y="203286"/>
                  <a:pt x="1597981" y="259233"/>
                </a:cubicBezTo>
                <a:cubicBezTo>
                  <a:pt x="1490473" y="364290"/>
                  <a:pt x="1383119" y="382991"/>
                  <a:pt x="1293600" y="518466"/>
                </a:cubicBezTo>
                <a:cubicBezTo>
                  <a:pt x="1167287" y="547696"/>
                  <a:pt x="998589" y="486298"/>
                  <a:pt x="888272" y="518466"/>
                </a:cubicBezTo>
                <a:cubicBezTo>
                  <a:pt x="777955" y="550634"/>
                  <a:pt x="613210" y="473415"/>
                  <a:pt x="482944" y="518466"/>
                </a:cubicBezTo>
                <a:cubicBezTo>
                  <a:pt x="352678" y="563517"/>
                  <a:pt x="212713" y="499878"/>
                  <a:pt x="0" y="518466"/>
                </a:cubicBezTo>
                <a:cubicBezTo>
                  <a:pt x="-12517" y="351516"/>
                  <a:pt x="35953" y="243013"/>
                  <a:pt x="0" y="0"/>
                </a:cubicBezTo>
                <a:close/>
              </a:path>
            </a:pathLst>
          </a:custGeom>
          <a:solidFill>
            <a:srgbClr val="FFBB22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379925325">
                  <a:prstGeom prst="homePlate">
                    <a:avLst>
                      <a:gd name="adj" fmla="val 58708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BH" sz="3600" b="1" dirty="0">
                <a:solidFill>
                  <a:schemeClr val="tx1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اليوم والتاريخ</a:t>
            </a:r>
            <a:endParaRPr lang="en-AE" sz="3600" b="1" dirty="0">
              <a:solidFill>
                <a:schemeClr val="tx1"/>
              </a:solidFill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pic>
        <p:nvPicPr>
          <p:cNvPr id="20" name="Picture 19" descr="Calendar&#10;&#10;Description automatically generated">
            <a:extLst>
              <a:ext uri="{FF2B5EF4-FFF2-40B4-BE49-F238E27FC236}">
                <a16:creationId xmlns:a16="http://schemas.microsoft.com/office/drawing/2014/main" id="{1CB85E0F-4918-4990-8567-EDB190C859E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8" t="13484" r="69103" b="80841"/>
          <a:stretch/>
        </p:blipFill>
        <p:spPr>
          <a:xfrm>
            <a:off x="7919135" y="839381"/>
            <a:ext cx="1737360" cy="5310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04429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  <p:sndAc>
          <p:stSnd>
            <p:snd r:embed="rId2" name="click.wav"/>
          </p:stSnd>
        </p:sndAc>
      </p:transition>
    </mc:Choice>
    <mc:Fallback xmlns="">
      <p:transition spd="slow">
        <p:checker/>
        <p:sndAc>
          <p:stSnd>
            <p:snd r:embed="rId7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5" grpId="0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A17C279-0EA1-445D-ADBB-DCDFBF00DC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30" r="26106"/>
          <a:stretch/>
        </p:blipFill>
        <p:spPr>
          <a:xfrm>
            <a:off x="3626499" y="3690326"/>
            <a:ext cx="5455332" cy="26293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97BAFEE-4F09-466B-BD68-CFF3FF2E7652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081" y="767056"/>
            <a:ext cx="10826638" cy="2629347"/>
          </a:xfrm>
          <a:prstGeom prst="rect">
            <a:avLst/>
          </a:prstGeom>
        </p:spPr>
      </p:pic>
      <p:pic>
        <p:nvPicPr>
          <p:cNvPr id="6" name="Picture 5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6C0AAE7E-2DB0-487D-9177-799C837744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750" b="94500" l="5250" r="96500">
                        <a14:foregroundMark x1="36500" y1="67250" x2="24750" y2="76500"/>
                        <a14:foregroundMark x1="24750" y1="76500" x2="11250" y2="73250"/>
                        <a14:foregroundMark x1="11250" y1="73250" x2="10250" y2="46750"/>
                        <a14:foregroundMark x1="10250" y1="46750" x2="11750" y2="40750"/>
                        <a14:foregroundMark x1="8500" y1="60750" x2="7750" y2="32250"/>
                        <a14:foregroundMark x1="7750" y1="32250" x2="14750" y2="20500"/>
                        <a14:foregroundMark x1="14750" y1="20500" x2="35000" y2="9000"/>
                        <a14:foregroundMark x1="9250" y1="61500" x2="5250" y2="48500"/>
                        <a14:foregroundMark x1="5250" y1="48500" x2="5250" y2="41500"/>
                        <a14:foregroundMark x1="26750" y1="38750" x2="50750" y2="36750"/>
                        <a14:foregroundMark x1="55250" y1="25750" x2="35000" y2="24500"/>
                        <a14:foregroundMark x1="52000" y1="19250" x2="52000" y2="27250"/>
                        <a14:foregroundMark x1="40250" y1="27750" x2="40250" y2="19250"/>
                        <a14:foregroundMark x1="42750" y1="17500" x2="34500" y2="28500"/>
                        <a14:foregroundMark x1="34500" y1="28500" x2="34500" y2="29000"/>
                        <a14:foregroundMark x1="32500" y1="30500" x2="40250" y2="19500"/>
                        <a14:foregroundMark x1="40250" y1="19500" x2="40250" y2="19250"/>
                        <a14:foregroundMark x1="35750" y1="7750" x2="49250" y2="7750"/>
                        <a14:foregroundMark x1="49250" y1="7750" x2="74750" y2="18000"/>
                        <a14:foregroundMark x1="74750" y1="18000" x2="78000" y2="20750"/>
                        <a14:foregroundMark x1="81750" y1="21250" x2="71250" y2="12000"/>
                        <a14:foregroundMark x1="71250" y1="12000" x2="56250" y2="6500"/>
                        <a14:foregroundMark x1="56250" y1="6500" x2="44750" y2="5750"/>
                        <a14:foregroundMark x1="48750" y1="5750" x2="84500" y2="29250"/>
                        <a14:foregroundMark x1="84500" y1="29250" x2="85000" y2="29750"/>
                        <a14:foregroundMark x1="85000" y1="22500" x2="92750" y2="46500"/>
                        <a14:foregroundMark x1="92750" y1="46500" x2="93250" y2="61500"/>
                        <a14:foregroundMark x1="93250" y1="61500" x2="86750" y2="73750"/>
                        <a14:foregroundMark x1="86750" y1="73750" x2="65500" y2="89000"/>
                        <a14:foregroundMark x1="65500" y1="89000" x2="38000" y2="89250"/>
                        <a14:foregroundMark x1="38000" y1="89250" x2="14500" y2="74500"/>
                        <a14:foregroundMark x1="14500" y1="74500" x2="14250" y2="74500"/>
                        <a14:foregroundMark x1="39500" y1="92750" x2="55750" y2="94500"/>
                        <a14:foregroundMark x1="20750" y1="38250" x2="37000" y2="17000"/>
                        <a14:foregroundMark x1="37000" y1="17000" x2="40250" y2="15500"/>
                        <a14:foregroundMark x1="95250" y1="59750" x2="96500" y2="4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8176" y="984748"/>
            <a:ext cx="1645920" cy="1665334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F0CE2EBD-30C3-4AFB-81B2-8D8DE3DD78A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299" b="93103" l="9752" r="89894">
                        <a14:foregroundMark x1="28191" y1="34253" x2="33688" y2="30000"/>
                        <a14:foregroundMark x1="33688" y1="30000" x2="37766" y2="30920"/>
                        <a14:foregroundMark x1="52305" y1="35057" x2="59574" y2="31264"/>
                        <a14:foregroundMark x1="59574" y1="31264" x2="66312" y2="33563"/>
                        <a14:foregroundMark x1="66312" y1="33563" x2="66312" y2="33678"/>
                        <a14:foregroundMark x1="63830" y1="31609" x2="54787" y2="30805"/>
                        <a14:foregroundMark x1="54787" y1="30805" x2="52837" y2="33218"/>
                        <a14:foregroundMark x1="22163" y1="10000" x2="30142" y2="8851"/>
                        <a14:foregroundMark x1="30142" y1="8851" x2="36525" y2="5402"/>
                        <a14:foregroundMark x1="36525" y1="5402" x2="44504" y2="3218"/>
                        <a14:foregroundMark x1="44504" y1="3218" x2="53546" y2="4023"/>
                        <a14:foregroundMark x1="53546" y1="4023" x2="60816" y2="8851"/>
                        <a14:foregroundMark x1="60816" y1="8851" x2="63475" y2="13103"/>
                        <a14:foregroundMark x1="65071" y1="6897" x2="58156" y2="4368"/>
                        <a14:foregroundMark x1="58156" y1="4368" x2="47163" y2="2874"/>
                        <a14:foregroundMark x1="58333" y1="28046" x2="59929" y2="33448"/>
                        <a14:foregroundMark x1="59929" y1="33448" x2="59929" y2="33448"/>
                        <a14:foregroundMark x1="30142" y1="38046" x2="29078" y2="30460"/>
                        <a14:foregroundMark x1="29078" y1="30460" x2="31028" y2="25747"/>
                        <a14:foregroundMark x1="41667" y1="55287" x2="55496" y2="91379"/>
                        <a14:foregroundMark x1="32447" y1="82644" x2="29787" y2="69885"/>
                        <a14:foregroundMark x1="29787" y1="69885" x2="35638" y2="61494"/>
                        <a14:foregroundMark x1="31028" y1="78966" x2="23936" y2="76322"/>
                        <a14:foregroundMark x1="23936" y1="76322" x2="29787" y2="60115"/>
                        <a14:foregroundMark x1="29787" y1="60115" x2="37057" y2="56897"/>
                        <a14:foregroundMark x1="37057" y1="56897" x2="43972" y2="55632"/>
                        <a14:foregroundMark x1="29433" y1="73103" x2="25709" y2="82644"/>
                        <a14:foregroundMark x1="48050" y1="91149" x2="56915" y2="90920"/>
                        <a14:foregroundMark x1="56915" y1="90920" x2="74291" y2="92874"/>
                        <a14:foregroundMark x1="74291" y1="92874" x2="80142" y2="89310"/>
                        <a14:foregroundMark x1="80142" y1="89310" x2="72163" y2="75172"/>
                        <a14:foregroundMark x1="73759" y1="76207" x2="71809" y2="87816"/>
                        <a14:foregroundMark x1="69858" y1="93218" x2="62766" y2="67931"/>
                        <a14:foregroundMark x1="62766" y1="67931" x2="62766" y2="67126"/>
                        <a14:foregroundMark x1="61879" y1="68966" x2="64362" y2="83908"/>
                        <a14:foregroundMark x1="63830" y1="88506" x2="55674" y2="81379"/>
                        <a14:foregroundMark x1="55674" y1="81379" x2="56383" y2="75747"/>
                        <a14:foregroundMark x1="56383" y1="75747" x2="62234" y2="65747"/>
                        <a14:foregroundMark x1="62234" y1="65747" x2="67021" y2="62299"/>
                        <a14:foregroundMark x1="88830" y1="70000" x2="82092" y2="59425"/>
                        <a14:foregroundMark x1="82092" y1="59425" x2="75000" y2="56782"/>
                        <a14:foregroundMark x1="75000" y1="56782" x2="62234" y2="56667"/>
                        <a14:foregroundMark x1="59929" y1="55287" x2="68262" y2="54253"/>
                        <a14:foregroundMark x1="68262" y1="54253" x2="76064" y2="55402"/>
                        <a14:foregroundMark x1="76064" y1="55402" x2="81383" y2="59425"/>
                        <a14:foregroundMark x1="82624" y1="58161" x2="79787" y2="63678"/>
                        <a14:foregroundMark x1="79787" y1="63678" x2="79787" y2="66897"/>
                        <a14:foregroundMark x1="74291" y1="71034" x2="67376" y2="75402"/>
                        <a14:foregroundMark x1="67376" y1="75402" x2="58688" y2="68506"/>
                        <a14:foregroundMark x1="58688" y1="68506" x2="52837" y2="55632"/>
                        <a14:foregroundMark x1="52305" y1="60000" x2="57624" y2="74598"/>
                        <a14:foregroundMark x1="57624" y1="74598" x2="57624" y2="74598"/>
                        <a14:foregroundMark x1="53901" y1="82414" x2="44858" y2="58391"/>
                        <a14:foregroundMark x1="46099" y1="92414" x2="40248" y2="72069"/>
                        <a14:foregroundMark x1="40248" y1="72069" x2="41667" y2="63793"/>
                        <a14:foregroundMark x1="41312" y1="64368" x2="38830" y2="67701"/>
                        <a14:foregroundMark x1="38830" y1="68736" x2="42730" y2="81379"/>
                        <a14:foregroundMark x1="42730" y1="81379" x2="47163" y2="86667"/>
                        <a14:foregroundMark x1="47163" y1="86667" x2="47163" y2="87011"/>
                        <a14:foregroundMark x1="49291" y1="89310" x2="58688" y2="89885"/>
                        <a14:foregroundMark x1="58688" y1="89885" x2="64716" y2="89310"/>
                        <a14:foregroundMark x1="64362" y1="89080" x2="38121" y2="86207"/>
                        <a14:foregroundMark x1="37234" y1="84138" x2="53723" y2="81494"/>
                        <a14:foregroundMark x1="53723" y1="81494" x2="60284" y2="81379"/>
                        <a14:foregroundMark x1="57624" y1="80805" x2="34929" y2="78506"/>
                        <a14:foregroundMark x1="34929" y1="78506" x2="43617" y2="82644"/>
                        <a14:foregroundMark x1="13830" y1="13103" x2="21986" y2="10345"/>
                        <a14:foregroundMark x1="21986" y1="10345" x2="22518" y2="10345"/>
                        <a14:foregroundMark x1="24645" y1="8506" x2="31738" y2="4943"/>
                        <a14:foregroundMark x1="31738" y1="4943" x2="42021" y2="22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594"/>
          <a:stretch/>
        </p:blipFill>
        <p:spPr>
          <a:xfrm>
            <a:off x="4026011" y="3744133"/>
            <a:ext cx="1781675" cy="1854918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03531596-4BD9-477B-BE7D-FBF1ED524F1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2620" b="78435" l="9947" r="99645">
                        <a14:foregroundMark x1="19538" y1="74121" x2="18117" y2="53195"/>
                        <a14:foregroundMark x1="18117" y1="53195" x2="15275" y2="45208"/>
                        <a14:foregroundMark x1="15275" y1="45208" x2="13499" y2="31949"/>
                        <a14:foregroundMark x1="13499" y1="31949" x2="12966" y2="30671"/>
                        <a14:foregroundMark x1="12611" y1="30671" x2="12611" y2="58466"/>
                        <a14:foregroundMark x1="12611" y1="58466" x2="14387" y2="73802"/>
                        <a14:foregroundMark x1="14387" y1="73802" x2="24512" y2="77476"/>
                        <a14:foregroundMark x1="24512" y1="77476" x2="59147" y2="78435"/>
                        <a14:foregroundMark x1="59147" y1="78435" x2="83659" y2="74760"/>
                        <a14:foregroundMark x1="83659" y1="74760" x2="88099" y2="75719"/>
                        <a14:foregroundMark x1="88099" y1="74760" x2="82771" y2="43131"/>
                        <a14:foregroundMark x1="90053" y1="38498" x2="90053" y2="38498"/>
                        <a14:foregroundMark x1="90053" y1="38498" x2="99822" y2="28435"/>
                        <a14:foregroundMark x1="79396" y1="76038" x2="73712" y2="66134"/>
                        <a14:foregroundMark x1="73712" y1="66134" x2="69094" y2="45208"/>
                        <a14:foregroundMark x1="35879" y1="65815" x2="41918" y2="61182"/>
                        <a14:foregroundMark x1="41918" y1="61182" x2="42096" y2="57987"/>
                        <a14:foregroundMark x1="23091" y1="76677" x2="16163" y2="77316"/>
                        <a14:foregroundMark x1="16163" y1="77316" x2="11901" y2="75399"/>
                        <a14:foregroundMark x1="11901" y1="75399" x2="12611" y2="78594"/>
                        <a14:foregroundMark x1="15808" y1="76038" x2="52575" y2="63898"/>
                        <a14:foregroundMark x1="52575" y1="63898" x2="81705" y2="61981"/>
                        <a14:foregroundMark x1="81705" y1="61981" x2="83837" y2="61981"/>
                        <a14:foregroundMark x1="88099" y1="78594" x2="74600" y2="78275"/>
                        <a14:foregroundMark x1="23801" y1="77955" x2="15098" y2="77955"/>
                        <a14:foregroundMark x1="11545" y1="50479" x2="10124" y2="29233"/>
                        <a14:foregroundMark x1="10124" y1="29233" x2="15808" y2="29073"/>
                        <a14:foregroundMark x1="61812" y1="15974" x2="55595" y2="12939"/>
                        <a14:foregroundMark x1="55595" y1="12939" x2="50266" y2="126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88" t="8579" r="9906" b="21489"/>
          <a:stretch/>
        </p:blipFill>
        <p:spPr>
          <a:xfrm>
            <a:off x="6894473" y="4392430"/>
            <a:ext cx="2010378" cy="1795328"/>
          </a:xfrm>
          <a:prstGeom prst="rect">
            <a:avLst/>
          </a:prstGeom>
        </p:spPr>
      </p:pic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3AA6145F-296F-4DAA-95BC-C2E1F86DFD4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044" b="89954" l="9752" r="93440">
                        <a14:foregroundMark x1="93262" y1="58661" x2="90426" y2="56467"/>
                        <a14:foregroundMark x1="93617" y1="35219" x2="93617" y2="28406"/>
                        <a14:foregroundMark x1="71099" y1="21132" x2="69858" y2="7044"/>
                        <a14:foregroundMark x1="79965" y1="60162" x2="79965" y2="60162"/>
                        <a14:foregroundMark x1="72163" y1="75404" x2="68440" y2="53233"/>
                        <a14:foregroundMark x1="70213" y1="85335" x2="73050" y2="79792"/>
                        <a14:foregroundMark x1="73050" y1="79792" x2="73050" y2="795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589" b="25507"/>
          <a:stretch/>
        </p:blipFill>
        <p:spPr>
          <a:xfrm>
            <a:off x="796012" y="1277941"/>
            <a:ext cx="1634053" cy="204611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75C56E8-0AC1-4808-A892-8BAE352BBCC9}"/>
              </a:ext>
            </a:extLst>
          </p:cNvPr>
          <p:cNvSpPr txBox="1"/>
          <p:nvPr/>
        </p:nvSpPr>
        <p:spPr>
          <a:xfrm>
            <a:off x="631601" y="3463288"/>
            <a:ext cx="2618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2800" dirty="0">
                <a:cs typeface="(AH) Manal Black" pitchFamily="2" charset="-78"/>
              </a:rPr>
              <a:t>أِسْتأْذِن قَبْلِ التَّحّدًّث</a:t>
            </a:r>
            <a:endParaRPr lang="en-US" sz="2800" dirty="0">
              <a:cs typeface="(AH) Manal Black" pitchFamily="2" charset="-78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BF18102-5622-4F46-9E2E-250C77DDDA58}"/>
              </a:ext>
            </a:extLst>
          </p:cNvPr>
          <p:cNvSpPr txBox="1"/>
          <p:nvPr/>
        </p:nvSpPr>
        <p:spPr>
          <a:xfrm>
            <a:off x="1647669" y="4727224"/>
            <a:ext cx="2618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BH" sz="2800" dirty="0">
                <a:cs typeface="(AH) Manal Black" pitchFamily="2" charset="-78"/>
              </a:rPr>
              <a:t>أِلتِزِم الصَّمْت</a:t>
            </a:r>
            <a:endParaRPr lang="en-US" sz="2800" dirty="0">
              <a:cs typeface="(AH) Manal Black" pitchFamily="2" charset="-78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BA3DAE8-5A00-4A1E-9283-DEACA28EE8F3}"/>
              </a:ext>
            </a:extLst>
          </p:cNvPr>
          <p:cNvSpPr txBox="1"/>
          <p:nvPr/>
        </p:nvSpPr>
        <p:spPr>
          <a:xfrm>
            <a:off x="8561729" y="5004999"/>
            <a:ext cx="2618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2800" dirty="0">
                <a:cs typeface="(AH) Manal Black" pitchFamily="2" charset="-78"/>
              </a:rPr>
              <a:t>أًدَوِّن مُلاحَظاتي</a:t>
            </a:r>
            <a:endParaRPr lang="en-US" sz="2800" dirty="0">
              <a:cs typeface="(AH) Manal Black" pitchFamily="2" charset="-78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38EB045-1324-42F0-ACC6-9FC36F1C20DB}"/>
              </a:ext>
            </a:extLst>
          </p:cNvPr>
          <p:cNvSpPr txBox="1"/>
          <p:nvPr/>
        </p:nvSpPr>
        <p:spPr>
          <a:xfrm>
            <a:off x="8620193" y="2777647"/>
            <a:ext cx="26185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2800" dirty="0">
                <a:cs typeface="(AH) Manal Black" pitchFamily="2" charset="-78"/>
              </a:rPr>
              <a:t>أَبْتَعِد عَنْ </a:t>
            </a:r>
            <a:r>
              <a:rPr lang="ar-AE" sz="2800" dirty="0">
                <a:cs typeface="(AH) Manal Black" pitchFamily="2" charset="-78"/>
              </a:rPr>
              <a:t>ال</a:t>
            </a:r>
            <a:r>
              <a:rPr lang="ar-BH" sz="2800" dirty="0">
                <a:cs typeface="(AH) Manal Black" pitchFamily="2" charset="-78"/>
              </a:rPr>
              <a:t>ضّجيج مَنْ حَوْلي</a:t>
            </a:r>
            <a:endParaRPr lang="en-US" sz="2800" dirty="0">
              <a:cs typeface="(AH) Manal Black" pitchFamily="2" charset="-78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4413143-E3B1-44AC-BA78-13A3E0247F27}"/>
              </a:ext>
            </a:extLst>
          </p:cNvPr>
          <p:cNvSpPr txBox="1"/>
          <p:nvPr/>
        </p:nvSpPr>
        <p:spPr>
          <a:xfrm>
            <a:off x="5985657" y="3459537"/>
            <a:ext cx="32595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BH" sz="2800" dirty="0">
                <a:cs typeface="(AH) Manal Black" pitchFamily="2" charset="-78"/>
              </a:rPr>
              <a:t>أَسْتَمِع إلى الْمُعَلَّمة بِتِرْكيز</a:t>
            </a:r>
            <a:endParaRPr lang="en-US" sz="2800" dirty="0">
              <a:cs typeface="(AH) Manal Black" pitchFamily="2" charset="-78"/>
            </a:endParaRPr>
          </a:p>
        </p:txBody>
      </p:sp>
      <p:pic>
        <p:nvPicPr>
          <p:cNvPr id="15" name="Picture 2" descr="نتيجة بحث الصور عن أم تتحدث كرتون">
            <a:extLst>
              <a:ext uri="{FF2B5EF4-FFF2-40B4-BE49-F238E27FC236}">
                <a16:creationId xmlns:a16="http://schemas.microsoft.com/office/drawing/2014/main" id="{56EACAFA-5B91-44B6-B9F1-7F6C7F8014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7" b="99538" l="1691" r="95572">
                        <a14:foregroundMark x1="36151" y1="98231" x2="17552" y2="96077"/>
                        <a14:foregroundMark x1="17552" y1="96077" x2="31401" y2="25462"/>
                        <a14:foregroundMark x1="31401" y1="25462" x2="30757" y2="6692"/>
                        <a14:foregroundMark x1="20129" y1="5231" x2="39936" y2="6846"/>
                        <a14:foregroundMark x1="39936" y1="6846" x2="41465" y2="8154"/>
                        <a14:foregroundMark x1="31562" y1="27923" x2="33816" y2="45538"/>
                        <a14:foregroundMark x1="4831" y1="44769" x2="7166" y2="56462"/>
                        <a14:foregroundMark x1="35346" y1="59462" x2="54670" y2="57923"/>
                        <a14:foregroundMark x1="54670" y1="57923" x2="55233" y2="57923"/>
                        <a14:foregroundMark x1="45330" y1="48462" x2="25443" y2="41077"/>
                        <a14:foregroundMark x1="25443" y1="41077" x2="22383" y2="59462"/>
                        <a14:foregroundMark x1="22383" y1="59462" x2="22383" y2="59462"/>
                        <a14:foregroundMark x1="17069" y1="52077" x2="14815" y2="38154"/>
                        <a14:foregroundMark x1="14815" y1="38154" x2="20129" y2="4462"/>
                        <a14:foregroundMark x1="38406" y1="41077" x2="34944" y2="97769"/>
                        <a14:foregroundMark x1="34944" y1="97769" x2="7729" y2="99692"/>
                        <a14:foregroundMark x1="7729" y1="99692" x2="1771" y2="97538"/>
                        <a14:foregroundMark x1="90338" y1="99692" x2="82689" y2="92385"/>
                        <a14:foregroundMark x1="95652" y1="86538" x2="94122" y2="69692"/>
                        <a14:foregroundMark x1="75845" y1="39615" x2="75845" y2="39615"/>
                        <a14:foregroundMark x1="79630" y1="40385" x2="75845" y2="36000"/>
                        <a14:foregroundMark x1="63607" y1="97538" x2="84219" y2="98231"/>
                        <a14:foregroundMark x1="21659" y1="44077" x2="17069" y2="35231"/>
                        <a14:foregroundMark x1="32287" y1="43308" x2="36151" y2="34538"/>
                        <a14:foregroundMark x1="23913" y1="38154" x2="17069" y2="32308"/>
                        <a14:foregroundMark x1="27778" y1="77" x2="27778" y2="77"/>
                        <a14:foregroundMark x1="14010" y1="11077" x2="22383" y2="4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4891" y="1077128"/>
            <a:ext cx="1554894" cy="1570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663600BD-EF77-4EFB-BC69-14C81042E79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667" b="96000" l="0" r="93778">
                        <a14:foregroundMark x1="8444" y1="55556" x2="6222" y2="32444"/>
                        <a14:foregroundMark x1="2222" y1="51111" x2="444" y2="39111"/>
                        <a14:foregroundMark x1="8444" y1="28000" x2="20444" y2="23556"/>
                        <a14:foregroundMark x1="40000" y1="31111" x2="63111" y2="34667"/>
                        <a14:foregroundMark x1="66222" y1="22222" x2="58222" y2="2667"/>
                        <a14:foregroundMark x1="62222" y1="96444" x2="83556" y2="96444"/>
                        <a14:foregroundMark x1="84444" y1="93333" x2="93333" y2="79111"/>
                        <a14:foregroundMark x1="93333" y1="79111" x2="93778" y2="79111"/>
                        <a14:foregroundMark x1="38222" y1="12889" x2="31111" y2="15111"/>
                        <a14:foregroundMark x1="44889" y1="7556" x2="47111" y2="7556"/>
                        <a14:foregroundMark x1="23111" y1="86222" x2="23111" y2="86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4669" y="1510474"/>
            <a:ext cx="1828800" cy="18288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8A86F51-3F81-41F3-828A-38BD947ACE80}"/>
              </a:ext>
            </a:extLst>
          </p:cNvPr>
          <p:cNvSpPr txBox="1"/>
          <p:nvPr/>
        </p:nvSpPr>
        <p:spPr>
          <a:xfrm>
            <a:off x="3250110" y="2731596"/>
            <a:ext cx="26185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800" dirty="0">
                <a:cs typeface="(AH) Manal Black" pitchFamily="2" charset="-78"/>
              </a:rPr>
              <a:t>اُفَكِّر وأُجيب بِمُفْرَدي</a:t>
            </a:r>
          </a:p>
          <a:p>
            <a:pPr algn="ctr"/>
            <a:r>
              <a:rPr lang="ar-AE" sz="2800" dirty="0">
                <a:cs typeface="(AH) Manal Black" pitchFamily="2" charset="-78"/>
              </a:rPr>
              <a:t>دونَ مساعَدَة أُمي</a:t>
            </a:r>
            <a:endParaRPr lang="en-US" sz="2800" dirty="0">
              <a:cs typeface="(AH) Manal Black" pitchFamily="2" charset="-78"/>
            </a:endParaRPr>
          </a:p>
        </p:txBody>
      </p:sp>
      <p:pic>
        <p:nvPicPr>
          <p:cNvPr id="18" name="Picture 1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434BDF4-8AA0-470E-80FF-B7B3FA90463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03" y="146392"/>
            <a:ext cx="1409610" cy="9473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4C832B6-0A2B-4AE4-B9EA-A419CC769580}"/>
              </a:ext>
            </a:extLst>
          </p:cNvPr>
          <p:cNvSpPr txBox="1"/>
          <p:nvPr/>
        </p:nvSpPr>
        <p:spPr>
          <a:xfrm>
            <a:off x="303689" y="354611"/>
            <a:ext cx="19924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5400" dirty="0">
                <a:solidFill>
                  <a:srgbClr val="C00000"/>
                </a:solidFill>
                <a:cs typeface="(AH) Manal Black" pitchFamily="2" charset="-78"/>
              </a:rPr>
              <a:t> </a:t>
            </a:r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قَوانين الْحِصَّة </a:t>
            </a:r>
            <a:endParaRPr lang="en-US" sz="5400" dirty="0">
              <a:solidFill>
                <a:schemeClr val="bg1"/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967509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>
            <a:extLst>
              <a:ext uri="{FF2B5EF4-FFF2-40B4-BE49-F238E27FC236}">
                <a16:creationId xmlns:a16="http://schemas.microsoft.com/office/drawing/2014/main" id="{DD34FEAE-D1E4-4AA7-8DDD-E5F01DD19464}"/>
              </a:ext>
            </a:extLst>
          </p:cNvPr>
          <p:cNvSpPr txBox="1">
            <a:spLocks/>
          </p:cNvSpPr>
          <p:nvPr/>
        </p:nvSpPr>
        <p:spPr>
          <a:xfrm>
            <a:off x="3215011" y="3052595"/>
            <a:ext cx="5761978" cy="134193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lnSpc>
                <a:spcPct val="160000"/>
              </a:lnSpc>
              <a:buNone/>
            </a:pPr>
            <a:r>
              <a:rPr lang="ar-BH" sz="5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 Qalam Kolkatta Quranic font" panose="02000506000000020003" pitchFamily="2" charset="-78"/>
                <a:cs typeface="(AH) Manal Black" pitchFamily="2" charset="-78"/>
              </a:rPr>
              <a:t>الإملاء الأسبوعي</a:t>
            </a:r>
            <a:endParaRPr lang="en-US" sz="54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 Qalam Kolkatta Quranic font" panose="02000506000000020003" pitchFamily="2" charset="-78"/>
              <a:cs typeface="(AH) Manal Black" pitchFamily="2" charset="-78"/>
            </a:endParaRPr>
          </a:p>
        </p:txBody>
      </p:sp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1A0B17A1-AB7F-421F-8975-84F4A7A099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142" y="578700"/>
            <a:ext cx="1409610" cy="9489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E0533B3-9AD1-4E4B-8739-F2A4C2CFF12D}"/>
              </a:ext>
            </a:extLst>
          </p:cNvPr>
          <p:cNvSpPr txBox="1"/>
          <p:nvPr/>
        </p:nvSpPr>
        <p:spPr>
          <a:xfrm>
            <a:off x="1099477" y="798275"/>
            <a:ext cx="19924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5400" dirty="0">
                <a:solidFill>
                  <a:srgbClr val="C00000"/>
                </a:solidFill>
                <a:cs typeface="(AH) Manal Black" pitchFamily="2" charset="-78"/>
              </a:rPr>
              <a:t> </a:t>
            </a:r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عِنوان الدَّرس</a:t>
            </a:r>
            <a:endParaRPr lang="en-US" sz="5400" dirty="0">
              <a:solidFill>
                <a:schemeClr val="bg1"/>
              </a:solidFill>
              <a:cs typeface="(AH) Manal Black" pitchFamily="2" charset="-7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BB000E-FD78-4478-A927-B49E1E0053D0}"/>
              </a:ext>
            </a:extLst>
          </p:cNvPr>
          <p:cNvSpPr txBox="1"/>
          <p:nvPr/>
        </p:nvSpPr>
        <p:spPr>
          <a:xfrm>
            <a:off x="2055947" y="1524754"/>
            <a:ext cx="8047313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4000" u="sng" dirty="0">
                <a:solidFill>
                  <a:srgbClr val="FF0000"/>
                </a:solidFill>
                <a:cs typeface="(AH) Manal Black" pitchFamily="2" charset="-78"/>
              </a:rPr>
              <a:t>*</a:t>
            </a:r>
            <a:r>
              <a:rPr lang="ar-BH" sz="4000" u="sng" dirty="0">
                <a:cs typeface="(AH) Manal Black" pitchFamily="2" charset="-78"/>
              </a:rPr>
              <a:t>الوحدة الخامسة: "أفكارك تغير العالَم"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DE10539D-1D11-4410-95F4-C9980B2C4355}"/>
              </a:ext>
            </a:extLst>
          </p:cNvPr>
          <p:cNvSpPr txBox="1">
            <a:spLocks/>
          </p:cNvSpPr>
          <p:nvPr/>
        </p:nvSpPr>
        <p:spPr>
          <a:xfrm>
            <a:off x="3091879" y="4546337"/>
            <a:ext cx="5761978" cy="157381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lnSpc>
                <a:spcPct val="160000"/>
              </a:lnSpc>
              <a:buNone/>
            </a:pPr>
            <a:r>
              <a:rPr lang="ar-BH" sz="5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 Qalam Kolkatta Quranic font" panose="02000506000000020003" pitchFamily="2" charset="-78"/>
                <a:cs typeface="(AH) Manal Black" pitchFamily="2" charset="-78"/>
              </a:rPr>
              <a:t>مُحادَثَة</a:t>
            </a:r>
            <a:endParaRPr lang="en-US" sz="54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 Qalam Kolkatta Quranic font" panose="02000506000000020003" pitchFamily="2" charset="-78"/>
              <a:cs typeface="(AH) Manal Black" pitchFamily="2" charset="-78"/>
            </a:endParaRPr>
          </a:p>
        </p:txBody>
      </p:sp>
      <p:pic>
        <p:nvPicPr>
          <p:cNvPr id="7" name="Picture 6" descr="A picture containing dark, light&#10;&#10;Description automatically generated">
            <a:extLst>
              <a:ext uri="{FF2B5EF4-FFF2-40B4-BE49-F238E27FC236}">
                <a16:creationId xmlns:a16="http://schemas.microsoft.com/office/drawing/2014/main" id="{EC60F423-3200-4762-9BC2-2BDC98FAFF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439" y="3590845"/>
            <a:ext cx="2468880" cy="246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044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9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97EB827-E400-4886-9A7D-6A1ADD3BF49F}"/>
              </a:ext>
            </a:extLst>
          </p:cNvPr>
          <p:cNvSpPr txBox="1"/>
          <p:nvPr/>
        </p:nvSpPr>
        <p:spPr>
          <a:xfrm>
            <a:off x="6096000" y="1628520"/>
            <a:ext cx="37561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3600" u="sng" dirty="0">
                <a:solidFill>
                  <a:srgbClr val="FF0000"/>
                </a:solidFill>
                <a:cs typeface="(AH) Manal Black" pitchFamily="2" charset="-78"/>
              </a:rPr>
              <a:t>*</a:t>
            </a:r>
            <a:r>
              <a:rPr lang="ar-BH" sz="3600" u="sng" dirty="0">
                <a:cs typeface="(AH) Manal Black" pitchFamily="2" charset="-78"/>
              </a:rPr>
              <a:t> أهداف درس اليوم:</a:t>
            </a:r>
            <a:endParaRPr lang="en-US" sz="3600" u="sng" dirty="0">
              <a:cs typeface="(AH) Manal Black" pitchFamily="2" charset="-78"/>
            </a:endParaRPr>
          </a:p>
        </p:txBody>
      </p:sp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03D1B4D-01D1-4246-B9A6-064A632107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243" y="514193"/>
            <a:ext cx="1409610" cy="9473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69DC577-A085-4575-8975-DFE54B35FDFB}"/>
              </a:ext>
            </a:extLst>
          </p:cNvPr>
          <p:cNvSpPr/>
          <p:nvPr/>
        </p:nvSpPr>
        <p:spPr>
          <a:xfrm>
            <a:off x="1409467" y="987866"/>
            <a:ext cx="130516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1280160" rtl="1"/>
            <a:r>
              <a:rPr lang="ar-BH" sz="3600" dirty="0">
                <a:solidFill>
                  <a:schemeClr val="bg1"/>
                </a:solidFill>
                <a:cs typeface="(AH) Manal Black" pitchFamily="2" charset="-78"/>
              </a:rPr>
              <a:t>الأهداف</a:t>
            </a:r>
            <a:endParaRPr lang="en-US" sz="3600" dirty="0">
              <a:solidFill>
                <a:schemeClr val="bg1"/>
              </a:solidFill>
              <a:cs typeface="(AH) Manal Black" pitchFamily="2" charset="-78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9377F1-31EE-402A-9FD5-B635FE582AA0}"/>
              </a:ext>
            </a:extLst>
          </p:cNvPr>
          <p:cNvSpPr txBox="1"/>
          <p:nvPr/>
        </p:nvSpPr>
        <p:spPr>
          <a:xfrm>
            <a:off x="2545871" y="2107870"/>
            <a:ext cx="4441478" cy="646331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 rtl="1"/>
            <a:r>
              <a:rPr lang="ar-BH" sz="3600" dirty="0">
                <a:solidFill>
                  <a:srgbClr val="FF0000"/>
                </a:solidFill>
                <a:cs typeface="(AH) Manal Black" pitchFamily="2" charset="-78"/>
              </a:rPr>
              <a:t>*</a:t>
            </a:r>
            <a:r>
              <a:rPr lang="ar-BH" sz="3600" dirty="0">
                <a:ln w="0"/>
                <a:cs typeface="(AH) Manal Black" pitchFamily="2" charset="-78"/>
              </a:rPr>
              <a:t>ماذا سنتعلم اليوم يا أبطال:</a:t>
            </a:r>
            <a:endParaRPr lang="en-US" sz="3600" dirty="0">
              <a:ln w="0"/>
              <a:cs typeface="(AH) Manal Black" pitchFamily="2" charset="-7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1DEA1B8-9FF7-4E7D-ABDD-52DEE4FBFFED}"/>
              </a:ext>
            </a:extLst>
          </p:cNvPr>
          <p:cNvSpPr/>
          <p:nvPr/>
        </p:nvSpPr>
        <p:spPr>
          <a:xfrm>
            <a:off x="1601110" y="3189849"/>
            <a:ext cx="8514953" cy="854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3600" dirty="0">
                <a:ln w="0"/>
                <a:solidFill>
                  <a:srgbClr val="FF0000"/>
                </a:solidFill>
                <a:cs typeface="(AH) Manal Black" pitchFamily="2" charset="-78"/>
              </a:rPr>
              <a:t>*</a:t>
            </a:r>
            <a:r>
              <a:rPr lang="ar-BH" sz="3600" dirty="0">
                <a:cs typeface="(AH) Manal Black" pitchFamily="2" charset="-78"/>
              </a:rPr>
              <a:t> يُعَبِّرُ عَنْ تَجْرُبَةٍ شَخْصِيَّةٍ مُراعِيًا تَسَلْسُلَ الأَحْداثِ.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2E87AB0-D057-4610-AE28-DDA42DBF0116}"/>
              </a:ext>
            </a:extLst>
          </p:cNvPr>
          <p:cNvSpPr/>
          <p:nvPr/>
        </p:nvSpPr>
        <p:spPr>
          <a:xfrm>
            <a:off x="1564211" y="4080802"/>
            <a:ext cx="8514953" cy="16850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3600" dirty="0">
                <a:ln w="0"/>
                <a:solidFill>
                  <a:srgbClr val="FF0000"/>
                </a:solidFill>
                <a:cs typeface="(AH) Manal Black" pitchFamily="2" charset="-78"/>
              </a:rPr>
              <a:t>*</a:t>
            </a:r>
            <a:r>
              <a:rPr lang="ar-BH" sz="3600" dirty="0">
                <a:cs typeface="(AH) Manal Black" pitchFamily="2" charset="-78"/>
              </a:rPr>
              <a:t> يَصِفُ الأَشْخاصَ وَالأَماكِنَ وَالأَشْياءَ مَعَ تَفاصيلَ إِضافِيَّةٍ مُسْتَخْدِمًا اللُّغَةَ العَرَبِيَّةَ الفَصيحَةَ مُراعِيًّا آدابَ المحادَثَةِ.</a:t>
            </a:r>
          </a:p>
        </p:txBody>
      </p:sp>
    </p:spTree>
    <p:extLst>
      <p:ext uri="{BB962C8B-B14F-4D97-AF65-F5344CB8AC3E}">
        <p14:creationId xmlns:p14="http://schemas.microsoft.com/office/powerpoint/2010/main" val="862414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A51044B-7FAF-4BB9-84F0-41ECE80537D3}"/>
              </a:ext>
            </a:extLst>
          </p:cNvPr>
          <p:cNvSpPr txBox="1"/>
          <p:nvPr/>
        </p:nvSpPr>
        <p:spPr>
          <a:xfrm>
            <a:off x="2525530" y="2285535"/>
            <a:ext cx="6100632" cy="2367764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5143" dirty="0">
                <a:solidFill>
                  <a:srgbClr val="FF0000"/>
                </a:solidFill>
                <a:cs typeface="(AH) Manal Black" pitchFamily="2" charset="-78"/>
              </a:rPr>
              <a:t>ه</a:t>
            </a:r>
            <a:r>
              <a:rPr lang="ar-BH" sz="5143" dirty="0">
                <a:cs typeface="(AH) Manal Black" pitchFamily="2" charset="-78"/>
              </a:rPr>
              <a:t>َيّا </a:t>
            </a:r>
            <a:r>
              <a:rPr lang="ar-BH" sz="5143" dirty="0">
                <a:solidFill>
                  <a:srgbClr val="FF0000"/>
                </a:solidFill>
                <a:cs typeface="(AH) Manal Black" pitchFamily="2" charset="-78"/>
              </a:rPr>
              <a:t>ي</a:t>
            </a:r>
            <a:r>
              <a:rPr lang="ar-BH" sz="5143" dirty="0">
                <a:cs typeface="(AH) Manal Black" pitchFamily="2" charset="-78"/>
              </a:rPr>
              <a:t>ا</a:t>
            </a:r>
            <a:r>
              <a:rPr lang="ar-BH" sz="5143" dirty="0">
                <a:solidFill>
                  <a:srgbClr val="FF0000"/>
                </a:solidFill>
                <a:cs typeface="(AH) Manal Black" pitchFamily="2" charset="-78"/>
              </a:rPr>
              <a:t> أَ</a:t>
            </a:r>
            <a:r>
              <a:rPr lang="ar-BH" sz="5143" dirty="0">
                <a:cs typeface="(AH) Manal Black" pitchFamily="2" charset="-78"/>
              </a:rPr>
              <a:t>بْطال</a:t>
            </a:r>
          </a:p>
          <a:p>
            <a:pPr algn="ctr" rtl="1">
              <a:lnSpc>
                <a:spcPct val="150000"/>
              </a:lnSpc>
            </a:pPr>
            <a:r>
              <a:rPr lang="ar-BH" sz="5143" dirty="0">
                <a:solidFill>
                  <a:srgbClr val="FF0000"/>
                </a:solidFill>
                <a:cs typeface="(AH) Manal Black" pitchFamily="2" charset="-78"/>
              </a:rPr>
              <a:t> نَ</a:t>
            </a:r>
            <a:r>
              <a:rPr lang="ar-BH" sz="5143" dirty="0">
                <a:cs typeface="(AH) Manal Black" pitchFamily="2" charset="-78"/>
              </a:rPr>
              <a:t>سْتَعِد </a:t>
            </a:r>
            <a:r>
              <a:rPr lang="ar-BH" sz="5143" dirty="0">
                <a:solidFill>
                  <a:srgbClr val="FF0000"/>
                </a:solidFill>
                <a:cs typeface="(AH) Manal Black" pitchFamily="2" charset="-78"/>
              </a:rPr>
              <a:t>ل</a:t>
            </a:r>
            <a:r>
              <a:rPr lang="ar-BH" sz="5143" dirty="0">
                <a:cs typeface="(AH) Manal Black" pitchFamily="2" charset="-78"/>
              </a:rPr>
              <a:t>لسَّطْر </a:t>
            </a:r>
            <a:r>
              <a:rPr lang="ar-BH" sz="5143" dirty="0">
                <a:solidFill>
                  <a:srgbClr val="FF0000"/>
                </a:solidFill>
                <a:cs typeface="(AH) Manal Black" pitchFamily="2" charset="-78"/>
              </a:rPr>
              <a:t>ا</a:t>
            </a:r>
            <a:r>
              <a:rPr lang="ar-BH" sz="5143" dirty="0">
                <a:cs typeface="(AH) Manal Black" pitchFamily="2" charset="-78"/>
              </a:rPr>
              <a:t>لإملائي </a:t>
            </a:r>
            <a:r>
              <a:rPr lang="ar-BH" sz="5143" dirty="0">
                <a:solidFill>
                  <a:srgbClr val="FF0000"/>
                </a:solidFill>
                <a:cs typeface="(AH) Manal Black" pitchFamily="2" charset="-78"/>
              </a:rPr>
              <a:t>لِ</a:t>
            </a:r>
            <a:r>
              <a:rPr lang="ar-BH" sz="5143" dirty="0">
                <a:cs typeface="(AH) Manal Black" pitchFamily="2" charset="-78"/>
              </a:rPr>
              <a:t>لْيوم.</a:t>
            </a:r>
            <a:endParaRPr lang="en-US" sz="5143" dirty="0">
              <a:cs typeface="(AH) Manal Black" pitchFamily="2" charset="-78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8A4B75-4E29-421A-89EB-96CEAE1818B1}"/>
              </a:ext>
            </a:extLst>
          </p:cNvPr>
          <p:cNvSpPr txBox="1"/>
          <p:nvPr/>
        </p:nvSpPr>
        <p:spPr>
          <a:xfrm>
            <a:off x="4891840" y="1032348"/>
            <a:ext cx="6100632" cy="817981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3429" u="sng" dirty="0">
                <a:solidFill>
                  <a:srgbClr val="C00000"/>
                </a:solidFill>
                <a:cs typeface="(AH) Manal Black" pitchFamily="2" charset="-78"/>
              </a:rPr>
              <a:t>*</a:t>
            </a:r>
            <a:r>
              <a:rPr lang="ar-BH" sz="3429" u="sng" dirty="0">
                <a:cs typeface="(AH) Manal Black" pitchFamily="2" charset="-78"/>
              </a:rPr>
              <a:t>اسْتراتيجية السَّطْر الإملائي:</a:t>
            </a:r>
            <a:endParaRPr lang="en-US" sz="3429" u="sng" dirty="0">
              <a:cs typeface="(AH) Manal Black" pitchFamily="2" charset="-7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CADF72-C15F-48E2-BA20-0C8317B40C4C}"/>
              </a:ext>
            </a:extLst>
          </p:cNvPr>
          <p:cNvSpPr txBox="1"/>
          <p:nvPr/>
        </p:nvSpPr>
        <p:spPr>
          <a:xfrm>
            <a:off x="4223588" y="5046969"/>
            <a:ext cx="6100632" cy="96885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4286" b="1" dirty="0">
                <a:solidFill>
                  <a:srgbClr val="C00000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إِمْلائي سِرُّ تَمَيُّزي</a:t>
            </a:r>
            <a:endParaRPr lang="en-US" sz="4286" b="1" dirty="0"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5FC5C34F-6FB3-48EB-9759-3BD31CE0DA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478" b="89963" l="9752" r="90780">
                        <a14:foregroundMark x1="54078" y1="9913" x2="52305" y2="2602"/>
                        <a14:foregroundMark x1="10106" y1="54151" x2="10106" y2="50062"/>
                        <a14:foregroundMark x1="90780" y1="58612" x2="90780" y2="58612"/>
                        <a14:foregroundMark x1="41844" y1="40273" x2="41844" y2="402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2731" y="3692517"/>
            <a:ext cx="2481943" cy="3551291"/>
          </a:xfrm>
          <a:prstGeom prst="rect">
            <a:avLst/>
          </a:prstGeom>
        </p:spPr>
      </p:pic>
      <p:sp>
        <p:nvSpPr>
          <p:cNvPr id="7" name="TextBox 5">
            <a:extLst>
              <a:ext uri="{FF2B5EF4-FFF2-40B4-BE49-F238E27FC236}">
                <a16:creationId xmlns:a16="http://schemas.microsoft.com/office/drawing/2014/main" id="{9B7E2B52-C6EA-424C-93BB-83329AF7DB9A}"/>
              </a:ext>
            </a:extLst>
          </p:cNvPr>
          <p:cNvSpPr txBox="1"/>
          <p:nvPr/>
        </p:nvSpPr>
        <p:spPr>
          <a:xfrm>
            <a:off x="1381901" y="5366047"/>
            <a:ext cx="4592852" cy="6199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1714" b="1" dirty="0">
                <a:effectLst>
                  <a:glow rad="101600">
                    <a:schemeClr val="bg1">
                      <a:lumMod val="8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l-Mujahed Free" pitchFamily="2" charset="-78"/>
              </a:rPr>
              <a:t>اتأكد من تجهيز جميع مستلزماتي المدرسية </a:t>
            </a:r>
          </a:p>
          <a:p>
            <a:pPr algn="ctr"/>
            <a:r>
              <a:rPr lang="ar-AE" sz="1714" b="1" dirty="0">
                <a:effectLst>
                  <a:glow rad="101600">
                    <a:schemeClr val="bg1">
                      <a:lumMod val="8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l-Mujahed Free" pitchFamily="2" charset="-78"/>
              </a:rPr>
              <a:t>و جمعهـا بعد الانتهاء من التعلم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F6CF650-4081-4E21-ACF9-26E05230CF5B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2455772" y="953604"/>
            <a:ext cx="245579" cy="304339"/>
          </a:xfrm>
          <a:prstGeom prst="rect">
            <a:avLst/>
          </a:prstGeom>
          <a:solidFill>
            <a:srgbClr val="9BBB59">
              <a:lumMod val="100000"/>
              <a:lumOff val="0"/>
            </a:srgbClr>
          </a:solidFill>
          <a:ln w="38100">
            <a:noFill/>
            <a:miter lim="800000"/>
            <a:headEnd/>
            <a:tailEnd/>
          </a:ln>
          <a:effectLst>
            <a:outerShdw dist="28398" dir="3806097" algn="ctr" rotWithShape="0">
              <a:srgbClr val="9BBB59">
                <a:lumMod val="50000"/>
                <a:lumOff val="0"/>
                <a:alpha val="50000"/>
              </a:srgbClr>
            </a:outerShdw>
          </a:effectLst>
        </p:spPr>
        <p:txBody>
          <a:bodyPr rot="0" vert="horz" wrap="square" lIns="65314" tIns="32657" rIns="65314" bIns="32657" anchor="t" anchorCtr="0" upright="1">
            <a:noAutofit/>
          </a:bodyPr>
          <a:lstStyle/>
          <a:p>
            <a:pPr>
              <a:lnSpc>
                <a:spcPct val="107000"/>
              </a:lnSpc>
              <a:spcAft>
                <a:spcPts val="571"/>
              </a:spcAft>
            </a:pPr>
            <a:r>
              <a:rPr lang="en-US" sz="57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US" sz="786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AutoShape 2">
            <a:extLst>
              <a:ext uri="{FF2B5EF4-FFF2-40B4-BE49-F238E27FC236}">
                <a16:creationId xmlns:a16="http://schemas.microsoft.com/office/drawing/2014/main" id="{8CEDFCD1-523E-4F3D-B741-8C7BBCE019C2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2407587" y="1476687"/>
            <a:ext cx="341949" cy="313410"/>
          </a:xfrm>
          <a:prstGeom prst="hexagon">
            <a:avLst>
              <a:gd name="adj" fmla="val 26020"/>
              <a:gd name="vf" fmla="val 115470"/>
            </a:avLst>
          </a:prstGeom>
          <a:solidFill>
            <a:srgbClr val="4BACC6">
              <a:lumMod val="100000"/>
              <a:lumOff val="0"/>
            </a:srgbClr>
          </a:solidFill>
          <a:ln w="127000" cmpd="dbl" algn="ctr">
            <a:noFill/>
            <a:prstDash val="solid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rot="0" vert="horz" wrap="square" lIns="65314" tIns="32657" rIns="65314" bIns="32657" anchor="t" anchorCtr="0" upright="1">
            <a:noAutofit/>
          </a:bodyPr>
          <a:lstStyle/>
          <a:p>
            <a:endParaRPr lang="en-US" sz="1286"/>
          </a:p>
        </p:txBody>
      </p:sp>
      <p:sp>
        <p:nvSpPr>
          <p:cNvPr id="10" name="AutoShape 4">
            <a:extLst>
              <a:ext uri="{FF2B5EF4-FFF2-40B4-BE49-F238E27FC236}">
                <a16:creationId xmlns:a16="http://schemas.microsoft.com/office/drawing/2014/main" id="{6FC6AFBF-2ED1-4EC2-8954-BCFA27745F52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2372391" y="1911185"/>
            <a:ext cx="377144" cy="412869"/>
          </a:xfrm>
          <a:prstGeom prst="triangle">
            <a:avLst>
              <a:gd name="adj" fmla="val 50000"/>
            </a:avLst>
          </a:prstGeom>
          <a:solidFill>
            <a:srgbClr val="FFFF00"/>
          </a:solidFill>
          <a:ln w="38100" cmpd="sng">
            <a:noFill/>
            <a:prstDash val="solid"/>
            <a:miter lim="800000"/>
            <a:headEnd/>
            <a:tailEnd/>
          </a:ln>
          <a:effectLst>
            <a:outerShdw dist="28398" dir="3806097" algn="ctr" rotWithShape="0">
              <a:srgbClr val="F79646">
                <a:lumMod val="50000"/>
                <a:lumOff val="0"/>
                <a:alpha val="50000"/>
              </a:srgbClr>
            </a:outerShdw>
          </a:effectLst>
        </p:spPr>
        <p:txBody>
          <a:bodyPr rot="0" vert="horz" wrap="square" lIns="65314" tIns="32657" rIns="65314" bIns="32657" anchor="t" anchorCtr="0" upright="1">
            <a:noAutofit/>
          </a:bodyPr>
          <a:lstStyle/>
          <a:p>
            <a:endParaRPr lang="en-US" sz="1286"/>
          </a:p>
        </p:txBody>
      </p:sp>
      <p:sp>
        <p:nvSpPr>
          <p:cNvPr id="11" name="AutoShape 5">
            <a:extLst>
              <a:ext uri="{FF2B5EF4-FFF2-40B4-BE49-F238E27FC236}">
                <a16:creationId xmlns:a16="http://schemas.microsoft.com/office/drawing/2014/main" id="{6953E1B8-7A5F-4627-81F5-B03F9D852E78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2437315" y="2546210"/>
            <a:ext cx="264036" cy="315904"/>
          </a:xfrm>
          <a:custGeom>
            <a:avLst/>
            <a:gdLst>
              <a:gd name="T0" fmla="*/ 333338879 w 21600"/>
              <a:gd name="T1" fmla="*/ 81459697 h 21600"/>
              <a:gd name="T2" fmla="*/ 190479323 w 21600"/>
              <a:gd name="T3" fmla="*/ 162918611 h 21600"/>
              <a:gd name="T4" fmla="*/ 47619894 w 21600"/>
              <a:gd name="T5" fmla="*/ 81459697 h 21600"/>
              <a:gd name="T6" fmla="*/ 190479323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C0504D"/>
          </a:solidFill>
          <a:ln>
            <a:noFill/>
          </a:ln>
          <a:effectLst>
            <a:outerShdw dist="28398" dir="3806097" algn="ctr" rotWithShape="0">
              <a:srgbClr val="632523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65314" tIns="32657" rIns="65314" bIns="32657" anchor="t" anchorCtr="0" upright="1">
            <a:noAutofit/>
          </a:bodyPr>
          <a:lstStyle/>
          <a:p>
            <a:endParaRPr lang="en-US" sz="1286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7989799-37E7-4189-B611-04E5D9CA2B9B}"/>
              </a:ext>
            </a:extLst>
          </p:cNvPr>
          <p:cNvSpPr txBox="1"/>
          <p:nvPr/>
        </p:nvSpPr>
        <p:spPr>
          <a:xfrm>
            <a:off x="4106225" y="1527850"/>
            <a:ext cx="1667599" cy="26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1143" b="1" u="sng" dirty="0">
                <a:highlight>
                  <a:srgbClr val="FFFF00"/>
                </a:highlight>
              </a:rPr>
              <a:t>مراعاة الفروق الفردية</a:t>
            </a:r>
            <a:endParaRPr lang="en-US" sz="1143" b="1" u="sng" dirty="0">
              <a:highlight>
                <a:srgbClr val="FFFF00"/>
              </a:highlight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88DE395-F90B-4921-A793-B17120FC91B5}"/>
              </a:ext>
            </a:extLst>
          </p:cNvPr>
          <p:cNvSpPr txBox="1"/>
          <p:nvPr/>
        </p:nvSpPr>
        <p:spPr>
          <a:xfrm>
            <a:off x="2785353" y="955497"/>
            <a:ext cx="458589" cy="26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1143" b="1" u="sng" dirty="0">
                <a:highlight>
                  <a:srgbClr val="00FF00"/>
                </a:highlight>
              </a:rPr>
              <a:t>متميز</a:t>
            </a:r>
            <a:endParaRPr lang="en-US" sz="1143" b="1" u="sng" dirty="0">
              <a:highlight>
                <a:srgbClr val="00FF00"/>
              </a:highlight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527AB4B-4336-4856-B1A5-1CD034AFE9F3}"/>
              </a:ext>
            </a:extLst>
          </p:cNvPr>
          <p:cNvSpPr txBox="1"/>
          <p:nvPr/>
        </p:nvSpPr>
        <p:spPr>
          <a:xfrm>
            <a:off x="2701351" y="1523219"/>
            <a:ext cx="541661" cy="26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1143" b="1" u="sng" dirty="0">
                <a:highlight>
                  <a:srgbClr val="00FFFF"/>
                </a:highlight>
              </a:rPr>
              <a:t>متوسط</a:t>
            </a:r>
            <a:endParaRPr lang="en-US" sz="1143" b="1" u="sng" dirty="0">
              <a:highlight>
                <a:srgbClr val="00FFFF"/>
              </a:highlight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7BC207F-9D15-4D5B-BE8E-EA1F4BCE0F37}"/>
              </a:ext>
            </a:extLst>
          </p:cNvPr>
          <p:cNvSpPr txBox="1"/>
          <p:nvPr/>
        </p:nvSpPr>
        <p:spPr>
          <a:xfrm>
            <a:off x="2784423" y="2101681"/>
            <a:ext cx="548662" cy="26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1143" b="1" u="sng" dirty="0">
                <a:highlight>
                  <a:srgbClr val="FFFF00"/>
                </a:highlight>
              </a:rPr>
              <a:t>ضعيف</a:t>
            </a:r>
            <a:endParaRPr lang="en-US" sz="1143" b="1" u="sng" dirty="0">
              <a:highlight>
                <a:srgbClr val="FFFF00"/>
              </a:highlight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9007BC7-E7FE-415D-87F1-4F8137B6C4C3}"/>
              </a:ext>
            </a:extLst>
          </p:cNvPr>
          <p:cNvSpPr txBox="1"/>
          <p:nvPr/>
        </p:nvSpPr>
        <p:spPr>
          <a:xfrm>
            <a:off x="2749535" y="2660692"/>
            <a:ext cx="583550" cy="26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1143" b="1" u="sng" dirty="0">
                <a:highlight>
                  <a:srgbClr val="FF00FF"/>
                </a:highlight>
              </a:rPr>
              <a:t>موهوب</a:t>
            </a:r>
            <a:endParaRPr lang="en-US" sz="1143" b="1" u="sng" dirty="0">
              <a:highlight>
                <a:srgbClr val="FF00FF"/>
              </a:highlight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41AFEDA-BCAA-4A04-8413-D1CBC440ACA9}"/>
              </a:ext>
            </a:extLst>
          </p:cNvPr>
          <p:cNvSpPr/>
          <p:nvPr/>
        </p:nvSpPr>
        <p:spPr>
          <a:xfrm>
            <a:off x="9519200" y="220536"/>
            <a:ext cx="938588" cy="87483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 دقائق</a:t>
            </a:r>
            <a:endParaRPr lang="en-US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8" name="telegram-video">
            <a:hlinkClick r:id="" action="ppaction://media"/>
            <a:extLst>
              <a:ext uri="{FF2B5EF4-FFF2-40B4-BE49-F238E27FC236}">
                <a16:creationId xmlns:a16="http://schemas.microsoft.com/office/drawing/2014/main" id="{BA7A783C-A000-4D9D-8429-00553ABC576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62540" y="5513708"/>
            <a:ext cx="1240971" cy="103543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id="{5C81E13C-DC90-451D-B5BC-891C1F93CC7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413" t="6892" r="22573"/>
          <a:stretch/>
        </p:blipFill>
        <p:spPr>
          <a:xfrm rot="785432" flipH="1">
            <a:off x="8089826" y="2725401"/>
            <a:ext cx="1153266" cy="1436303"/>
          </a:xfrm>
          <a:prstGeom prst="rect">
            <a:avLst/>
          </a:prstGeom>
        </p:spPr>
      </p:pic>
      <p:pic>
        <p:nvPicPr>
          <p:cNvPr id="20" name="Picture 19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A14330E-4890-4763-AFA9-E3C769479F2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45" y="303757"/>
            <a:ext cx="1409610" cy="9473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FBC3B17-C0E9-496C-9DA3-A66DB71D12BF}"/>
              </a:ext>
            </a:extLst>
          </p:cNvPr>
          <p:cNvSpPr/>
          <p:nvPr/>
        </p:nvSpPr>
        <p:spPr>
          <a:xfrm>
            <a:off x="40147" y="777430"/>
            <a:ext cx="175400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1280160" rtl="1"/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السطر الإملائي</a:t>
            </a:r>
            <a:endParaRPr lang="en-US" sz="2800" dirty="0">
              <a:solidFill>
                <a:schemeClr val="bg1"/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81136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6299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6657933-3669-42DC-929D-74798563C07E}"/>
              </a:ext>
            </a:extLst>
          </p:cNvPr>
          <p:cNvSpPr/>
          <p:nvPr/>
        </p:nvSpPr>
        <p:spPr>
          <a:xfrm>
            <a:off x="2108620" y="2358070"/>
            <a:ext cx="7327648" cy="707886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>
            <a:spAutoFit/>
          </a:bodyPr>
          <a:lstStyle/>
          <a:p>
            <a:pPr algn="ctr" rtl="1"/>
            <a:r>
              <a:rPr lang="ar-BH" sz="4000" b="1" dirty="0">
                <a:cs typeface="+mj-cs"/>
              </a:rPr>
              <a:t>كانَتْ الطِّفلة ترْتَدي قُبَّعةً تُغَطي وَجْهَها كامِلًا.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386DCC0-9AAF-425E-9304-91F07BA56F9E}"/>
              </a:ext>
            </a:extLst>
          </p:cNvPr>
          <p:cNvSpPr/>
          <p:nvPr/>
        </p:nvSpPr>
        <p:spPr>
          <a:xfrm>
            <a:off x="2108620" y="3807042"/>
            <a:ext cx="7492757" cy="707886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>
            <a:spAutoFit/>
          </a:bodyPr>
          <a:lstStyle/>
          <a:p>
            <a:pPr lvl="0" algn="ctr" rtl="1">
              <a:defRPr/>
            </a:pPr>
            <a:r>
              <a:rPr lang="ar-BH" sz="4000" b="1" dirty="0">
                <a:cs typeface="+mj-cs"/>
              </a:rPr>
              <a:t>كانَتْ تَسْأَلُ في نَفْسِها ماذا يُوْجَد خارِج الْقُبَّعَة.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D2EBD9A-26C4-4461-A996-27986A463D9B}"/>
              </a:ext>
            </a:extLst>
          </p:cNvPr>
          <p:cNvSpPr/>
          <p:nvPr/>
        </p:nvSpPr>
        <p:spPr>
          <a:xfrm>
            <a:off x="2768033" y="5256015"/>
            <a:ext cx="6402715" cy="707886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>
            <a:spAutoFit/>
          </a:bodyPr>
          <a:lstStyle/>
          <a:p>
            <a:pPr lvl="0" algn="ctr" rtl="1">
              <a:defRPr/>
            </a:pPr>
            <a:r>
              <a:rPr lang="ar-BH" sz="4000" b="1" dirty="0">
                <a:cs typeface="+mj-cs"/>
              </a:rPr>
              <a:t>خَلَعَت الطَّفْلَةُ قُبَّعَتَها وَرَأَتْ جَمالَ الْعالَمِ.</a:t>
            </a:r>
          </a:p>
        </p:txBody>
      </p:sp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13474FDA-EC58-4C83-9B86-26300B877E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142" y="578700"/>
            <a:ext cx="1409610" cy="9489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0DA2EFD-1C10-485F-91BD-3E5A3D8059D5}"/>
              </a:ext>
            </a:extLst>
          </p:cNvPr>
          <p:cNvSpPr txBox="1"/>
          <p:nvPr/>
        </p:nvSpPr>
        <p:spPr>
          <a:xfrm>
            <a:off x="1099477" y="798275"/>
            <a:ext cx="19924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5400" dirty="0">
                <a:solidFill>
                  <a:srgbClr val="C00000"/>
                </a:solidFill>
                <a:cs typeface="(AH) Manal Black" pitchFamily="2" charset="-78"/>
              </a:rPr>
              <a:t> </a:t>
            </a:r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مُراجَعة الإملاء</a:t>
            </a:r>
            <a:endParaRPr lang="en-US" sz="5400" dirty="0">
              <a:solidFill>
                <a:schemeClr val="bg1"/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482603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أَخْطاء المحادثة 1 الصف الثالث المحادثة 2">
            <a:hlinkClick r:id="" action="ppaction://media"/>
            <a:extLst>
              <a:ext uri="{FF2B5EF4-FFF2-40B4-BE49-F238E27FC236}">
                <a16:creationId xmlns:a16="http://schemas.microsoft.com/office/drawing/2014/main" id="{DC04FE07-B0E9-4416-8376-6E8328D2BAB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03714" y="530715"/>
            <a:ext cx="8911499" cy="5796570"/>
          </a:xfrm>
          <a:prstGeom prst="rect">
            <a:avLst/>
          </a:prstGeom>
          <a:ln>
            <a:noFill/>
          </a:ln>
          <a:effectLst>
            <a:glow rad="228600">
              <a:srgbClr val="FFFFFF">
                <a:alpha val="40000"/>
              </a:srgbClr>
            </a:glow>
          </a:effectLst>
          <a:scene3d>
            <a:camera prst="orthographicFront"/>
            <a:lightRig rig="threePt" dir="t">
              <a:rot lat="0" lon="0" rev="2100000"/>
            </a:lightRig>
          </a:scene3d>
          <a:sp3d>
            <a:bevelT w="152400" h="101600" prst="slope"/>
          </a:sp3d>
        </p:spPr>
      </p:pic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28CC5384-4107-481E-BF82-BF2D8E8576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330" y="252985"/>
            <a:ext cx="1409610" cy="9473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42A5E09-2758-4F32-94F9-7FEF6A1A865C}"/>
              </a:ext>
            </a:extLst>
          </p:cNvPr>
          <p:cNvSpPr/>
          <p:nvPr/>
        </p:nvSpPr>
        <p:spPr>
          <a:xfrm>
            <a:off x="1436756" y="738666"/>
            <a:ext cx="170075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1280160" rtl="1"/>
            <a:r>
              <a:rPr lang="ar-BH" sz="2400" dirty="0">
                <a:solidFill>
                  <a:schemeClr val="bg1"/>
                </a:solidFill>
                <a:cs typeface="(AH) Manal Black" pitchFamily="2" charset="-78"/>
              </a:rPr>
              <a:t>التهيئة الْحافزة</a:t>
            </a:r>
            <a:endParaRPr lang="en-US" sz="2400" dirty="0">
              <a:solidFill>
                <a:schemeClr val="bg1"/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860250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78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303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أَخْطاء المحادثة 2 الصف الرابع المحادثة">
            <a:hlinkClick r:id="" action="ppaction://media"/>
            <a:extLst>
              <a:ext uri="{FF2B5EF4-FFF2-40B4-BE49-F238E27FC236}">
                <a16:creationId xmlns:a16="http://schemas.microsoft.com/office/drawing/2014/main" id="{E4C3A2F8-4399-4725-8495-FFC7DEC3354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88160" y="1505195"/>
            <a:ext cx="8615680" cy="484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765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56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6462</TotalTime>
  <Words>362</Words>
  <Application>Microsoft Office PowerPoint</Application>
  <PresentationFormat>Widescreen</PresentationFormat>
  <Paragraphs>120</Paragraphs>
  <Slides>14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5" baseType="lpstr">
      <vt:lpstr>Al Qalam Kolkatta Quranic font</vt:lpstr>
      <vt:lpstr>Aldhabi</vt:lpstr>
      <vt:lpstr>Arial</vt:lpstr>
      <vt:lpstr>Calibri</vt:lpstr>
      <vt:lpstr>Calibri Light</vt:lpstr>
      <vt:lpstr>Coming Soon</vt:lpstr>
      <vt:lpstr>Grand Hotel</vt:lpstr>
      <vt:lpstr>Just Another Hand</vt:lpstr>
      <vt:lpstr>Sakkal Majalla</vt:lpstr>
      <vt:lpstr>Simplified Arabic Fixed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Sana Aljafari</dc:creator>
  <cp:lastModifiedBy>Sana Nader Ahmed  Aljafari</cp:lastModifiedBy>
  <cp:revision>363</cp:revision>
  <dcterms:created xsi:type="dcterms:W3CDTF">2020-12-21T17:38:55Z</dcterms:created>
  <dcterms:modified xsi:type="dcterms:W3CDTF">2022-01-07T19:56:30Z</dcterms:modified>
</cp:coreProperties>
</file>