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256" r:id="rId3"/>
    <p:sldId id="257" r:id="rId4"/>
    <p:sldId id="258" r:id="rId5"/>
    <p:sldId id="310" r:id="rId6"/>
    <p:sldId id="259" r:id="rId7"/>
    <p:sldId id="278" r:id="rId8"/>
    <p:sldId id="260" r:id="rId9"/>
    <p:sldId id="279" r:id="rId10"/>
    <p:sldId id="262" r:id="rId11"/>
    <p:sldId id="269" r:id="rId12"/>
    <p:sldId id="277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54F6-33C7-4F09-BD2E-97A36B9E303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8787-C59B-4075-9CF5-54D5EF1CA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8787-C59B-4075-9CF5-54D5EF1CAC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8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8787-C59B-4075-9CF5-54D5EF1CA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8787-C59B-4075-9CF5-54D5EF1CAC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3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8787-C59B-4075-9CF5-54D5EF1CA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5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A49F-05E7-431D-8959-1221813C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9E681-BC76-440B-9230-D630A874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1B5A-107C-4EB7-9CF8-8E6B5F9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CA02-9730-4F9C-B503-E3A30F92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8AE8-D254-43B9-9E8F-D7BD9486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7D34-4AA1-41D1-BB34-0127F27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FE1B8-139F-4B52-8918-F8A3E645F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E972-D7A6-4949-93F9-31CC5EA0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65C01-A17D-4A77-BEF3-2630F774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F716-A924-4E40-AE13-856E747C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08682-4B3D-435C-82C7-42821926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F336B-6106-4233-9E1E-9E2C3997D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CCB0B-9E04-4439-9206-FA1F39B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19A5F-5E5D-4D10-81D1-31DD27F7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E4A7E-BC8F-4CDF-975C-C5492027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2ED7-C2D3-4AC3-BEC2-D27E4816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456D-B136-43CF-9F4F-F24E0522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DE396-DDA5-4DDF-A6F1-FCCFD6B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2100F-FA09-4D56-ADD4-FAFE362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B987-D920-4289-BCC0-94050791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25D2-C0B4-4A7A-A578-E993746E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05BD2-594A-4369-89F5-073E2DF6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4084-29F7-40CC-B0E9-C636DA6E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B005-C0F1-4A12-B22C-4C643D9D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4045-7893-4A7F-8F25-064DB4B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B20C-3CF8-4C26-9751-A33E7F1A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2D6D-6AD4-4AE8-AE30-D7FC5890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1C93C-1ABE-4AC0-8F48-8F8643C1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39AD7-BD94-4591-997A-8C9CF837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8DA11-32A4-4C11-81A5-6E018CCF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009DC-D538-48A1-8A69-E1829B83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4CA1-F71C-40FC-BDF4-5CED544F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11A15-D682-4A1D-ABC5-7B6BB243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EAB13-61E0-4675-99C0-94A3CB430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EA35C-09D1-41BC-A34E-834335FD2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FDD61-3FB9-4201-A0A6-74FF0D685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4E46F-13E1-4E43-922F-12FD3C7E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2E907-0880-4781-B6AB-872DDD53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A0A0B-F3AB-48D0-9D30-46B35327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3EDB-D08A-464D-92F8-B2EC3BB9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F2E59-6ACB-4950-B225-43DAA83F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D7E4A-4750-4EE2-A27D-0318965C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A18B0-3D5C-4297-BB35-7CB8776C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41236-B2E1-4FEC-9C85-3893A3B7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8797E-0A00-4199-9A1D-4359733E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6002-6328-4BF2-A929-E4775E56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16D-7013-4573-B7DC-F5BB61D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6DB4-610D-4EE0-892A-4B20D265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D87E6-4AD1-4A3D-AD80-284CA841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6F4-5D96-49C9-B69F-987C4CB9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71B1-283D-4764-84D9-D35E2E57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6F3AF-BA5E-4D44-B78B-F31B05F9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4615-1C23-4C74-B4E4-D28674D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D41B5-5522-4A36-9EB8-06454FEDD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4C736-6488-4771-A217-534B7B73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7D0A-8C70-433A-9924-90B514CF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0203-9568-4823-82EE-7AC4996C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EAA82-9157-45A8-9202-B4BF9F50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1A5A6-1A0F-4B84-B203-654CA22B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50877-36C9-40BD-8A3D-214289D7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F92A-781E-4094-B55F-6C6E154E0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1D86-AA7F-42DA-A205-12864C95F1B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2CA3-F0B8-4788-864F-BF8780B68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3AAB-64B0-4CA2-B873-2611C0DC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0.png"/><Relationship Id="rId18" Type="http://schemas.openxmlformats.org/officeDocument/2006/relationships/image" Target="../media/image290.png"/><Relationship Id="rId3" Type="http://schemas.microsoft.com/office/2007/relationships/hdphoto" Target="../media/hdphoto7.wdp"/><Relationship Id="rId21" Type="http://schemas.microsoft.com/office/2007/relationships/hdphoto" Target="../media/hdphoto10.wdp"/><Relationship Id="rId7" Type="http://schemas.openxmlformats.org/officeDocument/2006/relationships/image" Target="../media/image20.png"/><Relationship Id="rId12" Type="http://schemas.openxmlformats.org/officeDocument/2006/relationships/image" Target="../media/image240.png"/><Relationship Id="rId17" Type="http://schemas.openxmlformats.org/officeDocument/2006/relationships/image" Target="../media/image35.png"/><Relationship Id="rId2" Type="http://schemas.openxmlformats.org/officeDocument/2006/relationships/image" Target="../media/image32.png"/><Relationship Id="rId16" Type="http://schemas.openxmlformats.org/officeDocument/2006/relationships/image" Target="../media/image27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30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10" Type="http://schemas.microsoft.com/office/2007/relationships/hdphoto" Target="../media/hdphoto8.wdp"/><Relationship Id="rId19" Type="http://schemas.openxmlformats.org/officeDocument/2006/relationships/image" Target="../media/image300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0.png"/><Relationship Id="rId16" Type="http://schemas.openxmlformats.org/officeDocument/2006/relationships/image" Target="../media/image45.png"/><Relationship Id="rId20" Type="http://schemas.openxmlformats.org/officeDocument/2006/relationships/hyperlink" Target="https://www.liveworksheets.com/du1378428s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microsoft.com/office/2007/relationships/hdphoto" Target="../media/hdphoto11.wdp"/><Relationship Id="rId5" Type="http://schemas.openxmlformats.org/officeDocument/2006/relationships/image" Target="../media/image350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https://www.liveworksheets.com/ds1342030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50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14.wdp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hyperlink" Target="https://www.liveworksheets.com/tc1400367mq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microsoft.com/office/2007/relationships/hdphoto" Target="../media/hdphoto19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74.png"/><Relationship Id="rId1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microsoft.com/office/2007/relationships/hdphoto" Target="../media/hdphoto21.wdp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microsoft.com/office/2007/relationships/hdphoto" Target="../media/hdphoto22.wdp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izz.com/admin/quiz/5ff986ff034180001b04c594/" TargetMode="External"/><Relationship Id="rId5" Type="http://schemas.openxmlformats.org/officeDocument/2006/relationships/hyperlink" Target="https://www.liveworksheets.com/zt1380488sf" TargetMode="External"/><Relationship Id="rId4" Type="http://schemas.microsoft.com/office/2007/relationships/hdphoto" Target="../media/hdphoto2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ky1398582yo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D32E8F4-463F-4848-8CCF-6315C37C37B1}"/>
              </a:ext>
            </a:extLst>
          </p:cNvPr>
          <p:cNvSpPr txBox="1">
            <a:spLocks/>
          </p:cNvSpPr>
          <p:nvPr/>
        </p:nvSpPr>
        <p:spPr>
          <a:xfrm rot="19094903">
            <a:off x="9932081" y="1281933"/>
            <a:ext cx="1802874" cy="1283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نواتج التعلم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023E2D-8543-45A5-82C8-00A00F37A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76664" y="-204609"/>
            <a:ext cx="3668917" cy="7097917"/>
            <a:chOff x="8993009" y="-239917"/>
            <a:chExt cx="3668917" cy="70979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9BA3C91-DF76-42DE-AA6A-4E7A6C6A0B84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7EA6BB7-4890-4A8A-A1A6-AA1C8CDA0E07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4A09481-D470-4408-BF67-C4C8843A938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43DDD9-13C4-4A0C-9428-FBA2D31DEC3F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F33929C-4A12-4D01-B349-40A4BA2098D5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84CC4C0-5B6A-4CEB-AA48-CE1ECE0BEB18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8" name="Graphic 47" descr="Clipboard">
              <a:extLst>
                <a:ext uri="{FF2B5EF4-FFF2-40B4-BE49-F238E27FC236}">
                  <a16:creationId xmlns:a16="http://schemas.microsoft.com/office/drawing/2014/main" id="{6C6C6ABA-6C6C-4687-8E5C-D4161F2B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3009" y="-239917"/>
              <a:ext cx="3668917" cy="3668917"/>
            </a:xfrm>
            <a:prstGeom prst="rect">
              <a:avLst/>
            </a:prstGeom>
          </p:spPr>
        </p:pic>
      </p:grpSp>
      <p:pic>
        <p:nvPicPr>
          <p:cNvPr id="25" name="Picture 7">
            <a:extLst>
              <a:ext uri="{FF2B5EF4-FFF2-40B4-BE49-F238E27FC236}">
                <a16:creationId xmlns:a16="http://schemas.microsoft.com/office/drawing/2014/main" id="{D3E2933C-354C-49E5-B97B-50961911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9" y="4275789"/>
            <a:ext cx="2001232" cy="13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2F200E0B-F560-4574-B1BD-325D0045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9" y="1309694"/>
            <a:ext cx="1745159" cy="16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B98BF9B4-27B1-4B3B-946C-014AFDD7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95" y="3923816"/>
            <a:ext cx="1448142" cy="17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48D7DDC-A90A-48B1-B88E-8723F1D54FA4}"/>
              </a:ext>
            </a:extLst>
          </p:cNvPr>
          <p:cNvGrpSpPr/>
          <p:nvPr/>
        </p:nvGrpSpPr>
        <p:grpSpPr>
          <a:xfrm>
            <a:off x="4102879" y="2911361"/>
            <a:ext cx="1339531" cy="1364428"/>
            <a:chOff x="4204304" y="4753470"/>
            <a:chExt cx="1601426" cy="1595803"/>
          </a:xfrm>
        </p:grpSpPr>
        <p:pic>
          <p:nvPicPr>
            <p:cNvPr id="29" name="Picture 4" descr="كتم الصوت مجانا رمز من BigMug Line icons">
              <a:extLst>
                <a:ext uri="{FF2B5EF4-FFF2-40B4-BE49-F238E27FC236}">
                  <a16:creationId xmlns:a16="http://schemas.microsoft.com/office/drawing/2014/main" id="{2875CFE9-2182-407C-B79E-814681F5A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520" y="4935146"/>
              <a:ext cx="1238994" cy="1238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7B8C03A-EAC6-44DF-8907-5151BA12FF48}"/>
                </a:ext>
              </a:extLst>
            </p:cNvPr>
            <p:cNvSpPr/>
            <p:nvPr/>
          </p:nvSpPr>
          <p:spPr>
            <a:xfrm>
              <a:off x="4204304" y="4753470"/>
              <a:ext cx="1601426" cy="1595803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0BC0A-BBF2-47A5-AC50-AE60BEC0496A}"/>
              </a:ext>
            </a:extLst>
          </p:cNvPr>
          <p:cNvSpPr/>
          <p:nvPr/>
        </p:nvSpPr>
        <p:spPr>
          <a:xfrm>
            <a:off x="5959496" y="5693759"/>
            <a:ext cx="377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(AH) Manal Black" pitchFamily="2" charset="-78"/>
              </a:rPr>
              <a:t>اتباع  تعليمات المعلم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(AH) Manal Black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016341-CD59-43AF-8854-96C09AD09495}"/>
              </a:ext>
            </a:extLst>
          </p:cNvPr>
          <p:cNvSpPr/>
          <p:nvPr/>
        </p:nvSpPr>
        <p:spPr>
          <a:xfrm>
            <a:off x="4256817" y="4574267"/>
            <a:ext cx="12010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(AH) Manal Black" pitchFamily="2" charset="-78"/>
              </a:rPr>
              <a:t>كتم الصوت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(AH) Manal Black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9D2F8-86A5-44CA-A62B-CE88E76B4BDE}"/>
              </a:ext>
            </a:extLst>
          </p:cNvPr>
          <p:cNvSpPr/>
          <p:nvPr/>
        </p:nvSpPr>
        <p:spPr>
          <a:xfrm>
            <a:off x="508949" y="5842399"/>
            <a:ext cx="19418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(AH) Manal Black" pitchFamily="2" charset="-78"/>
              </a:rPr>
              <a:t>المشاركة الفعالة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(AH) Manal Black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088333-B7B5-4BE4-B32E-F4E8D5D87110}"/>
              </a:ext>
            </a:extLst>
          </p:cNvPr>
          <p:cNvSpPr/>
          <p:nvPr/>
        </p:nvSpPr>
        <p:spPr>
          <a:xfrm>
            <a:off x="122756" y="3232415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(AH) Manal Black" pitchFamily="2" charset="-78"/>
              </a:rPr>
              <a:t>التزام الهدوء وقت الشرح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(AH) Manal Black" pitchFamily="2" charset="-78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B92EAD4F-A915-47DF-81F7-275CF543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79" y="1149483"/>
            <a:ext cx="1745158" cy="16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95C2F31-B7D4-4521-9831-88D7A23DFDA5}"/>
              </a:ext>
            </a:extLst>
          </p:cNvPr>
          <p:cNvSpPr/>
          <p:nvPr/>
        </p:nvSpPr>
        <p:spPr>
          <a:xfrm>
            <a:off x="6461127" y="2975018"/>
            <a:ext cx="247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(AH) Manal Black" pitchFamily="2" charset="-78"/>
              </a:rPr>
              <a:t>الالتزام بالوقت المحدد للحصة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(AH) Manal Black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22EFE0-E9F0-48C4-A96A-93285D2DA4CA}"/>
              </a:ext>
            </a:extLst>
          </p:cNvPr>
          <p:cNvSpPr txBox="1"/>
          <p:nvPr/>
        </p:nvSpPr>
        <p:spPr>
          <a:xfrm>
            <a:off x="1910114" y="478697"/>
            <a:ext cx="46618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قواعد التعلم عن بعد</a:t>
            </a: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B919A8E-E29E-41A4-9AA8-F5229DDDDF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2828" y="3608884"/>
            <a:ext cx="2556588" cy="26079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B2F7BCA-3E59-4629-9E1B-055CE01DE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00" y="1065976"/>
            <a:ext cx="1583685" cy="10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:إيجاد الجذور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320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id="{1BB02B0F-47AC-44A5-9A63-D0F2748AA198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2A6DF-DF18-4978-9489-CBDB2D1FE679}"/>
              </a:ext>
            </a:extLst>
          </p:cNvPr>
          <p:cNvSpPr txBox="1"/>
          <p:nvPr/>
        </p:nvSpPr>
        <p:spPr>
          <a:xfrm>
            <a:off x="8486273" y="894220"/>
            <a:ext cx="200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/>
              <a:t>حول لأبسط صورة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3B35E-C4C2-449E-9AE7-08E45D3D3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0581" b="7477"/>
          <a:stretch/>
        </p:blipFill>
        <p:spPr>
          <a:xfrm>
            <a:off x="153853" y="3000581"/>
            <a:ext cx="3875129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4A194A-AE32-4E03-A74F-0A13F7950F53}"/>
                  </a:ext>
                </a:extLst>
              </p:cNvPr>
              <p:cNvSpPr txBox="1"/>
              <p:nvPr/>
            </p:nvSpPr>
            <p:spPr>
              <a:xfrm>
                <a:off x="6406043" y="1236551"/>
                <a:ext cx="262072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4A194A-AE32-4E03-A74F-0A13F7950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43" y="1236551"/>
                <a:ext cx="2620726" cy="539571"/>
              </a:xfrm>
              <a:prstGeom prst="rect">
                <a:avLst/>
              </a:prstGeom>
              <a:blipFill>
                <a:blip r:embed="rId4"/>
                <a:stretch>
                  <a:fillRect l="-372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EFA3A5-DF63-4A1A-8309-F598988B7A36}"/>
                  </a:ext>
                </a:extLst>
              </p:cNvPr>
              <p:cNvSpPr txBox="1"/>
              <p:nvPr/>
            </p:nvSpPr>
            <p:spPr>
              <a:xfrm>
                <a:off x="241370" y="1795518"/>
                <a:ext cx="1298672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EFA3A5-DF63-4A1A-8309-F598988B7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0" y="1795518"/>
                <a:ext cx="1298672" cy="427746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07D988-4C2A-47F7-9E06-72DE6091B53A}"/>
                  </a:ext>
                </a:extLst>
              </p:cNvPr>
              <p:cNvSpPr txBox="1"/>
              <p:nvPr/>
            </p:nvSpPr>
            <p:spPr>
              <a:xfrm>
                <a:off x="1540042" y="1450424"/>
                <a:ext cx="1783575" cy="77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07D988-4C2A-47F7-9E06-72DE6091B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2" y="1450424"/>
                <a:ext cx="1783575" cy="772840"/>
              </a:xfrm>
              <a:prstGeom prst="rect">
                <a:avLst/>
              </a:prstGeom>
              <a:blipFill>
                <a:blip r:embed="rId6"/>
                <a:stretch>
                  <a:fillRect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D6FC09-8618-423C-BD1C-ADBEA147B443}"/>
                  </a:ext>
                </a:extLst>
              </p:cNvPr>
              <p:cNvSpPr txBox="1"/>
              <p:nvPr/>
            </p:nvSpPr>
            <p:spPr>
              <a:xfrm>
                <a:off x="1546611" y="2431829"/>
                <a:ext cx="178357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D6FC09-8618-423C-BD1C-ADBEA147B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11" y="2431829"/>
                <a:ext cx="1783575" cy="407099"/>
              </a:xfrm>
              <a:prstGeom prst="rect">
                <a:avLst/>
              </a:prstGeom>
              <a:blipFill>
                <a:blip r:embed="rId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E2B58E0-DB5D-48F0-86D0-EF3F5BCA1621}"/>
              </a:ext>
            </a:extLst>
          </p:cNvPr>
          <p:cNvCxnSpPr>
            <a:cxnSpLocks/>
          </p:cNvCxnSpPr>
          <p:nvPr/>
        </p:nvCxnSpPr>
        <p:spPr>
          <a:xfrm>
            <a:off x="6026059" y="1203158"/>
            <a:ext cx="0" cy="54707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56A854E-FBB9-4364-A80E-18EE8EF3E936}"/>
                  </a:ext>
                </a:extLst>
              </p:cNvPr>
              <p:cNvSpPr txBox="1"/>
              <p:nvPr/>
            </p:nvSpPr>
            <p:spPr>
              <a:xfrm>
                <a:off x="393770" y="1190709"/>
                <a:ext cx="202130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56A854E-FBB9-4364-A80E-18EE8EF3E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0" y="1190709"/>
                <a:ext cx="2021306" cy="539571"/>
              </a:xfrm>
              <a:prstGeom prst="rect">
                <a:avLst/>
              </a:prstGeom>
              <a:blipFill>
                <a:blip r:embed="rId8"/>
                <a:stretch>
                  <a:fillRect l="-4834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CB814CA-88D4-42C6-88D0-FA06046B87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725" t="70255" r="10149"/>
          <a:stretch/>
        </p:blipFill>
        <p:spPr>
          <a:xfrm>
            <a:off x="7716406" y="3300593"/>
            <a:ext cx="3465094" cy="718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ADB50A-D11D-4DC1-A6C1-E961C796BBE4}"/>
                  </a:ext>
                </a:extLst>
              </p:cNvPr>
              <p:cNvSpPr txBox="1"/>
              <p:nvPr/>
            </p:nvSpPr>
            <p:spPr>
              <a:xfrm>
                <a:off x="6464967" y="1923397"/>
                <a:ext cx="2021306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ADB50A-D11D-4DC1-A6C1-E961C796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67" y="1923397"/>
                <a:ext cx="2021306" cy="7186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66B979-940A-441D-82A0-53CB39635D08}"/>
                  </a:ext>
                </a:extLst>
              </p:cNvPr>
              <p:cNvSpPr txBox="1"/>
              <p:nvPr/>
            </p:nvSpPr>
            <p:spPr>
              <a:xfrm>
                <a:off x="8176989" y="1923397"/>
                <a:ext cx="246839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66B979-940A-441D-82A0-53CB39635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89" y="1923397"/>
                <a:ext cx="2468399" cy="7186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247C51-3CBA-48D1-9CC3-CC99D6C34BF1}"/>
                  </a:ext>
                </a:extLst>
              </p:cNvPr>
              <p:cNvSpPr txBox="1"/>
              <p:nvPr/>
            </p:nvSpPr>
            <p:spPr>
              <a:xfrm>
                <a:off x="8023137" y="2844646"/>
                <a:ext cx="246839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247C51-3CBA-48D1-9CC3-CC99D6C34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137" y="2844646"/>
                <a:ext cx="2468399" cy="407099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519F885-58B6-4883-99C7-B31A58B4D043}"/>
              </a:ext>
            </a:extLst>
          </p:cNvPr>
          <p:cNvCxnSpPr>
            <a:cxnSpLocks/>
          </p:cNvCxnSpPr>
          <p:nvPr/>
        </p:nvCxnSpPr>
        <p:spPr>
          <a:xfrm flipH="1" flipV="1">
            <a:off x="241371" y="3938531"/>
            <a:ext cx="11943595" cy="771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3BC00A6-CC99-47DE-8542-0B5CB7EE0F5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530" t="60903" b="6465"/>
          <a:stretch/>
        </p:blipFill>
        <p:spPr>
          <a:xfrm>
            <a:off x="1112038" y="5783934"/>
            <a:ext cx="3465095" cy="767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4EDE54-D4E5-470C-8E0B-7DA9DC9957E6}"/>
                  </a:ext>
                </a:extLst>
              </p:cNvPr>
              <p:cNvSpPr txBox="1"/>
              <p:nvPr/>
            </p:nvSpPr>
            <p:spPr>
              <a:xfrm>
                <a:off x="393769" y="4048394"/>
                <a:ext cx="2734439" cy="56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𝟐𝟒𝟑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𝟐𝟓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4EDE54-D4E5-470C-8E0B-7DA9DC99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9" y="4048394"/>
                <a:ext cx="2734439" cy="560282"/>
              </a:xfrm>
              <a:prstGeom prst="rect">
                <a:avLst/>
              </a:prstGeom>
              <a:blipFill>
                <a:blip r:embed="rId16"/>
                <a:stretch>
                  <a:fillRect l="-357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FC7948D-A2A9-4C62-A0AA-18D3B371A983}"/>
                  </a:ext>
                </a:extLst>
              </p:cNvPr>
              <p:cNvSpPr txBox="1"/>
              <p:nvPr/>
            </p:nvSpPr>
            <p:spPr>
              <a:xfrm>
                <a:off x="241370" y="4682441"/>
                <a:ext cx="2886838" cy="48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FC7948D-A2A9-4C62-A0AA-18D3B371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0" y="4682441"/>
                <a:ext cx="2886838" cy="4823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A97F901-B58D-4CBD-B63D-FCEF57A8111B}"/>
                  </a:ext>
                </a:extLst>
              </p:cNvPr>
              <p:cNvSpPr txBox="1"/>
              <p:nvPr/>
            </p:nvSpPr>
            <p:spPr>
              <a:xfrm>
                <a:off x="2457545" y="4524065"/>
                <a:ext cx="1912164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A97F901-B58D-4CBD-B63D-FCEF57A8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545" y="4524065"/>
                <a:ext cx="1912164" cy="7186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CAB5A3-20AD-48D2-B727-E78559DDD997}"/>
                  </a:ext>
                </a:extLst>
              </p:cNvPr>
              <p:cNvSpPr txBox="1"/>
              <p:nvPr/>
            </p:nvSpPr>
            <p:spPr>
              <a:xfrm>
                <a:off x="2374104" y="5332775"/>
                <a:ext cx="1912164" cy="4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CAB5A3-20AD-48D2-B727-E78559DD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104" y="5332775"/>
                <a:ext cx="1912164" cy="4116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AE159A5-882B-46CF-9756-73135371D1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27" t="-350" r="25079" b="44526"/>
          <a:stretch/>
        </p:blipFill>
        <p:spPr>
          <a:xfrm>
            <a:off x="6106269" y="4106690"/>
            <a:ext cx="3919569" cy="105812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475C724-365C-4575-A271-0737F55E2CD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662" t="59623" r="2419"/>
          <a:stretch/>
        </p:blipFill>
        <p:spPr>
          <a:xfrm>
            <a:off x="6866025" y="5605475"/>
            <a:ext cx="4532020" cy="10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/>
      <p:bldP spid="44" grpId="0"/>
      <p:bldP spid="45" grpId="0"/>
      <p:bldP spid="46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</a:t>
            </a: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: إيجاد الجذور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320</a:t>
            </a:r>
          </a:p>
        </p:txBody>
      </p:sp>
      <p:sp>
        <p:nvSpPr>
          <p:cNvPr id="45" name="مربع نص 3">
            <a:extLst>
              <a:ext uri="{FF2B5EF4-FFF2-40B4-BE49-F238E27FC236}">
                <a16:creationId xmlns:a16="http://schemas.microsoft.com/office/drawing/2014/main" id="{7570B3D6-EFAA-4A26-A229-BBFA3DD40353}"/>
              </a:ext>
            </a:extLst>
          </p:cNvPr>
          <p:cNvSpPr txBox="1"/>
          <p:nvPr/>
        </p:nvSpPr>
        <p:spPr>
          <a:xfrm>
            <a:off x="10068546" y="770228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17F009-0A5D-4FC1-B698-4DA8D4338D01}"/>
              </a:ext>
            </a:extLst>
          </p:cNvPr>
          <p:cNvSpPr txBox="1"/>
          <p:nvPr/>
        </p:nvSpPr>
        <p:spPr>
          <a:xfrm>
            <a:off x="7996001" y="770228"/>
            <a:ext cx="200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/>
              <a:t>حول لأبسط صورة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24270D-BDD1-4B1D-AF8C-AFB0B311888D}"/>
                  </a:ext>
                </a:extLst>
              </p:cNvPr>
              <p:cNvSpPr txBox="1"/>
              <p:nvPr/>
            </p:nvSpPr>
            <p:spPr>
              <a:xfrm>
                <a:off x="393769" y="1190709"/>
                <a:ext cx="2372743" cy="51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1A)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24270D-BDD1-4B1D-AF8C-AFB0B3118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9" y="1190709"/>
                <a:ext cx="2372743" cy="514628"/>
              </a:xfrm>
              <a:prstGeom prst="rect">
                <a:avLst/>
              </a:prstGeom>
              <a:blipFill>
                <a:blip r:embed="rId2"/>
                <a:stretch>
                  <a:fillRect l="-4113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A68663-8881-478B-ACEF-4DF863728B02}"/>
                  </a:ext>
                </a:extLst>
              </p:cNvPr>
              <p:cNvSpPr txBox="1"/>
              <p:nvPr/>
            </p:nvSpPr>
            <p:spPr>
              <a:xfrm>
                <a:off x="393770" y="1971817"/>
                <a:ext cx="1298672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A68663-8881-478B-ACEF-4DF86372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0" y="1971817"/>
                <a:ext cx="1298672" cy="4090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F1203D-27BD-4FFE-AA72-000BDA27C76B}"/>
                  </a:ext>
                </a:extLst>
              </p:cNvPr>
              <p:cNvSpPr txBox="1"/>
              <p:nvPr/>
            </p:nvSpPr>
            <p:spPr>
              <a:xfrm>
                <a:off x="589848" y="2109899"/>
                <a:ext cx="1783575" cy="77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F1203D-27BD-4FFE-AA72-000BDA27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8" y="2109899"/>
                <a:ext cx="1783575" cy="772840"/>
              </a:xfrm>
              <a:prstGeom prst="rect">
                <a:avLst/>
              </a:prstGeom>
              <a:blipFill>
                <a:blip r:embed="rId4"/>
                <a:stretch>
                  <a:fillRect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30434B-14DE-436B-9D35-F54D13B3A98C}"/>
                  </a:ext>
                </a:extLst>
              </p:cNvPr>
              <p:cNvSpPr txBox="1"/>
              <p:nvPr/>
            </p:nvSpPr>
            <p:spPr>
              <a:xfrm>
                <a:off x="396497" y="3220195"/>
                <a:ext cx="1783575" cy="42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30434B-14DE-436B-9D35-F54D13B3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97" y="3220195"/>
                <a:ext cx="1783575" cy="426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57A569-78D9-4272-92DE-D48ADF6D3BBC}"/>
              </a:ext>
            </a:extLst>
          </p:cNvPr>
          <p:cNvCxnSpPr>
            <a:cxnSpLocks/>
          </p:cNvCxnSpPr>
          <p:nvPr/>
        </p:nvCxnSpPr>
        <p:spPr>
          <a:xfrm>
            <a:off x="5375275" y="1276615"/>
            <a:ext cx="0" cy="54707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448F27-129D-467B-85C3-E069F0679207}"/>
                  </a:ext>
                </a:extLst>
              </p:cNvPr>
              <p:cNvSpPr txBox="1"/>
              <p:nvPr/>
            </p:nvSpPr>
            <p:spPr>
              <a:xfrm>
                <a:off x="5375275" y="1138556"/>
                <a:ext cx="262072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1B)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𝟏𝟔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448F27-129D-467B-85C3-E069F0679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75" y="1138556"/>
                <a:ext cx="2620726" cy="539571"/>
              </a:xfrm>
              <a:prstGeom prst="rect">
                <a:avLst/>
              </a:prstGeom>
              <a:blipFill>
                <a:blip r:embed="rId6"/>
                <a:stretch>
                  <a:fillRect l="-372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A626C5-46A5-4635-B2CB-81F354F76318}"/>
                  </a:ext>
                </a:extLst>
              </p:cNvPr>
              <p:cNvSpPr txBox="1"/>
              <p:nvPr/>
            </p:nvSpPr>
            <p:spPr>
              <a:xfrm>
                <a:off x="5528173" y="1817031"/>
                <a:ext cx="231854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A626C5-46A5-4635-B2CB-81F354F7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73" y="1817031"/>
                <a:ext cx="2318541" cy="718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8928A4-634B-4622-9B11-804E9C3336B6}"/>
                  </a:ext>
                </a:extLst>
              </p:cNvPr>
              <p:cNvSpPr txBox="1"/>
              <p:nvPr/>
            </p:nvSpPr>
            <p:spPr>
              <a:xfrm>
                <a:off x="6015388" y="2533673"/>
                <a:ext cx="2693406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8928A4-634B-4622-9B11-804E9C33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88" y="2533673"/>
                <a:ext cx="2693406" cy="465064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6C716F7-4AC9-4BF8-89CB-94C6311FE49B}"/>
                  </a:ext>
                </a:extLst>
              </p:cNvPr>
              <p:cNvSpPr txBox="1"/>
              <p:nvPr/>
            </p:nvSpPr>
            <p:spPr>
              <a:xfrm>
                <a:off x="6096000" y="3221941"/>
                <a:ext cx="269340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6C716F7-4AC9-4BF8-89CB-94C6311FE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21941"/>
                <a:ext cx="2693406" cy="407099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5CE739-65DA-4A51-8047-CF1CED764ED3}"/>
              </a:ext>
            </a:extLst>
          </p:cNvPr>
          <p:cNvCxnSpPr>
            <a:cxnSpLocks/>
          </p:cNvCxnSpPr>
          <p:nvPr/>
        </p:nvCxnSpPr>
        <p:spPr>
          <a:xfrm flipH="1" flipV="1">
            <a:off x="243407" y="3817516"/>
            <a:ext cx="11943595" cy="771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75078E-A5F3-43B4-86FB-F275C662A7A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8546" y="3904089"/>
            <a:ext cx="2133600" cy="333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F33BE-C1A5-4CFA-A0CD-36649621E713}"/>
                  </a:ext>
                </a:extLst>
              </p:cNvPr>
              <p:cNvSpPr txBox="1"/>
              <p:nvPr/>
            </p:nvSpPr>
            <p:spPr>
              <a:xfrm>
                <a:off x="371143" y="3909271"/>
                <a:ext cx="2372743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F33BE-C1A5-4CFA-A0CD-36649621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3" y="3909271"/>
                <a:ext cx="2372743" cy="539571"/>
              </a:xfrm>
              <a:prstGeom prst="rect">
                <a:avLst/>
              </a:prstGeom>
              <a:blipFill>
                <a:blip r:embed="rId12"/>
                <a:stretch>
                  <a:fillRect l="-4113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25C672-51D8-4BE6-A032-55E6351874A3}"/>
                  </a:ext>
                </a:extLst>
              </p:cNvPr>
              <p:cNvSpPr txBox="1"/>
              <p:nvPr/>
            </p:nvSpPr>
            <p:spPr>
              <a:xfrm>
                <a:off x="428709" y="4809638"/>
                <a:ext cx="2105854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25C672-51D8-4BE6-A032-55E635187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9" y="4809638"/>
                <a:ext cx="2105854" cy="466731"/>
              </a:xfrm>
              <a:prstGeom prst="rect">
                <a:avLst/>
              </a:prstGeom>
              <a:blipFill>
                <a:blip r:embed="rId1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C28523-6402-4745-BDBC-F16E200C26FE}"/>
                  </a:ext>
                </a:extLst>
              </p:cNvPr>
              <p:cNvSpPr txBox="1"/>
              <p:nvPr/>
            </p:nvSpPr>
            <p:spPr>
              <a:xfrm>
                <a:off x="703487" y="5307962"/>
                <a:ext cx="2105854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=∓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C28523-6402-4745-BDBC-F16E200C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7" y="5307962"/>
                <a:ext cx="2105854" cy="7186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8C909F-91B1-46F0-AA88-392417A06CFE}"/>
                  </a:ext>
                </a:extLst>
              </p:cNvPr>
              <p:cNvSpPr txBox="1"/>
              <p:nvPr/>
            </p:nvSpPr>
            <p:spPr>
              <a:xfrm>
                <a:off x="703487" y="6168170"/>
                <a:ext cx="1783575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8C909F-91B1-46F0-AA88-392417A0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7" y="6168170"/>
                <a:ext cx="1783575" cy="406265"/>
              </a:xfrm>
              <a:prstGeom prst="rect">
                <a:avLst/>
              </a:prstGeom>
              <a:blipFill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28784C3-3105-45F9-BE61-17FCE2473818}"/>
              </a:ext>
            </a:extLst>
          </p:cNvPr>
          <p:cNvSpPr txBox="1"/>
          <p:nvPr/>
        </p:nvSpPr>
        <p:spPr>
          <a:xfrm>
            <a:off x="8063283" y="3797820"/>
            <a:ext cx="200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/>
              <a:t>حول لأبسط صورة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DE6A2F-24DC-4CA5-88A2-91E8A56F1696}"/>
                  </a:ext>
                </a:extLst>
              </p:cNvPr>
              <p:cNvSpPr txBox="1"/>
              <p:nvPr/>
            </p:nvSpPr>
            <p:spPr>
              <a:xfrm>
                <a:off x="5399739" y="3875685"/>
                <a:ext cx="2620726" cy="51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DE6A2F-24DC-4CA5-88A2-91E8A56F1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39" y="3875685"/>
                <a:ext cx="2620726" cy="514628"/>
              </a:xfrm>
              <a:prstGeom prst="rect">
                <a:avLst/>
              </a:prstGeom>
              <a:blipFill>
                <a:blip r:embed="rId16"/>
                <a:stretch>
                  <a:fillRect l="-3721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D2EA3D-FC11-4283-832D-70030BA30C33}"/>
                  </a:ext>
                </a:extLst>
              </p:cNvPr>
              <p:cNvSpPr txBox="1"/>
              <p:nvPr/>
            </p:nvSpPr>
            <p:spPr>
              <a:xfrm>
                <a:off x="5964171" y="4693738"/>
                <a:ext cx="2620726" cy="44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D2EA3D-FC11-4283-832D-70030BA3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171" y="4693738"/>
                <a:ext cx="2620726" cy="4442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280A07-C82E-46E6-9394-484CB2BDCD7C}"/>
                  </a:ext>
                </a:extLst>
              </p:cNvPr>
              <p:cNvSpPr txBox="1"/>
              <p:nvPr/>
            </p:nvSpPr>
            <p:spPr>
              <a:xfrm>
                <a:off x="5940921" y="5138027"/>
                <a:ext cx="1912164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280A07-C82E-46E6-9394-484CB2BDC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1" y="5138027"/>
                <a:ext cx="1912164" cy="7186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DC5AF-3A43-4300-9FB8-A3F65E7EACEA}"/>
                  </a:ext>
                </a:extLst>
              </p:cNvPr>
              <p:cNvSpPr txBox="1"/>
              <p:nvPr/>
            </p:nvSpPr>
            <p:spPr>
              <a:xfrm>
                <a:off x="5739765" y="5964621"/>
                <a:ext cx="191216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DC5AF-3A43-4300-9FB8-A3F65E7E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65" y="5964621"/>
                <a:ext cx="1912164" cy="4070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EB69EBE-3288-4C57-B2E2-9CE6735ABEF3}"/>
              </a:ext>
            </a:extLst>
          </p:cNvPr>
          <p:cNvSpPr/>
          <p:nvPr/>
        </p:nvSpPr>
        <p:spPr>
          <a:xfrm>
            <a:off x="7274534" y="6453135"/>
            <a:ext cx="466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0"/>
              </a:rPr>
              <a:t>https://www.liveworksheets.com/du1378428so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CFE33-FDBA-4C29-9146-01E150F5AD2B}"/>
              </a:ext>
            </a:extLst>
          </p:cNvPr>
          <p:cNvSpPr txBox="1"/>
          <p:nvPr/>
        </p:nvSpPr>
        <p:spPr>
          <a:xfrm>
            <a:off x="10912846" y="4390313"/>
            <a:ext cx="103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FF0000"/>
                </a:solidFill>
              </a:rPr>
              <a:t>ص 321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/>
      <p:bldP spid="53" grpId="0"/>
      <p:bldP spid="54" grpId="0"/>
      <p:bldP spid="55" grpId="0"/>
      <p:bldP spid="56" grpId="0"/>
      <p:bldP spid="62" grpId="0"/>
      <p:bldP spid="63" grpId="0"/>
      <p:bldP spid="64" grpId="0"/>
      <p:bldP spid="65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استخدام مهارات التفكير العليا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323</a:t>
            </a:r>
          </a:p>
        </p:txBody>
      </p:sp>
      <p:sp>
        <p:nvSpPr>
          <p:cNvPr id="23" name="مستطيل مستدير الزوايا 3">
            <a:extLst>
              <a:ext uri="{FF2B5EF4-FFF2-40B4-BE49-F238E27FC236}">
                <a16:creationId xmlns:a16="http://schemas.microsoft.com/office/drawing/2014/main" id="{40AA72C2-93A0-46A3-83C2-09418548C49A}"/>
              </a:ext>
            </a:extLst>
          </p:cNvPr>
          <p:cNvSpPr/>
          <p:nvPr/>
        </p:nvSpPr>
        <p:spPr>
          <a:xfrm>
            <a:off x="10609384" y="886301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52A4C-33B5-445D-B216-FB50BAD4E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5926" y="914400"/>
            <a:ext cx="8867775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1CBB0-60E9-4502-A993-14AA40F49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606" y="4717373"/>
            <a:ext cx="7771662" cy="903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17BE1-B22F-4926-B97C-DE733F52F813}"/>
              </a:ext>
            </a:extLst>
          </p:cNvPr>
          <p:cNvSpPr/>
          <p:nvPr/>
        </p:nvSpPr>
        <p:spPr>
          <a:xfrm>
            <a:off x="591546" y="6398800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https://www.liveworksheets.com/ds1342030le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:التبسيط باستخدام القيمة المطلقة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320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id="{1BB02B0F-47AC-44A5-9A63-D0F2748AA198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2A6DF-DF18-4978-9489-CBDB2D1FE679}"/>
              </a:ext>
            </a:extLst>
          </p:cNvPr>
          <p:cNvSpPr txBox="1"/>
          <p:nvPr/>
        </p:nvSpPr>
        <p:spPr>
          <a:xfrm>
            <a:off x="8486273" y="894220"/>
            <a:ext cx="200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/>
              <a:t>حول لأبسط صورة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31797-D1CB-4BA2-BBB4-1598CFB7C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826" t="59824" r="57160" b="1"/>
          <a:stretch/>
        </p:blipFill>
        <p:spPr>
          <a:xfrm>
            <a:off x="65648" y="2713220"/>
            <a:ext cx="3567654" cy="1036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693D98-C809-4219-8573-E1ED50ED1E70}"/>
                  </a:ext>
                </a:extLst>
              </p:cNvPr>
              <p:cNvSpPr txBox="1"/>
              <p:nvPr/>
            </p:nvSpPr>
            <p:spPr>
              <a:xfrm>
                <a:off x="393770" y="1190709"/>
                <a:ext cx="202130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ar-BH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693D98-C809-4219-8573-E1ED50ED1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0" y="1190709"/>
                <a:ext cx="2021306" cy="539571"/>
              </a:xfrm>
              <a:prstGeom prst="rect">
                <a:avLst/>
              </a:prstGeom>
              <a:blipFill>
                <a:blip r:embed="rId4"/>
                <a:stretch>
                  <a:fillRect l="-4834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2C42F8-53E9-4425-A0A8-5541D523073C}"/>
                  </a:ext>
                </a:extLst>
              </p:cNvPr>
              <p:cNvSpPr txBox="1"/>
              <p:nvPr/>
            </p:nvSpPr>
            <p:spPr>
              <a:xfrm>
                <a:off x="432082" y="1858531"/>
                <a:ext cx="902039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ar-BH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2C42F8-53E9-4425-A0A8-5541D523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82" y="1858531"/>
                <a:ext cx="902039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738EF0-AA2B-421E-BC5D-814DDDA6C31F}"/>
                  </a:ext>
                </a:extLst>
              </p:cNvPr>
              <p:cNvSpPr txBox="1"/>
              <p:nvPr/>
            </p:nvSpPr>
            <p:spPr>
              <a:xfrm>
                <a:off x="1442735" y="1920690"/>
                <a:ext cx="1405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738EF0-AA2B-421E-BC5D-814DDDA6C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35" y="1920690"/>
                <a:ext cx="140539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6D163CC4-C531-480D-808B-58C658EA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434" t="61341" r="9464"/>
          <a:stretch/>
        </p:blipFill>
        <p:spPr>
          <a:xfrm>
            <a:off x="6430313" y="5049160"/>
            <a:ext cx="3372786" cy="99691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929591-5788-4C49-B4D0-16E89A0C74D1}"/>
              </a:ext>
            </a:extLst>
          </p:cNvPr>
          <p:cNvCxnSpPr>
            <a:cxnSpLocks/>
          </p:cNvCxnSpPr>
          <p:nvPr/>
        </p:nvCxnSpPr>
        <p:spPr>
          <a:xfrm>
            <a:off x="6026059" y="1203158"/>
            <a:ext cx="0" cy="54707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0BA54A-D005-4674-B967-A77FC98D73F2}"/>
                  </a:ext>
                </a:extLst>
              </p:cNvPr>
              <p:cNvSpPr txBox="1"/>
              <p:nvPr/>
            </p:nvSpPr>
            <p:spPr>
              <a:xfrm>
                <a:off x="6165942" y="1310381"/>
                <a:ext cx="2647191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0BA54A-D005-4674-B967-A77FC98D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42" y="1310381"/>
                <a:ext cx="2647191" cy="539571"/>
              </a:xfrm>
              <a:prstGeom prst="rect">
                <a:avLst/>
              </a:prstGeom>
              <a:blipFill>
                <a:blip r:embed="rId7"/>
                <a:stretch>
                  <a:fillRect l="-344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885114-382E-4512-AE36-498DC8EED0F3}"/>
                  </a:ext>
                </a:extLst>
              </p:cNvPr>
              <p:cNvSpPr txBox="1"/>
              <p:nvPr/>
            </p:nvSpPr>
            <p:spPr>
              <a:xfrm>
                <a:off x="6365818" y="1996212"/>
                <a:ext cx="224743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885114-382E-4512-AE36-498DC8EED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18" y="1996212"/>
                <a:ext cx="2247438" cy="71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5CC4DA-8B8C-4E97-9FF3-86D06D1E514A}"/>
                  </a:ext>
                </a:extLst>
              </p:cNvPr>
              <p:cNvSpPr txBox="1"/>
              <p:nvPr/>
            </p:nvSpPr>
            <p:spPr>
              <a:xfrm>
                <a:off x="6240675" y="2834312"/>
                <a:ext cx="224743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5CC4DA-8B8C-4E97-9FF3-86D06D1E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5" y="2834312"/>
                <a:ext cx="2247438" cy="718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A0837-BB3C-4520-BC2E-23A022935B22}"/>
                  </a:ext>
                </a:extLst>
              </p:cNvPr>
              <p:cNvSpPr txBox="1"/>
              <p:nvPr/>
            </p:nvSpPr>
            <p:spPr>
              <a:xfrm>
                <a:off x="6240675" y="3577185"/>
                <a:ext cx="224743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A0837-BB3C-4520-BC2E-23A022935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5" y="3577185"/>
                <a:ext cx="2247438" cy="718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1942D8-2F20-45C1-9997-BAF5E25900AD}"/>
                  </a:ext>
                </a:extLst>
              </p:cNvPr>
              <p:cNvSpPr txBox="1"/>
              <p:nvPr/>
            </p:nvSpPr>
            <p:spPr>
              <a:xfrm>
                <a:off x="6240675" y="4359252"/>
                <a:ext cx="2247438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1942D8-2F20-45C1-9997-BAF5E2590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5" y="4359252"/>
                <a:ext cx="2247438" cy="439736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0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8" grpId="0"/>
      <p:bldP spid="29" grpId="0"/>
      <p:bldP spid="30" grpId="0"/>
      <p:bldP spid="34" grpId="0"/>
      <p:bldP spid="35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:التبسيط باستخدام القيمة المطلقة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2A6DF-DF18-4978-9489-CBDB2D1FE679}"/>
              </a:ext>
            </a:extLst>
          </p:cNvPr>
          <p:cNvSpPr txBox="1"/>
          <p:nvPr/>
        </p:nvSpPr>
        <p:spPr>
          <a:xfrm>
            <a:off x="7826706" y="770227"/>
            <a:ext cx="200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/>
              <a:t>حول لأبسط صورة</a:t>
            </a:r>
            <a:endParaRPr lang="en-US" sz="2400" b="1" dirty="0"/>
          </a:p>
        </p:txBody>
      </p:sp>
      <p:sp>
        <p:nvSpPr>
          <p:cNvPr id="19" name="مربع نص 3">
            <a:extLst>
              <a:ext uri="{FF2B5EF4-FFF2-40B4-BE49-F238E27FC236}">
                <a16:creationId xmlns:a16="http://schemas.microsoft.com/office/drawing/2014/main" id="{9C269FF1-3775-45A7-9321-E179B34410A1}"/>
              </a:ext>
            </a:extLst>
          </p:cNvPr>
          <p:cNvSpPr txBox="1"/>
          <p:nvPr/>
        </p:nvSpPr>
        <p:spPr>
          <a:xfrm>
            <a:off x="10068546" y="770228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495F90-2BB7-47AC-B700-46724A96A535}"/>
                  </a:ext>
                </a:extLst>
              </p:cNvPr>
              <p:cNvSpPr txBox="1"/>
              <p:nvPr/>
            </p:nvSpPr>
            <p:spPr>
              <a:xfrm>
                <a:off x="65655" y="1385342"/>
                <a:ext cx="2372743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495F90-2BB7-47AC-B700-46724A96A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5" y="1385342"/>
                <a:ext cx="2372743" cy="539571"/>
              </a:xfrm>
              <a:prstGeom prst="rect">
                <a:avLst/>
              </a:prstGeom>
              <a:blipFill>
                <a:blip r:embed="rId2"/>
                <a:stretch>
                  <a:fillRect l="-4113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011C6F-1902-45CE-B10E-6C48C4988242}"/>
                  </a:ext>
                </a:extLst>
              </p:cNvPr>
              <p:cNvSpPr txBox="1"/>
              <p:nvPr/>
            </p:nvSpPr>
            <p:spPr>
              <a:xfrm>
                <a:off x="549571" y="2195116"/>
                <a:ext cx="1404904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011C6F-1902-45CE-B10E-6C48C4988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71" y="2195116"/>
                <a:ext cx="1404904" cy="466731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D41B99-1720-4845-AC1B-BC78705C5803}"/>
                  </a:ext>
                </a:extLst>
              </p:cNvPr>
              <p:cNvSpPr txBox="1"/>
              <p:nvPr/>
            </p:nvSpPr>
            <p:spPr>
              <a:xfrm>
                <a:off x="1735946" y="2060420"/>
                <a:ext cx="175676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((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D41B99-1720-4845-AC1B-BC78705C5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946" y="2060420"/>
                <a:ext cx="1756761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2BCD-1D08-4DBC-BCF2-C0D1348AEFA8}"/>
                  </a:ext>
                </a:extLst>
              </p:cNvPr>
              <p:cNvSpPr txBox="1"/>
              <p:nvPr/>
            </p:nvSpPr>
            <p:spPr>
              <a:xfrm>
                <a:off x="1735945" y="2998945"/>
                <a:ext cx="175676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((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2BCD-1D08-4DBC-BCF2-C0D1348A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945" y="2998945"/>
                <a:ext cx="1756761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46FBC6-F9EF-40C0-AD0A-8868647F75F9}"/>
                  </a:ext>
                </a:extLst>
              </p:cNvPr>
              <p:cNvSpPr txBox="1"/>
              <p:nvPr/>
            </p:nvSpPr>
            <p:spPr>
              <a:xfrm>
                <a:off x="1560018" y="3859055"/>
                <a:ext cx="1756761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46FBC6-F9EF-40C0-AD0A-8868647F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18" y="3859055"/>
                <a:ext cx="1756761" cy="439736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FF1F29-E015-4B94-877D-78C5283A4279}"/>
              </a:ext>
            </a:extLst>
          </p:cNvPr>
          <p:cNvCxnSpPr>
            <a:cxnSpLocks/>
          </p:cNvCxnSpPr>
          <p:nvPr/>
        </p:nvCxnSpPr>
        <p:spPr>
          <a:xfrm>
            <a:off x="5285334" y="1310339"/>
            <a:ext cx="0" cy="54707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E9B3D-6F41-4730-84AC-7983D2EEA0BF}"/>
                  </a:ext>
                </a:extLst>
              </p:cNvPr>
              <p:cNvSpPr txBox="1"/>
              <p:nvPr/>
            </p:nvSpPr>
            <p:spPr>
              <a:xfrm>
                <a:off x="5613371" y="1310339"/>
                <a:ext cx="2780693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ar-BH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E9B3D-6F41-4730-84AC-7983D2EE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71" y="1310339"/>
                <a:ext cx="2780693" cy="539571"/>
              </a:xfrm>
              <a:prstGeom prst="rect">
                <a:avLst/>
              </a:prstGeom>
              <a:blipFill>
                <a:blip r:embed="rId7"/>
                <a:stretch>
                  <a:fillRect l="-35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D8BC85-768B-4A04-972D-55D6D0409900}"/>
                  </a:ext>
                </a:extLst>
              </p:cNvPr>
              <p:cNvSpPr txBox="1"/>
              <p:nvPr/>
            </p:nvSpPr>
            <p:spPr>
              <a:xfrm>
                <a:off x="5817331" y="2060420"/>
                <a:ext cx="225487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ar-BH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D8BC85-768B-4A04-972D-55D6D0409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31" y="2060420"/>
                <a:ext cx="2254871" cy="71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784B2-5B4F-4212-8D5A-5769F0C3CE4A}"/>
                  </a:ext>
                </a:extLst>
              </p:cNvPr>
              <p:cNvSpPr txBox="1"/>
              <p:nvPr/>
            </p:nvSpPr>
            <p:spPr>
              <a:xfrm>
                <a:off x="7899333" y="1955132"/>
                <a:ext cx="225487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ar-BH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784B2-5B4F-4212-8D5A-5769F0C3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333" y="1955132"/>
                <a:ext cx="2254871" cy="718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0EAB33-0EF2-4985-B230-0F3EDA749BCE}"/>
                  </a:ext>
                </a:extLst>
              </p:cNvPr>
              <p:cNvSpPr txBox="1"/>
              <p:nvPr/>
            </p:nvSpPr>
            <p:spPr>
              <a:xfrm>
                <a:off x="7826706" y="3231158"/>
                <a:ext cx="225487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ar-BH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0EAB33-0EF2-4985-B230-0F3EDA749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706" y="3231158"/>
                <a:ext cx="2254871" cy="718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98CB7B-05FB-4D07-BDBA-31F0A925C9CB}"/>
                  </a:ext>
                </a:extLst>
              </p:cNvPr>
              <p:cNvSpPr txBox="1"/>
              <p:nvPr/>
            </p:nvSpPr>
            <p:spPr>
              <a:xfrm>
                <a:off x="7577098" y="4507184"/>
                <a:ext cx="2254871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98CB7B-05FB-4D07-BDBA-31F0A925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098" y="4507184"/>
                <a:ext cx="2254871" cy="439736"/>
              </a:xfrm>
              <a:prstGeom prst="rect">
                <a:avLst/>
              </a:prstGeom>
              <a:blipFill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73D637F-158E-40B7-9A63-D871718F9BFF}"/>
              </a:ext>
            </a:extLst>
          </p:cNvPr>
          <p:cNvSpPr/>
          <p:nvPr/>
        </p:nvSpPr>
        <p:spPr>
          <a:xfrm>
            <a:off x="268683" y="6272347"/>
            <a:ext cx="46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https://www.liveworksheets.com/tc1400367mq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/>
      <p:bldP spid="22" grpId="0"/>
      <p:bldP spid="23" grpId="0"/>
      <p:bldP spid="24" grpId="0"/>
      <p:bldP spid="26" grpId="0"/>
      <p:bldP spid="32" grpId="0"/>
      <p:bldP spid="36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تقريب الجذور بالآلة الحاسبة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321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id="{1BB02B0F-47AC-44A5-9A63-D0F2748AA198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C11B67-EA8F-410C-94C9-5382C669219D}"/>
                  </a:ext>
                </a:extLst>
              </p:cNvPr>
              <p:cNvSpPr txBox="1"/>
              <p:nvPr/>
            </p:nvSpPr>
            <p:spPr>
              <a:xfrm>
                <a:off x="65648" y="765956"/>
                <a:ext cx="10543736" cy="75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000" b="1" dirty="0">
                    <a:solidFill>
                      <a:srgbClr val="C00000"/>
                    </a:solidFill>
                  </a:rPr>
                  <a:t>وفقاً لدراسة عالمية حول الوقاية من الإصابات .فإن عدد التصادمات بين الدرجات والسيارات قد ازداد مع زيادة عدد الدراجات في كل تقاطع  ، يمكن التعبير عن هذه العلاقة باستخدام المعادلة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ar-BH" sz="2000" b="1" dirty="0">
                    <a:solidFill>
                      <a:srgbClr val="C00000"/>
                    </a:solidFill>
                  </a:rPr>
                  <a:t> ، حيث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b</a:t>
                </a:r>
                <a:r>
                  <a:rPr lang="ar-BH" sz="2000" b="1" dirty="0">
                    <a:solidFill>
                      <a:srgbClr val="C00000"/>
                    </a:solidFill>
                  </a:rPr>
                  <a:t> هو عدد الدراجات و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ar-BH" sz="2000" b="1" dirty="0">
                    <a:solidFill>
                      <a:srgbClr val="C00000"/>
                    </a:solidFill>
                  </a:rPr>
                  <a:t> عدد التصادمات.          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C11B67-EA8F-410C-94C9-5382C669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" y="765956"/>
                <a:ext cx="10543736" cy="757708"/>
              </a:xfrm>
              <a:prstGeom prst="rect">
                <a:avLst/>
              </a:prstGeom>
              <a:blipFill>
                <a:blip r:embed="rId2"/>
                <a:stretch>
                  <a:fillRect l="-4974" t="-4032" r="-578"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CFFDAB-A4F7-4E0A-A086-9CED2DB69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826" y="1747916"/>
            <a:ext cx="8084349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58502-FA91-464C-80DC-A8E530BBF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4116" y="2471815"/>
            <a:ext cx="6714909" cy="397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EE728-7BD8-4DC9-8B90-12CA938FB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5813" y="3139029"/>
            <a:ext cx="5288176" cy="998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2382F-C4F6-4E3B-ABDE-81965FCDC2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143"/>
          <a:stretch/>
        </p:blipFill>
        <p:spPr>
          <a:xfrm>
            <a:off x="234393" y="2979717"/>
            <a:ext cx="5491157" cy="1326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3FBA6-62D9-4BD7-9349-A2D6F421EB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6774" y="4542378"/>
            <a:ext cx="6480401" cy="562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A5675E-2E71-43B2-A944-6936289733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23" y="4939562"/>
            <a:ext cx="4945776" cy="17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تقريب الجذور بالآلة الحاسبة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321</a:t>
            </a:r>
          </a:p>
        </p:txBody>
      </p:sp>
      <p:sp>
        <p:nvSpPr>
          <p:cNvPr id="15" name="مربع نص 3">
            <a:extLst>
              <a:ext uri="{FF2B5EF4-FFF2-40B4-BE49-F238E27FC236}">
                <a16:creationId xmlns:a16="http://schemas.microsoft.com/office/drawing/2014/main" id="{6B6B3923-AE00-4D21-9B64-26C40D7E5004}"/>
              </a:ext>
            </a:extLst>
          </p:cNvPr>
          <p:cNvSpPr txBox="1"/>
          <p:nvPr/>
        </p:nvSpPr>
        <p:spPr>
          <a:xfrm>
            <a:off x="10068546" y="770228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4EDC6D-41AC-478D-8863-C73065A7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050" y="770228"/>
            <a:ext cx="8923928" cy="73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8F8979-6284-4384-B7F1-D5B81090F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978" t="56140"/>
          <a:stretch/>
        </p:blipFill>
        <p:spPr>
          <a:xfrm>
            <a:off x="3642609" y="3429000"/>
            <a:ext cx="6642985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6CE84C-62B6-4383-B8DE-D7FAD160224E}"/>
                  </a:ext>
                </a:extLst>
              </p:cNvPr>
              <p:cNvSpPr txBox="1"/>
              <p:nvPr/>
            </p:nvSpPr>
            <p:spPr>
              <a:xfrm>
                <a:off x="147620" y="1561991"/>
                <a:ext cx="1738859" cy="43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6CE84C-62B6-4383-B8DE-D7FAD160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0" y="1561991"/>
                <a:ext cx="1738859" cy="437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C0F751-4212-4DB3-B21F-A8A2D12DBE25}"/>
                  </a:ext>
                </a:extLst>
              </p:cNvPr>
              <p:cNvSpPr txBox="1"/>
              <p:nvPr/>
            </p:nvSpPr>
            <p:spPr>
              <a:xfrm>
                <a:off x="92782" y="2136798"/>
                <a:ext cx="2345617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C0F751-4212-4DB3-B21F-A8A2D12DB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2" y="2136798"/>
                <a:ext cx="2345617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E9AB60-9741-4DDF-9EBA-44F959CB216A}"/>
                  </a:ext>
                </a:extLst>
              </p:cNvPr>
              <p:cNvSpPr txBox="1"/>
              <p:nvPr/>
            </p:nvSpPr>
            <p:spPr>
              <a:xfrm>
                <a:off x="147620" y="2928561"/>
                <a:ext cx="234561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𝟏𝟔𝟓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E9AB60-9741-4DDF-9EBA-44F959CB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0" y="2928561"/>
                <a:ext cx="2345617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C81208-5780-4704-8A27-3498ABEDE51A}"/>
                  </a:ext>
                </a:extLst>
              </p:cNvPr>
              <p:cNvSpPr txBox="1"/>
              <p:nvPr/>
            </p:nvSpPr>
            <p:spPr>
              <a:xfrm>
                <a:off x="450998" y="3890665"/>
                <a:ext cx="1738859" cy="43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C81208-5780-4704-8A27-3498ABEDE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8" y="3890665"/>
                <a:ext cx="1738859" cy="4377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584101-81A8-4275-8F0F-6F2B12AC4BE6}"/>
                  </a:ext>
                </a:extLst>
              </p:cNvPr>
              <p:cNvSpPr txBox="1"/>
              <p:nvPr/>
            </p:nvSpPr>
            <p:spPr>
              <a:xfrm>
                <a:off x="328299" y="4639758"/>
                <a:ext cx="2775462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BH" b="1" i="1" smtClean="0">
                              <a:latin typeface="Cambria Math" panose="02040503050406030204" pitchFamily="18" charset="0"/>
                            </a:rPr>
                            <m:t>𝟐𝟏𝟒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584101-81A8-4275-8F0F-6F2B12AC4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9" y="4639758"/>
                <a:ext cx="2775462" cy="441275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1CD4A9A-9FF1-42BB-9A6A-E839E152FC68}"/>
              </a:ext>
            </a:extLst>
          </p:cNvPr>
          <p:cNvSpPr txBox="1"/>
          <p:nvPr/>
        </p:nvSpPr>
        <p:spPr>
          <a:xfrm>
            <a:off x="3276032" y="4675730"/>
            <a:ext cx="190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برفع الطرفين للأس 3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E729D9-71DE-468F-8CF7-2D4E37FE637C}"/>
                  </a:ext>
                </a:extLst>
              </p:cNvPr>
              <p:cNvSpPr txBox="1"/>
              <p:nvPr/>
            </p:nvSpPr>
            <p:spPr>
              <a:xfrm>
                <a:off x="169456" y="5252536"/>
                <a:ext cx="219226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𝟐𝟏𝟒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E729D9-71DE-468F-8CF7-2D4E37FE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" y="5252536"/>
                <a:ext cx="2192268" cy="37555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D1EFB4-530A-41A2-A07A-1677D535CF3D}"/>
                  </a:ext>
                </a:extLst>
              </p:cNvPr>
              <p:cNvSpPr txBox="1"/>
              <p:nvPr/>
            </p:nvSpPr>
            <p:spPr>
              <a:xfrm>
                <a:off x="169456" y="5751462"/>
                <a:ext cx="2192268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𝟐𝟏𝟒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D1EFB4-530A-41A2-A07A-1677D535C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" y="5751462"/>
                <a:ext cx="2192268" cy="6726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D92B46-7B1A-4117-AB63-0F8FCA5662D5}"/>
                  </a:ext>
                </a:extLst>
              </p:cNvPr>
              <p:cNvSpPr txBox="1"/>
              <p:nvPr/>
            </p:nvSpPr>
            <p:spPr>
              <a:xfrm>
                <a:off x="6265957" y="4109539"/>
                <a:ext cx="2192268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𝟐𝟏𝟒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D92B46-7B1A-4117-AB63-0F8FCA56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57" y="4109539"/>
                <a:ext cx="2192268" cy="6726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71B8EAC-4010-418F-94D8-933E94A1F8E8}"/>
              </a:ext>
            </a:extLst>
          </p:cNvPr>
          <p:cNvSpPr txBox="1"/>
          <p:nvPr/>
        </p:nvSpPr>
        <p:spPr>
          <a:xfrm>
            <a:off x="8458225" y="4969852"/>
            <a:ext cx="23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بأخذ الجذر التربيعي للطرفين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118877-AD1E-4E73-A9E2-7186AF5AE091}"/>
                  </a:ext>
                </a:extLst>
              </p:cNvPr>
              <p:cNvSpPr txBox="1"/>
              <p:nvPr/>
            </p:nvSpPr>
            <p:spPr>
              <a:xfrm>
                <a:off x="6149710" y="4709175"/>
                <a:ext cx="2192268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𝟐𝟏𝟒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118877-AD1E-4E73-A9E2-7186AF5AE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10" y="4709175"/>
                <a:ext cx="2192268" cy="91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1C5E08-5820-48B0-A8FC-D9198D94C32B}"/>
                  </a:ext>
                </a:extLst>
              </p:cNvPr>
              <p:cNvSpPr txBox="1"/>
              <p:nvPr/>
            </p:nvSpPr>
            <p:spPr>
              <a:xfrm>
                <a:off x="6096000" y="5632422"/>
                <a:ext cx="219226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1C5E08-5820-48B0-A8FC-D9198D94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32422"/>
                <a:ext cx="2192268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9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استخدام الحاسبة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325</a:t>
            </a:r>
          </a:p>
        </p:txBody>
      </p:sp>
      <p:sp>
        <p:nvSpPr>
          <p:cNvPr id="23" name="مستطيل مستدير الزوايا 3">
            <a:extLst>
              <a:ext uri="{FF2B5EF4-FFF2-40B4-BE49-F238E27FC236}">
                <a16:creationId xmlns:a16="http://schemas.microsoft.com/office/drawing/2014/main" id="{40AA72C2-93A0-46A3-83C2-09418548C49A}"/>
              </a:ext>
            </a:extLst>
          </p:cNvPr>
          <p:cNvSpPr/>
          <p:nvPr/>
        </p:nvSpPr>
        <p:spPr>
          <a:xfrm>
            <a:off x="10609384" y="886301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7C46A-6772-43F4-A832-5BC196211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2098" y="886301"/>
            <a:ext cx="5551602" cy="18422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2C8A0F-90D6-464D-9018-08513C034D73}"/>
              </a:ext>
            </a:extLst>
          </p:cNvPr>
          <p:cNvSpPr/>
          <p:nvPr/>
        </p:nvSpPr>
        <p:spPr>
          <a:xfrm>
            <a:off x="693204" y="5977313"/>
            <a:ext cx="453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https://www.liveworksheets.com/zt1380488sf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52149E-E852-4CB7-896A-CACE6CFCF7C6}"/>
              </a:ext>
            </a:extLst>
          </p:cNvPr>
          <p:cNvSpPr/>
          <p:nvPr/>
        </p:nvSpPr>
        <p:spPr>
          <a:xfrm>
            <a:off x="6034263" y="6161979"/>
            <a:ext cx="592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https://quizizz.com/admin/quiz/5ff986ff034180001b04c594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4679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قلم رصاص">
            <a:extLst>
              <a:ext uri="{FF2B5EF4-FFF2-40B4-BE49-F238E27FC236}">
                <a16:creationId xmlns:a16="http://schemas.microsoft.com/office/drawing/2014/main" id="{35DBFAD5-D014-4CE6-8D78-FE0E8F6F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023" y="437513"/>
            <a:ext cx="1981490" cy="2705104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AC822E-EA4A-4741-934C-A9A20504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3427697" y="320673"/>
            <a:ext cx="3228845" cy="339470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23" name="Picture 2" descr="Image result for آلة حاسبة علمية">
            <a:extLst>
              <a:ext uri="{FF2B5EF4-FFF2-40B4-BE49-F238E27FC236}">
                <a16:creationId xmlns:a16="http://schemas.microsoft.com/office/drawing/2014/main" id="{4D622FEE-C5A3-492B-AA86-012D3C73F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5272" y="855977"/>
            <a:ext cx="1689241" cy="3217333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ممحاة">
            <a:extLst>
              <a:ext uri="{FF2B5EF4-FFF2-40B4-BE49-F238E27FC236}">
                <a16:creationId xmlns:a16="http://schemas.microsoft.com/office/drawing/2014/main" id="{AF9F5D20-125B-4B06-96EC-2EF0FE25E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639" y="1704892"/>
            <a:ext cx="2389129" cy="2010491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47CC49-3597-4B28-B392-101DF663C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72" y="5003988"/>
            <a:ext cx="5633975" cy="1450918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7BE2DEE-969A-4DFC-A077-949E3E196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4" y="3120440"/>
            <a:ext cx="2508669" cy="3394709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4D00B4A2-F116-45A1-A49A-27AD09FF8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7810" y="329424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13230-9842-48D0-9E83-45B6C2664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5" y="3715383"/>
            <a:ext cx="2348653" cy="2799766"/>
          </a:xfrm>
          <a:prstGeom prst="rect">
            <a:avLst/>
          </a:prstGeom>
        </p:spPr>
      </p:pic>
      <p:pic>
        <p:nvPicPr>
          <p:cNvPr id="1030" name="Picture 6" descr="مسطرة خشبية 20 سم: Amazon.ae">
            <a:extLst>
              <a:ext uri="{FF2B5EF4-FFF2-40B4-BE49-F238E27FC236}">
                <a16:creationId xmlns:a16="http://schemas.microsoft.com/office/drawing/2014/main" id="{1065FD9D-033B-4325-AD7C-55D8AF8E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0732">
            <a:off x="-131566" y="513819"/>
            <a:ext cx="3067050" cy="20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2ED8E4-FDFC-4E08-8956-465FFFA7A0FA}"/>
              </a:ext>
            </a:extLst>
          </p:cNvPr>
          <p:cNvSpPr txBox="1"/>
          <p:nvPr/>
        </p:nvSpPr>
        <p:spPr>
          <a:xfrm>
            <a:off x="6010539" y="162270"/>
            <a:ext cx="5633974" cy="456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(AH) Manal Black" pitchFamily="2" charset="-78"/>
              </a:rPr>
              <a:t> تأكد  من وجود جميع احتياجاتك بجانبك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(AH) Manal Black" pitchFamily="2" charset="-78"/>
                <a:sym typeface="Wingdings" panose="05000000000000000000" pitchFamily="2" charset="2"/>
              </a:rPr>
              <a:t>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(AH) Manal Black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E79819-2442-4F78-8BA7-49CFA533912A}"/>
              </a:ext>
            </a:extLst>
          </p:cNvPr>
          <p:cNvSpPr txBox="1"/>
          <p:nvPr/>
        </p:nvSpPr>
        <p:spPr>
          <a:xfrm>
            <a:off x="6096000" y="4310281"/>
            <a:ext cx="5633974" cy="456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(AH) Manal Black" pitchFamily="2" charset="-78"/>
              </a:rPr>
              <a:t> تأكد  من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(AH) Manal Black" pitchFamily="2" charset="-78"/>
              </a:rPr>
              <a:t>الدخول إلى بوابة التعلم الذكي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(AH) Manal Black" pitchFamily="2" charset="-78"/>
                <a:sym typeface="Wingdings" panose="05000000000000000000" pitchFamily="2" charset="2"/>
              </a:rPr>
              <a:t>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Mathematics Background Photos, Vectors and PSD Files for Free Download |  Pngtree">
            <a:extLst>
              <a:ext uri="{FF2B5EF4-FFF2-40B4-BE49-F238E27FC236}">
                <a16:creationId xmlns:a16="http://schemas.microsoft.com/office/drawing/2014/main" id="{35127CCA-68A7-4D4F-9ADC-5CE56A85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79941"/>
            <a:ext cx="10905066" cy="50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3">
            <a:extLst>
              <a:ext uri="{FF2B5EF4-FFF2-40B4-BE49-F238E27FC236}">
                <a16:creationId xmlns:a16="http://schemas.microsoft.com/office/drawing/2014/main" id="{31179C8E-4B65-45C3-BC4E-B78513726480}"/>
              </a:ext>
            </a:extLst>
          </p:cNvPr>
          <p:cNvSpPr txBox="1"/>
          <p:nvPr/>
        </p:nvSpPr>
        <p:spPr>
          <a:xfrm>
            <a:off x="3528755" y="2071777"/>
            <a:ext cx="4248472" cy="614784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en-US" sz="6000" b="1" cap="all" dirty="0">
                <a:ln w="0"/>
                <a:gradFill flip="none">
                  <a:gsLst>
                    <a:gs pos="0">
                      <a:srgbClr val="A5100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100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1009">
                        <a:shade val="65000"/>
                        <a:satMod val="130000"/>
                      </a:srgbClr>
                    </a:gs>
                    <a:gs pos="92000">
                      <a:srgbClr val="A51009">
                        <a:shade val="50000"/>
                        <a:satMod val="120000"/>
                      </a:srgbClr>
                    </a:gs>
                    <a:gs pos="100000">
                      <a:srgbClr val="A5100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5 - 4</a:t>
            </a:r>
            <a:endParaRPr lang="ar-SA" sz="6000" b="1" cap="all" dirty="0">
              <a:ln w="0"/>
              <a:gradFill flip="none">
                <a:gsLst>
                  <a:gs pos="0">
                    <a:srgbClr val="A51009">
                      <a:tint val="75000"/>
                      <a:shade val="75000"/>
                      <a:satMod val="170000"/>
                    </a:srgbClr>
                  </a:gs>
                  <a:gs pos="49000">
                    <a:srgbClr val="A51009">
                      <a:tint val="88000"/>
                      <a:shade val="65000"/>
                      <a:satMod val="172000"/>
                    </a:srgbClr>
                  </a:gs>
                  <a:gs pos="50000">
                    <a:srgbClr val="A51009">
                      <a:shade val="65000"/>
                      <a:satMod val="130000"/>
                    </a:srgbClr>
                  </a:gs>
                  <a:gs pos="92000">
                    <a:srgbClr val="A51009">
                      <a:shade val="50000"/>
                      <a:satMod val="120000"/>
                    </a:srgbClr>
                  </a:gs>
                  <a:gs pos="100000">
                    <a:srgbClr val="A5100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مربع نص 4">
            <a:extLst>
              <a:ext uri="{FF2B5EF4-FFF2-40B4-BE49-F238E27FC236}">
                <a16:creationId xmlns:a16="http://schemas.microsoft.com/office/drawing/2014/main" id="{1F0820DE-F26D-4573-8721-C3BAD7795660}"/>
              </a:ext>
            </a:extLst>
          </p:cNvPr>
          <p:cNvSpPr txBox="1"/>
          <p:nvPr/>
        </p:nvSpPr>
        <p:spPr>
          <a:xfrm>
            <a:off x="2243572" y="2551837"/>
            <a:ext cx="7704856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BH" sz="8800" b="1" cap="all">
                <a:ln w="0"/>
                <a:gradFill flip="none">
                  <a:gsLst>
                    <a:gs pos="0">
                      <a:srgbClr val="A5100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100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1009">
                        <a:shade val="65000"/>
                        <a:satMod val="130000"/>
                      </a:srgbClr>
                    </a:gs>
                    <a:gs pos="92000">
                      <a:srgbClr val="A51009">
                        <a:shade val="50000"/>
                        <a:satMod val="120000"/>
                      </a:srgbClr>
                    </a:gs>
                    <a:gs pos="100000">
                      <a:srgbClr val="A5100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/>
                <a:cs typeface="Arial" panose="020B0604020202020204" pitchFamily="34" charset="0"/>
              </a:rPr>
              <a:t>الجذور النونية</a:t>
            </a:r>
            <a:endParaRPr lang="ar-SA" sz="8800" b="1" cap="all" dirty="0">
              <a:ln w="0"/>
              <a:gradFill flip="none">
                <a:gsLst>
                  <a:gs pos="0">
                    <a:srgbClr val="A51009">
                      <a:tint val="75000"/>
                      <a:shade val="75000"/>
                      <a:satMod val="170000"/>
                    </a:srgbClr>
                  </a:gs>
                  <a:gs pos="49000">
                    <a:srgbClr val="A51009">
                      <a:tint val="88000"/>
                      <a:shade val="65000"/>
                      <a:satMod val="172000"/>
                    </a:srgbClr>
                  </a:gs>
                  <a:gs pos="50000">
                    <a:srgbClr val="A51009">
                      <a:shade val="65000"/>
                      <a:satMod val="130000"/>
                    </a:srgbClr>
                  </a:gs>
                  <a:gs pos="92000">
                    <a:srgbClr val="A51009">
                      <a:shade val="50000"/>
                      <a:satMod val="120000"/>
                    </a:srgbClr>
                  </a:gs>
                  <a:gs pos="100000">
                    <a:srgbClr val="A5100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6" name="Picture 8" descr="بور بوينت درس القيمة المنزلية ضمن الملايين مادة الرياضيات الصف الرابع  الإبتدائى الفصل الأول">
            <a:extLst>
              <a:ext uri="{FF2B5EF4-FFF2-40B4-BE49-F238E27FC236}">
                <a16:creationId xmlns:a16="http://schemas.microsoft.com/office/drawing/2014/main" id="{9E023CED-83AF-462A-8992-0767B83C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9674" r="5637" b="11977"/>
          <a:stretch/>
        </p:blipFill>
        <p:spPr bwMode="auto">
          <a:xfrm>
            <a:off x="2117084" y="1899137"/>
            <a:ext cx="2096086" cy="15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oden Economy A-board Pavement Sign - Pavement Signs &amp; A-boards">
            <a:extLst>
              <a:ext uri="{FF2B5EF4-FFF2-40B4-BE49-F238E27FC236}">
                <a16:creationId xmlns:a16="http://schemas.microsoft.com/office/drawing/2014/main" id="{555C137A-6DB9-4A1C-A246-7AF62F95E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17821" b="4467"/>
          <a:stretch/>
        </p:blipFill>
        <p:spPr bwMode="auto">
          <a:xfrm>
            <a:off x="8935328" y="1348590"/>
            <a:ext cx="3165231" cy="43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لوحة رسم على شكل سبورة سوداء على سطح المكتب عليها رسالة من MAODOXIANG:  Amazon.ae">
            <a:extLst>
              <a:ext uri="{FF2B5EF4-FFF2-40B4-BE49-F238E27FC236}">
                <a16:creationId xmlns:a16="http://schemas.microsoft.com/office/drawing/2014/main" id="{E2227C61-BED1-46A8-A89B-3DE65890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2" y="1327517"/>
            <a:ext cx="8004153" cy="45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السابق – الحالي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661B1-2069-4B41-A994-3C211A448B89}"/>
              </a:ext>
            </a:extLst>
          </p:cNvPr>
          <p:cNvSpPr txBox="1"/>
          <p:nvPr/>
        </p:nvSpPr>
        <p:spPr>
          <a:xfrm rot="18052681">
            <a:off x="8956342" y="3013501"/>
            <a:ext cx="283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</a:rPr>
              <a:t>لقد أجريت عمليات حسابية على دالة الجذر التربيعي 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914DF-7990-466A-AD01-659C6811DC36}"/>
              </a:ext>
            </a:extLst>
          </p:cNvPr>
          <p:cNvSpPr txBox="1"/>
          <p:nvPr/>
        </p:nvSpPr>
        <p:spPr>
          <a:xfrm>
            <a:off x="9956527" y="982094"/>
            <a:ext cx="125202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السابق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66FC2-C338-402C-A06C-FE50752DF6D8}"/>
              </a:ext>
            </a:extLst>
          </p:cNvPr>
          <p:cNvSpPr txBox="1"/>
          <p:nvPr/>
        </p:nvSpPr>
        <p:spPr>
          <a:xfrm>
            <a:off x="6226445" y="1306798"/>
            <a:ext cx="153089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نواتج التعلم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77C61-5498-46BA-8A84-3F0C0E8809B6}"/>
              </a:ext>
            </a:extLst>
          </p:cNvPr>
          <p:cNvSpPr txBox="1"/>
          <p:nvPr/>
        </p:nvSpPr>
        <p:spPr>
          <a:xfrm>
            <a:off x="1798820" y="2219817"/>
            <a:ext cx="588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</a:rPr>
              <a:t>تحويل الجذور لأبسط صورة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0A440A-59B7-4445-AC28-4A211A50185C}"/>
              </a:ext>
            </a:extLst>
          </p:cNvPr>
          <p:cNvSpPr txBox="1"/>
          <p:nvPr/>
        </p:nvSpPr>
        <p:spPr>
          <a:xfrm>
            <a:off x="2608289" y="3079575"/>
            <a:ext cx="507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</a:rPr>
              <a:t>استخدام حاسبة لتقريب الجذور.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7" grpId="0" animBg="1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السابق – مراجعة التعلم السابق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661B1-2069-4B41-A994-3C211A448B89}"/>
              </a:ext>
            </a:extLst>
          </p:cNvPr>
          <p:cNvSpPr txBox="1"/>
          <p:nvPr/>
        </p:nvSpPr>
        <p:spPr>
          <a:xfrm rot="18052681">
            <a:off x="8956342" y="3013501"/>
            <a:ext cx="283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</a:rPr>
              <a:t>لقد أجريت عمليات حسابية على دالة الجذر التربيعي 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914DF-7990-466A-AD01-659C6811DC36}"/>
              </a:ext>
            </a:extLst>
          </p:cNvPr>
          <p:cNvSpPr txBox="1"/>
          <p:nvPr/>
        </p:nvSpPr>
        <p:spPr>
          <a:xfrm>
            <a:off x="9956527" y="982094"/>
            <a:ext cx="125202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السابق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12CCBC-8A85-4450-9A3B-A834F6278D22}"/>
              </a:ext>
            </a:extLst>
          </p:cNvPr>
          <p:cNvSpPr/>
          <p:nvPr/>
        </p:nvSpPr>
        <p:spPr>
          <a:xfrm>
            <a:off x="3773537" y="1074427"/>
            <a:ext cx="464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https://www.liveworksheets.com/ky1398582yo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فقرة لماذا 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pic>
        <p:nvPicPr>
          <p:cNvPr id="15" name="Picture 4" descr="Mathematics Background Photos, Vectors and PSD Files for Free Download |  Pngtree">
            <a:extLst>
              <a:ext uri="{FF2B5EF4-FFF2-40B4-BE49-F238E27FC236}">
                <a16:creationId xmlns:a16="http://schemas.microsoft.com/office/drawing/2014/main" id="{43EA9887-7F1B-4D77-AAD4-27BB4C22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66" y="1229321"/>
            <a:ext cx="8894398" cy="41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887D50-300C-4AEA-B232-1E5AFC0C77E6}"/>
                  </a:ext>
                </a:extLst>
              </p:cNvPr>
              <p:cNvSpPr txBox="1"/>
              <p:nvPr/>
            </p:nvSpPr>
            <p:spPr>
              <a:xfrm>
                <a:off x="2933640" y="2292932"/>
                <a:ext cx="6716004" cy="138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000" b="1" dirty="0">
                    <a:solidFill>
                      <a:srgbClr val="C00000"/>
                    </a:solidFill>
                  </a:rPr>
                  <a:t>وفقاً لدراسة عالمية حول الوقاية من الإصابات .فإن عدد التصادمات بين الدرجات والسيارات قد ازداد مع زيادة عدد الدراجات في كل تقاطع  ، يمكن التعبير عن هذه العلاقة باستخدام المعادلة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ar-BH" sz="2000" b="1" dirty="0">
                    <a:solidFill>
                      <a:srgbClr val="C00000"/>
                    </a:solidFill>
                  </a:rPr>
                  <a:t> ، حيث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b</a:t>
                </a:r>
                <a:r>
                  <a:rPr lang="ar-BH" sz="2000" b="1" dirty="0">
                    <a:solidFill>
                      <a:srgbClr val="C00000"/>
                    </a:solidFill>
                  </a:rPr>
                  <a:t> هو عدد الدراجات و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ar-BH" sz="2000" b="1" dirty="0">
                    <a:solidFill>
                      <a:srgbClr val="C00000"/>
                    </a:solidFill>
                  </a:rPr>
                  <a:t> عدد التصادمات.          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887D50-300C-4AEA-B232-1E5AFC0C7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40" y="2292932"/>
                <a:ext cx="6716004" cy="1383327"/>
              </a:xfrm>
              <a:prstGeom prst="rect">
                <a:avLst/>
              </a:prstGeom>
              <a:blipFill>
                <a:blip r:embed="rId4"/>
                <a:stretch>
                  <a:fillRect t="-1762" r="-998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A6E38D-3EDB-426F-AD0A-AE2DE9089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836" y="3831340"/>
            <a:ext cx="2526265" cy="262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مفهوم القوى الأسية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05C7D4-966A-424C-8010-78C2A8BE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399" y="738647"/>
            <a:ext cx="9651332" cy="1012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27252D-B2A2-432E-8B66-FF4A35684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84" y="1780729"/>
            <a:ext cx="11534632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المفهوم الأساسي 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319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58F4A-647B-4AFB-B05F-ED5916C2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7" y="890030"/>
            <a:ext cx="11546825" cy="33774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442CB3-FAC9-4D0E-BDAD-67854E764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4276" y="4448690"/>
            <a:ext cx="3262408" cy="59316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B21BE46-C9A1-4598-AEE0-CC4841CAD32D}"/>
              </a:ext>
            </a:extLst>
          </p:cNvPr>
          <p:cNvGrpSpPr/>
          <p:nvPr/>
        </p:nvGrpSpPr>
        <p:grpSpPr>
          <a:xfrm>
            <a:off x="3587725" y="4533534"/>
            <a:ext cx="4352925" cy="1873250"/>
            <a:chOff x="3549087" y="4418185"/>
            <a:chExt cx="4352925" cy="1873250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A2420761-73D8-42BA-84DD-63E471730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087" y="4418185"/>
              <a:ext cx="4352925" cy="187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FC6B941-4CA3-4A1C-B542-19732FA38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24559" y="4646785"/>
              <a:ext cx="3955862" cy="1487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4-5 الجذور النونية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المفهوم الأساسي 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5B378E-D005-4D41-B0E1-4B844E600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685" y="841458"/>
            <a:ext cx="9801475" cy="1949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66ACFB-62CB-4197-97A2-6C7EDBADE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8239" y="2905543"/>
            <a:ext cx="10508921" cy="38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806</Words>
  <Application>Microsoft Office PowerPoint</Application>
  <PresentationFormat>Widescreen</PresentationFormat>
  <Paragraphs>186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Cambria Math</vt:lpstr>
      <vt:lpstr>Sakkal Majalla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فريال الموسى</dc:creator>
  <cp:lastModifiedBy>فريال الموسى</cp:lastModifiedBy>
  <cp:revision>159</cp:revision>
  <dcterms:created xsi:type="dcterms:W3CDTF">2020-12-17T09:59:53Z</dcterms:created>
  <dcterms:modified xsi:type="dcterms:W3CDTF">2021-01-12T17:18:52Z</dcterms:modified>
</cp:coreProperties>
</file>