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8" r:id="rId2"/>
    <p:sldId id="549" r:id="rId3"/>
    <p:sldId id="524" r:id="rId4"/>
    <p:sldId id="525" r:id="rId5"/>
    <p:sldId id="526" r:id="rId6"/>
    <p:sldId id="529" r:id="rId7"/>
    <p:sldId id="530" r:id="rId8"/>
    <p:sldId id="1378" r:id="rId9"/>
    <p:sldId id="1369" r:id="rId10"/>
    <p:sldId id="1370" r:id="rId11"/>
    <p:sldId id="1371" r:id="rId12"/>
    <p:sldId id="1372" r:id="rId13"/>
    <p:sldId id="1373" r:id="rId14"/>
    <p:sldId id="1374" r:id="rId15"/>
    <p:sldId id="1375" r:id="rId16"/>
    <p:sldId id="1376" r:id="rId17"/>
    <p:sldId id="1379" r:id="rId18"/>
    <p:sldId id="1380" r:id="rId19"/>
    <p:sldId id="1381" r:id="rId20"/>
    <p:sldId id="536" r:id="rId21"/>
    <p:sldId id="531" r:id="rId22"/>
    <p:sldId id="527" r:id="rId23"/>
    <p:sldId id="5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C073-957D-45C3-873F-1F49FAEB6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E8EDE-6AA9-4DE7-8440-BB7E1F284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E49EE-BCA8-4AA9-9EC6-B48BC461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1005C-4E2B-44C8-A04C-2E194F18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B759B-03CD-4E2A-A625-BD788D90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00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ECEA-FBF9-4763-B8FB-090330F8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7D453-05E2-4FA4-B193-4A8BDEDAA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D6728-4209-46C1-B955-DAF72C7BA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EC3DE-3B69-4B18-A74E-0876F218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3C998-EDE4-44D9-9BA9-3F8037DEA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4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8DB4A-4A15-4C6E-B73D-D8BECA401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7796B-DAF5-4F44-8031-C709FE19F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635F3-2438-49CA-BE26-E22A9829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3F184-B7FA-45CB-84BB-5A837274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A5F91-0A2A-441D-878E-258EEA5C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100-535E-47D3-99D7-AF59F9B1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A467C-DAA8-4B10-AE15-C74296C44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C6747-C528-48B7-9FD1-2F74469F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ACAE9-9576-4FF6-8318-BFB235B0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217A7-7BB5-4566-9EE9-0EFCA9C0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ECB8-7E5E-4FE9-9953-3FCF3F52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C7B97-D1AF-4D21-A72D-7CE1419C7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D516B-996F-43AB-8069-D6122A71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3A5C5-4050-4AD7-A01F-178641F0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35D1-F5E7-4CFF-854C-591608B2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6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1853-C485-43F5-8BB9-9291D0A8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0D2BD-F8EA-475D-94E4-C3BF6681D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92CE7-D1F9-4096-B216-6E24D21D2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517453-D9DC-40EB-9DB6-44EE6265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27998-2FFB-410E-9D51-807D14A0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C9B39-8923-4D60-9EC5-ACEBA08E2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0698A-8342-42BC-9FDF-66244A5F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5AD79-FFAE-4CAD-A5A6-98BC20B55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D1632-AB62-426F-AD2F-6E72BC823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D61BB-F54D-4304-9ED5-79E549BB7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3AF0AE-09D6-4208-ABF5-0735EBCDA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9A452-12C7-4EB5-A0D0-63979935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2C8D6D-4050-4CB4-954B-383AE9A5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A389E4-4BB5-4469-B2B5-2AA2BE66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6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F14A-ADBA-4109-A054-6033F70CE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ABF86-DC7A-4388-8001-B752F20A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6731B-0AEC-47CE-83C1-3A53AB515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1055C-C527-4285-9BE2-0868D772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9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5CF2B5-932F-4D9C-8283-033C9A56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FCAB3-6AF5-4E48-BA08-72760527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60328-3BDC-4831-8A72-30FDD8E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3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CF55-99D8-444C-B2C9-43185765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AAE0-186A-4CE9-B378-339EF8B6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91241-B9AD-4C19-9091-7E3ABC179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97BB2-6085-46C3-ACF7-B1037FCEE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7EC7D-7271-4965-B3FD-96EDD92B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842E9-C41E-41B2-A825-A2B72970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59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E2F5-4DC0-429F-AD57-0F18EC45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840C4-EB2E-40F8-BF1F-60151911D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1D692-78EF-4FDF-87A5-DEC6BF508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6C647-E9C5-496C-80AA-072C16A0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90CA-830D-4876-AF64-AC91D991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EDCF4-6384-40C4-BCC4-12E07416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7CCDD-7DFB-4FF3-A18D-B6CFA29B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40929-E9D6-439D-BE8E-70384754E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20E4B-55B4-4C2F-8EFA-5393350C6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8AAD7-2DA6-4565-A47F-A55F46357545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0A624-9C7F-4774-89D6-0A24DB16D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C6922-A48D-49A2-9C0A-23CC64B2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A896-5BD5-4FDA-BC38-C15324F3A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3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gi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gi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gi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anaaljafari/Bookmarks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4.gif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play/9828/302/98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22" y="5561312"/>
            <a:ext cx="731520" cy="731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2237861" y="929309"/>
            <a:ext cx="7251803" cy="452063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059000" y="2583749"/>
            <a:ext cx="7251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بِطُلابي المُبْدِعين.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4269802" y="6292832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كُل شَيْء في وَقْتِه جَميلٌ.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77" y="653694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1" y="19402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391734" y="667699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3.58025E-6 L -1.9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4961" y="580059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ع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اجِزًا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858513" y="5611231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84378" y="5292628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858513" y="4181415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82050" y="3898661"/>
            <a:ext cx="5502099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82049" y="5875470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 err="1">
                <a:cs typeface="(AH) Manal Black" pitchFamily="2" charset="-78"/>
              </a:rPr>
              <a:t>رَاَيْتُ</a:t>
            </a:r>
            <a:r>
              <a:rPr lang="ar-BH" sz="2800" dirty="0">
                <a:cs typeface="(AH) Manal Black" pitchFamily="2" charset="-78"/>
              </a:rPr>
              <a:t> الطِّفْلَ </a:t>
            </a:r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عاجِزًا</a:t>
            </a:r>
            <a:r>
              <a:rPr lang="ar-BH" sz="2800" dirty="0">
                <a:cs typeface="(AH) Manal Black" pitchFamily="2" charset="-78"/>
              </a:rPr>
              <a:t> عَنْ حَمْلِ الْحَقيبَةِ.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6769632" y="2629113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E0EC0-5E1C-4627-908E-2A10F54FA1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58" t="59008" r="59932" b="6154"/>
          <a:stretch/>
        </p:blipFill>
        <p:spPr>
          <a:xfrm>
            <a:off x="9923346" y="4987252"/>
            <a:ext cx="2124479" cy="168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D6B77B-4729-4CCF-9F07-B2778A38AD4C}"/>
              </a:ext>
            </a:extLst>
          </p:cNvPr>
          <p:cNvSpPr txBox="1"/>
          <p:nvPr/>
        </p:nvSpPr>
        <p:spPr>
          <a:xfrm>
            <a:off x="4240490" y="4486585"/>
            <a:ext cx="397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غَيْ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ر قادِر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5622FC4-6AA7-40D6-ACD7-C30A8ECF389B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81996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22" grpId="0"/>
      <p:bldP spid="37" grpId="0" build="allAtOnce"/>
      <p:bldP spid="37" grpId="1" build="allAtOnce"/>
      <p:bldP spid="37" grpId="2" build="allAtOnce"/>
      <p:bldP spid="37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4961" y="580059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أَ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طْلَقَ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852422" y="5628698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78287" y="5310095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852422" y="4138597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75959" y="3855843"/>
            <a:ext cx="5502099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75958" y="5892937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أَطْلَقَ </a:t>
            </a:r>
            <a:r>
              <a:rPr lang="ar-BH" sz="2800" dirty="0">
                <a:cs typeface="(AH) Manal Black" pitchFamily="2" charset="-78"/>
              </a:rPr>
              <a:t>الطِّفْلُ طائِرَهُ.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5512185" y="2557985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6581C-2DE6-45A2-B889-1D32816733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11" t="54304" r="35344" b="20323"/>
          <a:stretch/>
        </p:blipFill>
        <p:spPr>
          <a:xfrm>
            <a:off x="9904790" y="5026606"/>
            <a:ext cx="2322012" cy="1648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84D739-6C9B-4187-85C0-8163C20B2C79}"/>
              </a:ext>
            </a:extLst>
          </p:cNvPr>
          <p:cNvSpPr txBox="1"/>
          <p:nvPr/>
        </p:nvSpPr>
        <p:spPr>
          <a:xfrm>
            <a:off x="4240490" y="4486585"/>
            <a:ext cx="397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أَخْ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لى سَبيلُهُ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90EFA6-48AF-4DE8-A8CC-F496F3EB090F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692138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23" grpId="0"/>
      <p:bldP spid="37" grpId="0" build="allAtOnce"/>
      <p:bldP spid="37" grpId="1" build="allAtOnce"/>
      <p:bldP spid="37" grpId="2" build="allAtOnce"/>
      <p:bldP spid="37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4961" y="580059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حَ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لَّقَ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854415" y="5509117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80280" y="5190514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787249" y="407480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10786" y="3792046"/>
            <a:ext cx="5502099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77951" y="5773356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حَلَّقَ </a:t>
            </a:r>
            <a:r>
              <a:rPr lang="ar-BH" sz="2800" dirty="0">
                <a:cs typeface="(AH) Manal Black" pitchFamily="2" charset="-78"/>
              </a:rPr>
              <a:t>النِّسْرُ عالِيًا في السَّماءِ.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5512185" y="2557985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3E0380-08AC-48CC-819B-CD85580D21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1" t="55883" r="62970" b="20324"/>
          <a:stretch/>
        </p:blipFill>
        <p:spPr>
          <a:xfrm>
            <a:off x="9923345" y="4903892"/>
            <a:ext cx="2146735" cy="169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CD9698-66C8-47CC-89AC-16510E2A64C9}"/>
              </a:ext>
            </a:extLst>
          </p:cNvPr>
          <p:cNvSpPr txBox="1"/>
          <p:nvPr/>
        </p:nvSpPr>
        <p:spPr>
          <a:xfrm>
            <a:off x="5030867" y="4401976"/>
            <a:ext cx="273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ارْ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تَفَعَ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19894A-0808-4270-8BB6-875A2B89631F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759096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22" grpId="0"/>
      <p:bldP spid="38" grpId="0" build="allAtOnce"/>
      <p:bldP spid="38" grpId="1" build="allAtOnce"/>
      <p:bldP spid="38" grpId="2" build="allAtOnce"/>
      <p:bldP spid="38" grpId="3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4961" y="580059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اسْ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تَجْمَعَ قُواهُ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861678" y="5588369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87543" y="5269766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858513" y="4135692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82050" y="3852938"/>
            <a:ext cx="5502099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85214" y="5852608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بَدَأَ الْلاعِبُ </a:t>
            </a:r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يَسْتَجْمِعَ قُواهُ </a:t>
            </a:r>
            <a:r>
              <a:rPr lang="ar-BH" sz="2800" dirty="0">
                <a:cs typeface="(AH) Manal Black" pitchFamily="2" charset="-78"/>
              </a:rPr>
              <a:t>قَبْلَ بِدْءِ الْمُباراةِ.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4301600" y="2589497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AF986-768B-4B30-9B81-696CE5A217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933" t="53069" r="35760" b="26093"/>
          <a:stretch/>
        </p:blipFill>
        <p:spPr>
          <a:xfrm>
            <a:off x="9866606" y="4996039"/>
            <a:ext cx="2325394" cy="175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F2B216-99FA-432A-8A04-990D27E9D17C}"/>
              </a:ext>
            </a:extLst>
          </p:cNvPr>
          <p:cNvSpPr txBox="1"/>
          <p:nvPr/>
        </p:nvSpPr>
        <p:spPr>
          <a:xfrm>
            <a:off x="4240490" y="4486585"/>
            <a:ext cx="397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قَ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وِيَ واشْتَدَّ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46761E-5980-4DA8-BF92-45318FCE3F5F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822536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23" grpId="0"/>
      <p:bldP spid="37" grpId="0" build="allAtOnce"/>
      <p:bldP spid="37" grpId="1" build="allAtOnce"/>
      <p:bldP spid="37" grpId="2" build="allAtOnce"/>
      <p:bldP spid="37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4961" y="580059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مُنْ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كَمِشًا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858513" y="5601145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84378" y="5282542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795443" y="4158040"/>
            <a:ext cx="706483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18980" y="3875286"/>
            <a:ext cx="5551660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82049" y="5865384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 تَكَوَّرَ الْقُنْفُذُ </a:t>
            </a:r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مُنْكَمِشًا </a:t>
            </a:r>
            <a:r>
              <a:rPr lang="ar-BH" sz="2800" dirty="0">
                <a:cs typeface="(AH) Manal Black" pitchFamily="2" charset="-78"/>
              </a:rPr>
              <a:t>خَوْفًا مِنَ الْأَطْفالِ.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6731785" y="2603999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AF986-768B-4B30-9B81-696CE5A217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14" t="49596" r="65289" b="25317"/>
          <a:stretch/>
        </p:blipFill>
        <p:spPr>
          <a:xfrm>
            <a:off x="10017180" y="5018323"/>
            <a:ext cx="2020921" cy="163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5F8F9E-FEE0-44B8-9F75-86A1C1FCB831}"/>
              </a:ext>
            </a:extLst>
          </p:cNvPr>
          <p:cNvSpPr txBox="1"/>
          <p:nvPr/>
        </p:nvSpPr>
        <p:spPr>
          <a:xfrm>
            <a:off x="4209737" y="4484099"/>
            <a:ext cx="397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مُنْ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طَوِيُا على نَفْسِهِ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6FFCBE-DA9D-4A7A-A2C9-41F8B13D7FBE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79053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22" grpId="0"/>
      <p:bldP spid="37" grpId="0" build="allAtOnce"/>
      <p:bldP spid="37" grpId="1" build="allAtOnce"/>
      <p:bldP spid="37" grpId="2" build="allAtOnce"/>
      <p:bldP spid="37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4961" y="580059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نَ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هَرَ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858513" y="5460092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84378" y="5141489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858513" y="4124656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82050" y="3841902"/>
            <a:ext cx="5502099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82049" y="5724331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نَهَرَ </a:t>
            </a:r>
            <a:r>
              <a:rPr lang="ar-BH" sz="2800" dirty="0">
                <a:cs typeface="(AH) Manal Black" pitchFamily="2" charset="-78"/>
              </a:rPr>
              <a:t> الرَّجُلُ الطِّفْلَةَ.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5574074" y="2620612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1F943-62EE-4E7F-8A86-E7177B5286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369" t="43152" r="32656" b="29837"/>
          <a:stretch/>
        </p:blipFill>
        <p:spPr>
          <a:xfrm>
            <a:off x="9992576" y="5100527"/>
            <a:ext cx="2070129" cy="175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64F01D-DC62-4E75-8518-C1ECCCF9F1EB}"/>
              </a:ext>
            </a:extLst>
          </p:cNvPr>
          <p:cNvSpPr txBox="1"/>
          <p:nvPr/>
        </p:nvSpPr>
        <p:spPr>
          <a:xfrm>
            <a:off x="4240490" y="4486585"/>
            <a:ext cx="397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طَ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رَدَ / وَبَّخَ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9E1A1C-4B2D-4BE6-8EE3-3E66283D381A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812461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23" grpId="0"/>
      <p:bldP spid="37" grpId="0" build="allAtOnce"/>
      <p:bldP spid="37" grpId="1" build="allAtOnce"/>
      <p:bldP spid="37" grpId="2" build="allAtOnce"/>
      <p:bldP spid="37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4961" y="580059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 err="1">
                <a:solidFill>
                  <a:srgbClr val="FF0000"/>
                </a:solidFill>
                <a:latin typeface="Vivaldi" panose="03020602050506090804" pitchFamily="66" charset="0"/>
              </a:rPr>
              <a:t>تَ</a:t>
            </a:r>
            <a:r>
              <a:rPr lang="ar-BH" sz="4800" b="1" dirty="0" err="1">
                <a:solidFill>
                  <a:schemeClr val="accent1"/>
                </a:solidFill>
                <a:latin typeface="Vivaldi" panose="03020602050506090804" pitchFamily="66" charset="0"/>
              </a:rPr>
              <a:t>تَقاذَفَهُ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858513" y="5565616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84378" y="5247013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858513" y="415804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82050" y="3875286"/>
            <a:ext cx="5502099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82049" y="5829855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 الْمَرْكَبُ </a:t>
            </a:r>
            <a:r>
              <a:rPr lang="ar-BH" sz="2800" dirty="0" err="1">
                <a:highlight>
                  <a:srgbClr val="FFFF00"/>
                </a:highlight>
                <a:cs typeface="(AH) Manal Black" pitchFamily="2" charset="-78"/>
              </a:rPr>
              <a:t>تَتَقاذَفُهُ</a:t>
            </a:r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 </a:t>
            </a:r>
            <a:r>
              <a:rPr lang="ar-BH" sz="2800" dirty="0">
                <a:cs typeface="(AH) Manal Black" pitchFamily="2" charset="-78"/>
              </a:rPr>
              <a:t>الْأَمْواجُ.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5582357" y="2621795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1F943-62EE-4E7F-8A86-E7177B5286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52" t="45759" r="62974" b="29837"/>
          <a:stretch/>
        </p:blipFill>
        <p:spPr>
          <a:xfrm>
            <a:off x="9923346" y="5267852"/>
            <a:ext cx="2188558" cy="159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F22E9B-8A14-45CD-A37F-6F23C4B98575}"/>
              </a:ext>
            </a:extLst>
          </p:cNvPr>
          <p:cNvSpPr txBox="1"/>
          <p:nvPr/>
        </p:nvSpPr>
        <p:spPr>
          <a:xfrm>
            <a:off x="4240490" y="4486585"/>
            <a:ext cx="397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تَرْ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ميه وتَدْفَعَهُ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5935CA3-BD26-4ACF-AB11-2DED34BE20F0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26172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23" grpId="0"/>
      <p:bldP spid="37" grpId="0" build="allAtOnce"/>
      <p:bldP spid="37" grpId="1" build="allAtOnce"/>
      <p:bldP spid="37" grpId="2" build="allAtOnce"/>
      <p:bldP spid="37" grpId="3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32D373EA-8946-4AD5-ADE3-68AEAF044EBB}"/>
              </a:ext>
            </a:extLst>
          </p:cNvPr>
          <p:cNvSpPr/>
          <p:nvPr/>
        </p:nvSpPr>
        <p:spPr>
          <a:xfrm>
            <a:off x="1591301" y="1830227"/>
            <a:ext cx="4432935" cy="4432935"/>
          </a:xfrm>
          <a:prstGeom prst="ellipse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397089" y="2167388"/>
            <a:ext cx="3489046" cy="59167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ounded Rectangle 15"/>
          <p:cNvSpPr/>
          <p:nvPr/>
        </p:nvSpPr>
        <p:spPr>
          <a:xfrm>
            <a:off x="8397088" y="2974723"/>
            <a:ext cx="3489046" cy="5708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8397086" y="4553675"/>
            <a:ext cx="3489048" cy="5811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ounded Rectangle 20"/>
          <p:cNvSpPr/>
          <p:nvPr/>
        </p:nvSpPr>
        <p:spPr>
          <a:xfrm>
            <a:off x="8397086" y="3754505"/>
            <a:ext cx="3489047" cy="588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44CA3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8397088" y="5340391"/>
            <a:ext cx="3489045" cy="5891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8128059" y="2148802"/>
            <a:ext cx="2914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اتي بِمُفْرَدِها أَوْ جَمْعَها.</a:t>
            </a:r>
            <a:endParaRPr lang="en-US" sz="5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60658" y="2923533"/>
            <a:ext cx="18483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اتي بِضِدّها.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1143" y="3710009"/>
            <a:ext cx="19780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أَضَعْها في جُمْلَة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02693" y="4527177"/>
            <a:ext cx="25898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أُ</a:t>
            </a:r>
            <a:r>
              <a:rPr lang="ar-BH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بِيْن نَوْعها</a:t>
            </a:r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41633" y="5256346"/>
            <a:ext cx="18978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أَشْرَح مَعْناها. 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97088" y="6093431"/>
            <a:ext cx="3489044" cy="5891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1202603" y="3928892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1478250" y="4152354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ounded Rectangle 22"/>
          <p:cNvSpPr/>
          <p:nvPr/>
        </p:nvSpPr>
        <p:spPr>
          <a:xfrm>
            <a:off x="2290367" y="1886305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/>
          <p:cNvSpPr/>
          <p:nvPr/>
        </p:nvSpPr>
        <p:spPr>
          <a:xfrm>
            <a:off x="4559066" y="1881303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ounded Rectangle 24"/>
          <p:cNvSpPr/>
          <p:nvPr/>
        </p:nvSpPr>
        <p:spPr>
          <a:xfrm>
            <a:off x="5682597" y="3863430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ounded Rectangle 25"/>
          <p:cNvSpPr/>
          <p:nvPr/>
        </p:nvSpPr>
        <p:spPr>
          <a:xfrm>
            <a:off x="4593137" y="5515359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ounded Rectangle 26"/>
          <p:cNvSpPr/>
          <p:nvPr/>
        </p:nvSpPr>
        <p:spPr>
          <a:xfrm>
            <a:off x="2050390" y="5490648"/>
            <a:ext cx="735860" cy="6667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/>
          <p:cNvSpPr/>
          <p:nvPr/>
        </p:nvSpPr>
        <p:spPr>
          <a:xfrm>
            <a:off x="2562871" y="2262449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2562871" y="19965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5052039" y="192063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4840281" y="210725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4646874" y="227568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6080290" y="4240164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/>
          <p:cNvSpPr/>
          <p:nvPr/>
        </p:nvSpPr>
        <p:spPr>
          <a:xfrm>
            <a:off x="6079725" y="3966072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5801065" y="424029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/>
          <p:cNvSpPr/>
          <p:nvPr/>
        </p:nvSpPr>
        <p:spPr>
          <a:xfrm>
            <a:off x="5785735" y="394956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5076408" y="5921981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/>
          <p:cNvSpPr/>
          <p:nvPr/>
        </p:nvSpPr>
        <p:spPr>
          <a:xfrm>
            <a:off x="4696275" y="592212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/>
          <p:cNvSpPr/>
          <p:nvPr/>
        </p:nvSpPr>
        <p:spPr>
          <a:xfrm>
            <a:off x="4865641" y="575067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/>
          <p:cNvSpPr/>
          <p:nvPr/>
        </p:nvSpPr>
        <p:spPr>
          <a:xfrm>
            <a:off x="5076408" y="55652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/>
          <p:cNvSpPr/>
          <p:nvPr/>
        </p:nvSpPr>
        <p:spPr>
          <a:xfrm>
            <a:off x="4665319" y="55652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/>
          <p:cNvSpPr/>
          <p:nvPr/>
        </p:nvSpPr>
        <p:spPr>
          <a:xfrm>
            <a:off x="2467446" y="593615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Oval 42"/>
          <p:cNvSpPr/>
          <p:nvPr/>
        </p:nvSpPr>
        <p:spPr>
          <a:xfrm>
            <a:off x="2459147" y="572095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Oval 43"/>
          <p:cNvSpPr/>
          <p:nvPr/>
        </p:nvSpPr>
        <p:spPr>
          <a:xfrm>
            <a:off x="2459147" y="552007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/>
          <p:cNvSpPr/>
          <p:nvPr/>
        </p:nvSpPr>
        <p:spPr>
          <a:xfrm>
            <a:off x="2148642" y="5940911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/>
          <p:cNvSpPr/>
          <p:nvPr/>
        </p:nvSpPr>
        <p:spPr>
          <a:xfrm>
            <a:off x="2135693" y="572437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Oval 46"/>
          <p:cNvSpPr/>
          <p:nvPr/>
        </p:nvSpPr>
        <p:spPr>
          <a:xfrm>
            <a:off x="2132043" y="5521787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Box 47"/>
          <p:cNvSpPr txBox="1"/>
          <p:nvPr/>
        </p:nvSpPr>
        <p:spPr>
          <a:xfrm>
            <a:off x="8702693" y="6093431"/>
            <a:ext cx="26496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أُحَلِلُها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76586" y="716513"/>
            <a:ext cx="1535338" cy="147646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accent1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15">
            <a:off x="5509269" y="797577"/>
            <a:ext cx="820404" cy="315053"/>
          </a:xfrm>
          <a:prstGeom prst="rect">
            <a:avLst/>
          </a:prstGeom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9B027F3A-DE5C-40F9-89C1-33831F11E7D2}"/>
              </a:ext>
            </a:extLst>
          </p:cNvPr>
          <p:cNvSpPr txBox="1">
            <a:spLocks/>
          </p:cNvSpPr>
          <p:nvPr/>
        </p:nvSpPr>
        <p:spPr>
          <a:xfrm>
            <a:off x="7899546" y="334642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الْكَلِمة</a:t>
            </a:r>
            <a:r>
              <a:rPr lang="ar-AE" sz="7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الْمَرِحة</a:t>
            </a:r>
            <a:r>
              <a:rPr lang="ar-AE" sz="72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7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US" sz="72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9A8E5-2EC2-460B-86EC-D9AAC1600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2304836"/>
            <a:ext cx="274320" cy="27432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93A5A6A-A401-4FA8-B536-1845D4E2B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3155268"/>
            <a:ext cx="274320" cy="27432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2B9C653D-1249-4F49-AA9C-769E2BED6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3925806"/>
            <a:ext cx="274320" cy="274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FE54A59F-9D3B-4BC3-B464-67FCF140F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4753891"/>
            <a:ext cx="274320" cy="274320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858524EF-96F9-4D27-96EF-908E006967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5581265"/>
            <a:ext cx="274320" cy="274320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8661C97-3D31-4A81-A120-B115F52E87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6264881"/>
            <a:ext cx="274320" cy="26896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84C5E6A-398F-4F44-B892-E217C4F344FD}"/>
              </a:ext>
            </a:extLst>
          </p:cNvPr>
          <p:cNvSpPr/>
          <p:nvPr/>
        </p:nvSpPr>
        <p:spPr>
          <a:xfrm flipH="1">
            <a:off x="3688906" y="1830227"/>
            <a:ext cx="45719" cy="443293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98B1164-9238-4222-BAE1-C85F4442B9DF}"/>
              </a:ext>
            </a:extLst>
          </p:cNvPr>
          <p:cNvSpPr/>
          <p:nvPr/>
        </p:nvSpPr>
        <p:spPr>
          <a:xfrm rot="3786753" flipH="1">
            <a:off x="3784907" y="1784509"/>
            <a:ext cx="45719" cy="443293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5A39A73-29F8-4C97-B499-7AFDBD587B6C}"/>
              </a:ext>
            </a:extLst>
          </p:cNvPr>
          <p:cNvSpPr/>
          <p:nvPr/>
        </p:nvSpPr>
        <p:spPr>
          <a:xfrm rot="7319192">
            <a:off x="3805473" y="1813600"/>
            <a:ext cx="45719" cy="44045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pinning Arrow">
            <a:extLst>
              <a:ext uri="{FF2B5EF4-FFF2-40B4-BE49-F238E27FC236}">
                <a16:creationId xmlns:a16="http://schemas.microsoft.com/office/drawing/2014/main" id="{044D63C2-E758-4F86-B3A1-99453B86F931}"/>
              </a:ext>
            </a:extLst>
          </p:cNvPr>
          <p:cNvSpPr/>
          <p:nvPr/>
        </p:nvSpPr>
        <p:spPr>
          <a:xfrm rot="16200000">
            <a:off x="2206499" y="3518441"/>
            <a:ext cx="3202539" cy="1056506"/>
          </a:xfrm>
          <a:custGeom>
            <a:avLst/>
            <a:gdLst>
              <a:gd name="connsiteX0" fmla="*/ 3202539 w 3202539"/>
              <a:gd name="connsiteY0" fmla="*/ 528253 h 1056506"/>
              <a:gd name="connsiteX1" fmla="*/ 2674286 w 3202539"/>
              <a:gd name="connsiteY1" fmla="*/ 1056506 h 1056506"/>
              <a:gd name="connsiteX2" fmla="*/ 2674286 w 3202539"/>
              <a:gd name="connsiteY2" fmla="*/ 792380 h 1056506"/>
              <a:gd name="connsiteX3" fmla="*/ 661723 w 3202539"/>
              <a:gd name="connsiteY3" fmla="*/ 792380 h 1056506"/>
              <a:gd name="connsiteX4" fmla="*/ 585502 w 3202539"/>
              <a:gd name="connsiteY4" fmla="*/ 901503 h 1056506"/>
              <a:gd name="connsiteX5" fmla="*/ 0 w 3202539"/>
              <a:gd name="connsiteY5" fmla="*/ 901503 h 1056506"/>
              <a:gd name="connsiteX6" fmla="*/ 260708 w 3202539"/>
              <a:gd name="connsiteY6" fmla="*/ 528253 h 1056506"/>
              <a:gd name="connsiteX7" fmla="*/ 0 w 3202539"/>
              <a:gd name="connsiteY7" fmla="*/ 155003 h 1056506"/>
              <a:gd name="connsiteX8" fmla="*/ 585502 w 3202539"/>
              <a:gd name="connsiteY8" fmla="*/ 155003 h 1056506"/>
              <a:gd name="connsiteX9" fmla="*/ 661723 w 3202539"/>
              <a:gd name="connsiteY9" fmla="*/ 264127 h 1056506"/>
              <a:gd name="connsiteX10" fmla="*/ 2674286 w 3202539"/>
              <a:gd name="connsiteY10" fmla="*/ 264127 h 1056506"/>
              <a:gd name="connsiteX11" fmla="*/ 2674286 w 3202539"/>
              <a:gd name="connsiteY11" fmla="*/ 0 h 10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539" h="1056506">
                <a:moveTo>
                  <a:pt x="3202539" y="528253"/>
                </a:moveTo>
                <a:lnTo>
                  <a:pt x="2674286" y="1056506"/>
                </a:lnTo>
                <a:lnTo>
                  <a:pt x="2674286" y="792380"/>
                </a:lnTo>
                <a:lnTo>
                  <a:pt x="661723" y="792380"/>
                </a:lnTo>
                <a:lnTo>
                  <a:pt x="585502" y="901503"/>
                </a:lnTo>
                <a:lnTo>
                  <a:pt x="0" y="901503"/>
                </a:lnTo>
                <a:lnTo>
                  <a:pt x="260708" y="528253"/>
                </a:lnTo>
                <a:lnTo>
                  <a:pt x="0" y="155003"/>
                </a:lnTo>
                <a:lnTo>
                  <a:pt x="585502" y="155003"/>
                </a:lnTo>
                <a:lnTo>
                  <a:pt x="661723" y="264127"/>
                </a:lnTo>
                <a:lnTo>
                  <a:pt x="2674286" y="264127"/>
                </a:lnTo>
                <a:lnTo>
                  <a:pt x="26742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Spin Button">
            <a:extLst>
              <a:ext uri="{FF2B5EF4-FFF2-40B4-BE49-F238E27FC236}">
                <a16:creationId xmlns:a16="http://schemas.microsoft.com/office/drawing/2014/main" id="{DB91CC52-0EF7-4469-B86B-07B2F055A9B9}"/>
              </a:ext>
            </a:extLst>
          </p:cNvPr>
          <p:cNvSpPr/>
          <p:nvPr/>
        </p:nvSpPr>
        <p:spPr>
          <a:xfrm>
            <a:off x="316540" y="5632318"/>
            <a:ext cx="1560263" cy="6470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اضغط هنا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0" name="Flowchart: Summing Junction 69">
            <a:extLst>
              <a:ext uri="{FF2B5EF4-FFF2-40B4-BE49-F238E27FC236}">
                <a16:creationId xmlns:a16="http://schemas.microsoft.com/office/drawing/2014/main" id="{6C7F0F08-A5E2-4556-A82B-D98E21B6542F}"/>
              </a:ext>
            </a:extLst>
          </p:cNvPr>
          <p:cNvSpPr/>
          <p:nvPr/>
        </p:nvSpPr>
        <p:spPr>
          <a:xfrm>
            <a:off x="3688907" y="3913181"/>
            <a:ext cx="237722" cy="237722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ABDEFB-601D-49FD-B481-C6468A452F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07DAB6E2-6AF9-40A8-B157-26B60940A7DB}"/>
              </a:ext>
            </a:extLst>
          </p:cNvPr>
          <p:cNvSpPr/>
          <p:nvPr/>
        </p:nvSpPr>
        <p:spPr>
          <a:xfrm>
            <a:off x="477042" y="622910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1DF26D3-D958-44EC-BCBF-1E9E1C24812C}"/>
              </a:ext>
            </a:extLst>
          </p:cNvPr>
          <p:cNvSpPr txBox="1"/>
          <p:nvPr/>
        </p:nvSpPr>
        <p:spPr>
          <a:xfrm>
            <a:off x="5409156" y="1081278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ع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اجِزًا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7E8566A-BA07-4EDA-BB7B-6B82380D98B9}"/>
              </a:ext>
            </a:extLst>
          </p:cNvPr>
          <p:cNvSpPr/>
          <p:nvPr/>
        </p:nvSpPr>
        <p:spPr>
          <a:xfrm>
            <a:off x="1732838" y="6524833"/>
            <a:ext cx="4177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و يُوظِّف الْمُفْردات في جُمل مُفيدة..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37565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51" grpId="0" build="p"/>
      <p:bldP spid="68" grpId="0" animBg="1"/>
      <p:bldP spid="68" grpId="1" animBg="1"/>
      <p:bldP spid="72" grpId="0" build="allAtOnce"/>
      <p:bldP spid="72" grpId="1" build="allAtOnce"/>
      <p:bldP spid="72" grpId="2" build="allAtOnce"/>
      <p:bldP spid="72" grpId="3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334C86-99A5-40DF-99E8-15AF20ECC76D}"/>
              </a:ext>
            </a:extLst>
          </p:cNvPr>
          <p:cNvSpPr/>
          <p:nvPr/>
        </p:nvSpPr>
        <p:spPr>
          <a:xfrm>
            <a:off x="1591301" y="1830227"/>
            <a:ext cx="4432935" cy="4432935"/>
          </a:xfrm>
          <a:prstGeom prst="ellipse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3065B25D-CA26-4CDA-930D-571CBAF78BF3}"/>
              </a:ext>
            </a:extLst>
          </p:cNvPr>
          <p:cNvSpPr/>
          <p:nvPr/>
        </p:nvSpPr>
        <p:spPr>
          <a:xfrm>
            <a:off x="8397089" y="2167388"/>
            <a:ext cx="3489046" cy="59167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F8C4D37A-CCFF-4148-8368-19689BA71DDE}"/>
              </a:ext>
            </a:extLst>
          </p:cNvPr>
          <p:cNvSpPr/>
          <p:nvPr/>
        </p:nvSpPr>
        <p:spPr>
          <a:xfrm>
            <a:off x="8397088" y="2974723"/>
            <a:ext cx="3489046" cy="5708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2083CB51-06FC-44A4-8EEC-71A18251AC52}"/>
              </a:ext>
            </a:extLst>
          </p:cNvPr>
          <p:cNvSpPr/>
          <p:nvPr/>
        </p:nvSpPr>
        <p:spPr>
          <a:xfrm>
            <a:off x="8397086" y="4553675"/>
            <a:ext cx="3489048" cy="5811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C0DD18E8-E34D-4EBB-91B8-CDC03E187ED0}"/>
              </a:ext>
            </a:extLst>
          </p:cNvPr>
          <p:cNvSpPr/>
          <p:nvPr/>
        </p:nvSpPr>
        <p:spPr>
          <a:xfrm>
            <a:off x="8397086" y="3754505"/>
            <a:ext cx="3489047" cy="588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44CA3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369842A-9505-458F-A657-7992B0CAFC7C}"/>
              </a:ext>
            </a:extLst>
          </p:cNvPr>
          <p:cNvSpPr/>
          <p:nvPr/>
        </p:nvSpPr>
        <p:spPr>
          <a:xfrm>
            <a:off x="8397088" y="5340391"/>
            <a:ext cx="3489045" cy="5891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6DB82-D16B-4E71-9194-07EB2C17065D}"/>
              </a:ext>
            </a:extLst>
          </p:cNvPr>
          <p:cNvSpPr txBox="1"/>
          <p:nvPr/>
        </p:nvSpPr>
        <p:spPr>
          <a:xfrm>
            <a:off x="8128059" y="2148802"/>
            <a:ext cx="2914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اتي بِمُفْرَدِها أَوْ جَمْعَها.</a:t>
            </a:r>
            <a:endParaRPr lang="en-US" sz="5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45313-A797-4648-BDD4-E098584CDFF2}"/>
              </a:ext>
            </a:extLst>
          </p:cNvPr>
          <p:cNvSpPr txBox="1"/>
          <p:nvPr/>
        </p:nvSpPr>
        <p:spPr>
          <a:xfrm>
            <a:off x="8760658" y="2923533"/>
            <a:ext cx="18483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اتي بِضِدّها.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4392B-F743-4CBD-807C-12171A3C00B0}"/>
              </a:ext>
            </a:extLst>
          </p:cNvPr>
          <p:cNvSpPr txBox="1"/>
          <p:nvPr/>
        </p:nvSpPr>
        <p:spPr>
          <a:xfrm>
            <a:off x="8891143" y="3710009"/>
            <a:ext cx="19780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أَضَعْها في جُمْلَة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94B273-6F72-47CF-B326-C20B20DBE6EB}"/>
              </a:ext>
            </a:extLst>
          </p:cNvPr>
          <p:cNvSpPr txBox="1"/>
          <p:nvPr/>
        </p:nvSpPr>
        <p:spPr>
          <a:xfrm>
            <a:off x="8702693" y="4527177"/>
            <a:ext cx="25898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أُ</a:t>
            </a:r>
            <a:r>
              <a:rPr lang="ar-BH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بِيْن نَوْعها</a:t>
            </a:r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1B3BFC-EA33-4218-81D4-861C69DBBC85}"/>
              </a:ext>
            </a:extLst>
          </p:cNvPr>
          <p:cNvSpPr txBox="1"/>
          <p:nvPr/>
        </p:nvSpPr>
        <p:spPr>
          <a:xfrm>
            <a:off x="8841633" y="5256346"/>
            <a:ext cx="18978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أَشْرَح مَعْناها. 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787A69D3-A1EA-498C-82DB-A184A6D2B192}"/>
              </a:ext>
            </a:extLst>
          </p:cNvPr>
          <p:cNvSpPr/>
          <p:nvPr/>
        </p:nvSpPr>
        <p:spPr>
          <a:xfrm>
            <a:off x="8397088" y="6093431"/>
            <a:ext cx="3489044" cy="5891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96167513-4393-492E-95A1-3E8064FB1456}"/>
              </a:ext>
            </a:extLst>
          </p:cNvPr>
          <p:cNvSpPr/>
          <p:nvPr/>
        </p:nvSpPr>
        <p:spPr>
          <a:xfrm>
            <a:off x="1202603" y="3928892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AF5A22-9DDB-4DD9-BC96-AC8C0C55C1E8}"/>
              </a:ext>
            </a:extLst>
          </p:cNvPr>
          <p:cNvSpPr/>
          <p:nvPr/>
        </p:nvSpPr>
        <p:spPr>
          <a:xfrm>
            <a:off x="1478250" y="4152354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24B67D0D-8BA5-4D67-B470-21155F92FC0C}"/>
              </a:ext>
            </a:extLst>
          </p:cNvPr>
          <p:cNvSpPr/>
          <p:nvPr/>
        </p:nvSpPr>
        <p:spPr>
          <a:xfrm>
            <a:off x="2290367" y="1886305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9D2DF6F0-8FE8-41CE-ADB7-F582027790EA}"/>
              </a:ext>
            </a:extLst>
          </p:cNvPr>
          <p:cNvSpPr/>
          <p:nvPr/>
        </p:nvSpPr>
        <p:spPr>
          <a:xfrm>
            <a:off x="4559066" y="1881303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5229C529-6D0E-45E4-8615-C8D1A8679697}"/>
              </a:ext>
            </a:extLst>
          </p:cNvPr>
          <p:cNvSpPr/>
          <p:nvPr/>
        </p:nvSpPr>
        <p:spPr>
          <a:xfrm>
            <a:off x="5682597" y="3863430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04995547-1A91-48F1-9CBD-BFB56AF28885}"/>
              </a:ext>
            </a:extLst>
          </p:cNvPr>
          <p:cNvSpPr/>
          <p:nvPr/>
        </p:nvSpPr>
        <p:spPr>
          <a:xfrm>
            <a:off x="4593137" y="5515359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E4FAD9A3-EA90-4A58-AC69-5A4BF0D910BF}"/>
              </a:ext>
            </a:extLst>
          </p:cNvPr>
          <p:cNvSpPr/>
          <p:nvPr/>
        </p:nvSpPr>
        <p:spPr>
          <a:xfrm>
            <a:off x="2050390" y="5490648"/>
            <a:ext cx="735860" cy="6667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27206C-A681-4C09-A029-837A4D4BA6CC}"/>
              </a:ext>
            </a:extLst>
          </p:cNvPr>
          <p:cNvSpPr/>
          <p:nvPr/>
        </p:nvSpPr>
        <p:spPr>
          <a:xfrm>
            <a:off x="2562871" y="2262449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7B6EDA-1399-4819-B7F2-B65B147746E9}"/>
              </a:ext>
            </a:extLst>
          </p:cNvPr>
          <p:cNvSpPr/>
          <p:nvPr/>
        </p:nvSpPr>
        <p:spPr>
          <a:xfrm>
            <a:off x="2562871" y="19965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89E7E0-5DF4-4423-BF53-D218DBDFF9EE}"/>
              </a:ext>
            </a:extLst>
          </p:cNvPr>
          <p:cNvSpPr/>
          <p:nvPr/>
        </p:nvSpPr>
        <p:spPr>
          <a:xfrm>
            <a:off x="5052039" y="192063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DBD48D3-51FB-467C-BA7B-78E52BE96DCE}"/>
              </a:ext>
            </a:extLst>
          </p:cNvPr>
          <p:cNvSpPr/>
          <p:nvPr/>
        </p:nvSpPr>
        <p:spPr>
          <a:xfrm>
            <a:off x="4840281" y="210725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ACA82B-6EC5-476F-A7BE-F5E6E807FB24}"/>
              </a:ext>
            </a:extLst>
          </p:cNvPr>
          <p:cNvSpPr/>
          <p:nvPr/>
        </p:nvSpPr>
        <p:spPr>
          <a:xfrm>
            <a:off x="4646874" y="227568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22E2588-3B0D-4D6F-96B1-56E54DE77408}"/>
              </a:ext>
            </a:extLst>
          </p:cNvPr>
          <p:cNvSpPr/>
          <p:nvPr/>
        </p:nvSpPr>
        <p:spPr>
          <a:xfrm>
            <a:off x="6080290" y="4240164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FA6FAE-3AAE-43B5-BD90-9099FB80345F}"/>
              </a:ext>
            </a:extLst>
          </p:cNvPr>
          <p:cNvSpPr/>
          <p:nvPr/>
        </p:nvSpPr>
        <p:spPr>
          <a:xfrm>
            <a:off x="6079725" y="3966072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4229DD-06AE-4793-A5C1-8C14C2B9510A}"/>
              </a:ext>
            </a:extLst>
          </p:cNvPr>
          <p:cNvSpPr/>
          <p:nvPr/>
        </p:nvSpPr>
        <p:spPr>
          <a:xfrm>
            <a:off x="5801065" y="424029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3FEE82-83F8-48EC-9B9D-0ED50770B9AA}"/>
              </a:ext>
            </a:extLst>
          </p:cNvPr>
          <p:cNvSpPr/>
          <p:nvPr/>
        </p:nvSpPr>
        <p:spPr>
          <a:xfrm>
            <a:off x="5785735" y="394956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68C0FB-26FD-4CE8-9D91-3EF0CF95F669}"/>
              </a:ext>
            </a:extLst>
          </p:cNvPr>
          <p:cNvSpPr/>
          <p:nvPr/>
        </p:nvSpPr>
        <p:spPr>
          <a:xfrm>
            <a:off x="5076408" y="5921981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D246B18-E9CB-4ABB-96E5-8AFBFAC2DD59}"/>
              </a:ext>
            </a:extLst>
          </p:cNvPr>
          <p:cNvSpPr/>
          <p:nvPr/>
        </p:nvSpPr>
        <p:spPr>
          <a:xfrm>
            <a:off x="4696275" y="592212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6CDCF0-7853-46C8-A11D-C7DC738BCBFF}"/>
              </a:ext>
            </a:extLst>
          </p:cNvPr>
          <p:cNvSpPr/>
          <p:nvPr/>
        </p:nvSpPr>
        <p:spPr>
          <a:xfrm>
            <a:off x="4865641" y="575067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5B95DA-53B0-4BCE-AD54-4DE3F348F87C}"/>
              </a:ext>
            </a:extLst>
          </p:cNvPr>
          <p:cNvSpPr/>
          <p:nvPr/>
        </p:nvSpPr>
        <p:spPr>
          <a:xfrm>
            <a:off x="5076408" y="55652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00DD4E-AB90-43F9-86D5-FE6E240855A8}"/>
              </a:ext>
            </a:extLst>
          </p:cNvPr>
          <p:cNvSpPr/>
          <p:nvPr/>
        </p:nvSpPr>
        <p:spPr>
          <a:xfrm>
            <a:off x="4665319" y="55652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ADD7ED1-A6B9-4DB9-9709-ABCFD0C6F7D0}"/>
              </a:ext>
            </a:extLst>
          </p:cNvPr>
          <p:cNvSpPr/>
          <p:nvPr/>
        </p:nvSpPr>
        <p:spPr>
          <a:xfrm>
            <a:off x="2467446" y="593615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8D333FC-2D1D-48D1-8167-B328B833A7EC}"/>
              </a:ext>
            </a:extLst>
          </p:cNvPr>
          <p:cNvSpPr/>
          <p:nvPr/>
        </p:nvSpPr>
        <p:spPr>
          <a:xfrm>
            <a:off x="2459147" y="572095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133CB23-098E-4513-BE2F-61151BB364BB}"/>
              </a:ext>
            </a:extLst>
          </p:cNvPr>
          <p:cNvSpPr/>
          <p:nvPr/>
        </p:nvSpPr>
        <p:spPr>
          <a:xfrm>
            <a:off x="2459147" y="552007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9745715-AF13-44F5-B739-1CD71870272D}"/>
              </a:ext>
            </a:extLst>
          </p:cNvPr>
          <p:cNvSpPr/>
          <p:nvPr/>
        </p:nvSpPr>
        <p:spPr>
          <a:xfrm>
            <a:off x="2148642" y="5940911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9F952D-660C-4DF1-B95D-78DF4FBAFA45}"/>
              </a:ext>
            </a:extLst>
          </p:cNvPr>
          <p:cNvSpPr/>
          <p:nvPr/>
        </p:nvSpPr>
        <p:spPr>
          <a:xfrm>
            <a:off x="2135693" y="572437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368596-831F-4089-BD6A-D95A7DAB8C55}"/>
              </a:ext>
            </a:extLst>
          </p:cNvPr>
          <p:cNvSpPr/>
          <p:nvPr/>
        </p:nvSpPr>
        <p:spPr>
          <a:xfrm>
            <a:off x="2132043" y="5521787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B0C79C-5E05-43C1-8A80-65F52C153B1C}"/>
              </a:ext>
            </a:extLst>
          </p:cNvPr>
          <p:cNvSpPr txBox="1"/>
          <p:nvPr/>
        </p:nvSpPr>
        <p:spPr>
          <a:xfrm>
            <a:off x="8702693" y="6093431"/>
            <a:ext cx="26496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أُحَلِلُها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CE86718-FC56-48B0-94A3-D51B490DD374}"/>
              </a:ext>
            </a:extLst>
          </p:cNvPr>
          <p:cNvSpPr/>
          <p:nvPr/>
        </p:nvSpPr>
        <p:spPr>
          <a:xfrm>
            <a:off x="5976586" y="716513"/>
            <a:ext cx="1535338" cy="147646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accent1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916382-91E6-415F-9F53-73713C04B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15">
            <a:off x="5509269" y="797577"/>
            <a:ext cx="820404" cy="315053"/>
          </a:xfrm>
          <a:prstGeom prst="rect">
            <a:avLst/>
          </a:prstGeom>
        </p:spPr>
      </p:pic>
      <p:sp>
        <p:nvSpPr>
          <p:cNvPr id="44" name="Subtitle 2">
            <a:extLst>
              <a:ext uri="{FF2B5EF4-FFF2-40B4-BE49-F238E27FC236}">
                <a16:creationId xmlns:a16="http://schemas.microsoft.com/office/drawing/2014/main" id="{997F0B0E-9242-409C-9F1E-75B5C6E91F47}"/>
              </a:ext>
            </a:extLst>
          </p:cNvPr>
          <p:cNvSpPr txBox="1">
            <a:spLocks/>
          </p:cNvSpPr>
          <p:nvPr/>
        </p:nvSpPr>
        <p:spPr>
          <a:xfrm>
            <a:off x="7899546" y="334642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الْكَلِمة</a:t>
            </a:r>
            <a:r>
              <a:rPr lang="ar-AE" sz="7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الْمَرِحة</a:t>
            </a:r>
            <a:r>
              <a:rPr lang="ar-AE" sz="72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7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US" sz="72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81679AAB-D9CE-4FB2-8E35-DF1A1B27E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2304836"/>
            <a:ext cx="274320" cy="27432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BAAEC7BD-70EE-4938-B9BD-0B0A9EE1D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3155268"/>
            <a:ext cx="274320" cy="27432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1B0B3B1B-3A18-41B7-B42B-AC6F2A8D1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3925806"/>
            <a:ext cx="274320" cy="27432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B3B86B8A-53AC-4AB7-AC67-D4CFF687E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4753891"/>
            <a:ext cx="274320" cy="27432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A28F02EB-E2FA-4E49-BF34-BDB3DBFB3D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5581265"/>
            <a:ext cx="274320" cy="27432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A8AF-19D4-4755-8749-45AC6C423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6264881"/>
            <a:ext cx="274320" cy="26896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D148837-531A-46BB-BC94-8021DAA066E7}"/>
              </a:ext>
            </a:extLst>
          </p:cNvPr>
          <p:cNvSpPr/>
          <p:nvPr/>
        </p:nvSpPr>
        <p:spPr>
          <a:xfrm flipH="1">
            <a:off x="3688906" y="1830227"/>
            <a:ext cx="45719" cy="443293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F60D37-4AF5-4348-B160-454B60042569}"/>
              </a:ext>
            </a:extLst>
          </p:cNvPr>
          <p:cNvSpPr/>
          <p:nvPr/>
        </p:nvSpPr>
        <p:spPr>
          <a:xfrm rot="3786753" flipH="1">
            <a:off x="3784907" y="1784509"/>
            <a:ext cx="45719" cy="443293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6A739DD-8CA7-4D05-9612-953CD66C2BC2}"/>
              </a:ext>
            </a:extLst>
          </p:cNvPr>
          <p:cNvSpPr/>
          <p:nvPr/>
        </p:nvSpPr>
        <p:spPr>
          <a:xfrm rot="7319192">
            <a:off x="3805473" y="1813600"/>
            <a:ext cx="45719" cy="44045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pinning Arrow">
            <a:extLst>
              <a:ext uri="{FF2B5EF4-FFF2-40B4-BE49-F238E27FC236}">
                <a16:creationId xmlns:a16="http://schemas.microsoft.com/office/drawing/2014/main" id="{5591CB25-E5D7-4137-AEF2-E47CBDE21802}"/>
              </a:ext>
            </a:extLst>
          </p:cNvPr>
          <p:cNvSpPr/>
          <p:nvPr/>
        </p:nvSpPr>
        <p:spPr>
          <a:xfrm rot="16200000">
            <a:off x="2206499" y="3518441"/>
            <a:ext cx="3202539" cy="1056506"/>
          </a:xfrm>
          <a:custGeom>
            <a:avLst/>
            <a:gdLst>
              <a:gd name="connsiteX0" fmla="*/ 3202539 w 3202539"/>
              <a:gd name="connsiteY0" fmla="*/ 528253 h 1056506"/>
              <a:gd name="connsiteX1" fmla="*/ 2674286 w 3202539"/>
              <a:gd name="connsiteY1" fmla="*/ 1056506 h 1056506"/>
              <a:gd name="connsiteX2" fmla="*/ 2674286 w 3202539"/>
              <a:gd name="connsiteY2" fmla="*/ 792380 h 1056506"/>
              <a:gd name="connsiteX3" fmla="*/ 661723 w 3202539"/>
              <a:gd name="connsiteY3" fmla="*/ 792380 h 1056506"/>
              <a:gd name="connsiteX4" fmla="*/ 585502 w 3202539"/>
              <a:gd name="connsiteY4" fmla="*/ 901503 h 1056506"/>
              <a:gd name="connsiteX5" fmla="*/ 0 w 3202539"/>
              <a:gd name="connsiteY5" fmla="*/ 901503 h 1056506"/>
              <a:gd name="connsiteX6" fmla="*/ 260708 w 3202539"/>
              <a:gd name="connsiteY6" fmla="*/ 528253 h 1056506"/>
              <a:gd name="connsiteX7" fmla="*/ 0 w 3202539"/>
              <a:gd name="connsiteY7" fmla="*/ 155003 h 1056506"/>
              <a:gd name="connsiteX8" fmla="*/ 585502 w 3202539"/>
              <a:gd name="connsiteY8" fmla="*/ 155003 h 1056506"/>
              <a:gd name="connsiteX9" fmla="*/ 661723 w 3202539"/>
              <a:gd name="connsiteY9" fmla="*/ 264127 h 1056506"/>
              <a:gd name="connsiteX10" fmla="*/ 2674286 w 3202539"/>
              <a:gd name="connsiteY10" fmla="*/ 264127 h 1056506"/>
              <a:gd name="connsiteX11" fmla="*/ 2674286 w 3202539"/>
              <a:gd name="connsiteY11" fmla="*/ 0 h 10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539" h="1056506">
                <a:moveTo>
                  <a:pt x="3202539" y="528253"/>
                </a:moveTo>
                <a:lnTo>
                  <a:pt x="2674286" y="1056506"/>
                </a:lnTo>
                <a:lnTo>
                  <a:pt x="2674286" y="792380"/>
                </a:lnTo>
                <a:lnTo>
                  <a:pt x="661723" y="792380"/>
                </a:lnTo>
                <a:lnTo>
                  <a:pt x="585502" y="901503"/>
                </a:lnTo>
                <a:lnTo>
                  <a:pt x="0" y="901503"/>
                </a:lnTo>
                <a:lnTo>
                  <a:pt x="260708" y="528253"/>
                </a:lnTo>
                <a:lnTo>
                  <a:pt x="0" y="155003"/>
                </a:lnTo>
                <a:lnTo>
                  <a:pt x="585502" y="155003"/>
                </a:lnTo>
                <a:lnTo>
                  <a:pt x="661723" y="264127"/>
                </a:lnTo>
                <a:lnTo>
                  <a:pt x="2674286" y="264127"/>
                </a:lnTo>
                <a:lnTo>
                  <a:pt x="26742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Spin Button">
            <a:extLst>
              <a:ext uri="{FF2B5EF4-FFF2-40B4-BE49-F238E27FC236}">
                <a16:creationId xmlns:a16="http://schemas.microsoft.com/office/drawing/2014/main" id="{65BBBA69-BFAD-42EB-A15D-AF6B4AFA0907}"/>
              </a:ext>
            </a:extLst>
          </p:cNvPr>
          <p:cNvSpPr/>
          <p:nvPr/>
        </p:nvSpPr>
        <p:spPr>
          <a:xfrm>
            <a:off x="316540" y="5632318"/>
            <a:ext cx="1560263" cy="6470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اضغط هنا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6" name="Flowchart: Summing Junction 55">
            <a:extLst>
              <a:ext uri="{FF2B5EF4-FFF2-40B4-BE49-F238E27FC236}">
                <a16:creationId xmlns:a16="http://schemas.microsoft.com/office/drawing/2014/main" id="{30C7D43D-D398-45AD-AD4F-0283F44A065B}"/>
              </a:ext>
            </a:extLst>
          </p:cNvPr>
          <p:cNvSpPr/>
          <p:nvPr/>
        </p:nvSpPr>
        <p:spPr>
          <a:xfrm>
            <a:off x="3688907" y="3913181"/>
            <a:ext cx="237722" cy="237722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C209C5-B824-42E8-8587-12640C2F2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4E4EE91-AC32-4A9D-895D-CC1B6982EB91}"/>
              </a:ext>
            </a:extLst>
          </p:cNvPr>
          <p:cNvSpPr/>
          <p:nvPr/>
        </p:nvSpPr>
        <p:spPr>
          <a:xfrm>
            <a:off x="477042" y="622910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1E7464-2DB3-4C07-B0CE-30267ADDEBF1}"/>
              </a:ext>
            </a:extLst>
          </p:cNvPr>
          <p:cNvSpPr txBox="1"/>
          <p:nvPr/>
        </p:nvSpPr>
        <p:spPr>
          <a:xfrm>
            <a:off x="5433350" y="1098894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حَ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لَّقَ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C19A87-B66E-4DC6-879C-20E273CEF3F0}"/>
              </a:ext>
            </a:extLst>
          </p:cNvPr>
          <p:cNvSpPr/>
          <p:nvPr/>
        </p:nvSpPr>
        <p:spPr>
          <a:xfrm>
            <a:off x="1732838" y="6524833"/>
            <a:ext cx="4177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و يُوظِّف الْمُفْردات في جُمل مُفيدة..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0630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4" grpId="0" build="p"/>
      <p:bldP spid="54" grpId="0" animBg="1"/>
      <p:bldP spid="54" grpId="1" animBg="1"/>
      <p:bldP spid="63" grpId="0" build="allAtOnce"/>
      <p:bldP spid="63" grpId="1" build="allAtOnce"/>
      <p:bldP spid="63" grpId="2" build="allAtOnce"/>
      <p:bldP spid="63" grpId="3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DA0F637-5941-4E76-A188-1383FBA4638B}"/>
              </a:ext>
            </a:extLst>
          </p:cNvPr>
          <p:cNvSpPr/>
          <p:nvPr/>
        </p:nvSpPr>
        <p:spPr>
          <a:xfrm>
            <a:off x="1591301" y="1830227"/>
            <a:ext cx="4432935" cy="4432935"/>
          </a:xfrm>
          <a:prstGeom prst="ellipse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2C12E93-9DAC-43CD-BE93-597DA2705D94}"/>
              </a:ext>
            </a:extLst>
          </p:cNvPr>
          <p:cNvSpPr/>
          <p:nvPr/>
        </p:nvSpPr>
        <p:spPr>
          <a:xfrm>
            <a:off x="8397089" y="2167388"/>
            <a:ext cx="3489046" cy="59167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1E9228C3-CF27-428D-93D5-3BA703F39369}"/>
              </a:ext>
            </a:extLst>
          </p:cNvPr>
          <p:cNvSpPr/>
          <p:nvPr/>
        </p:nvSpPr>
        <p:spPr>
          <a:xfrm>
            <a:off x="8397088" y="2974723"/>
            <a:ext cx="3489046" cy="5708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15D43027-8DC9-40DC-B810-82B3388A3BF8}"/>
              </a:ext>
            </a:extLst>
          </p:cNvPr>
          <p:cNvSpPr/>
          <p:nvPr/>
        </p:nvSpPr>
        <p:spPr>
          <a:xfrm>
            <a:off x="8397086" y="4553675"/>
            <a:ext cx="3489048" cy="5811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056CD855-C29E-411E-AC18-BAC72C104619}"/>
              </a:ext>
            </a:extLst>
          </p:cNvPr>
          <p:cNvSpPr/>
          <p:nvPr/>
        </p:nvSpPr>
        <p:spPr>
          <a:xfrm>
            <a:off x="8397086" y="3754505"/>
            <a:ext cx="3489047" cy="588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44CA3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84EA370-F1E8-42DC-BE04-D9ABABBECF49}"/>
              </a:ext>
            </a:extLst>
          </p:cNvPr>
          <p:cNvSpPr/>
          <p:nvPr/>
        </p:nvSpPr>
        <p:spPr>
          <a:xfrm>
            <a:off x="8397088" y="5340391"/>
            <a:ext cx="3489045" cy="5891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B8830-63A7-4358-A558-1DF1A700125F}"/>
              </a:ext>
            </a:extLst>
          </p:cNvPr>
          <p:cNvSpPr txBox="1"/>
          <p:nvPr/>
        </p:nvSpPr>
        <p:spPr>
          <a:xfrm>
            <a:off x="8128059" y="2148802"/>
            <a:ext cx="2914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اتي بِمُفْرَدِها أَوْ جَمْعَها.</a:t>
            </a:r>
            <a:endParaRPr lang="en-US" sz="5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13B98-DE9D-4411-A493-785A5A24F1AA}"/>
              </a:ext>
            </a:extLst>
          </p:cNvPr>
          <p:cNvSpPr txBox="1"/>
          <p:nvPr/>
        </p:nvSpPr>
        <p:spPr>
          <a:xfrm>
            <a:off x="8760658" y="2923533"/>
            <a:ext cx="18483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اتي بِضِدّها.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80DBCE-E8BE-409E-9DE0-57F909527A26}"/>
              </a:ext>
            </a:extLst>
          </p:cNvPr>
          <p:cNvSpPr txBox="1"/>
          <p:nvPr/>
        </p:nvSpPr>
        <p:spPr>
          <a:xfrm>
            <a:off x="8891143" y="3710009"/>
            <a:ext cx="19780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أَضَعْها في جُمْلَة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C41648-5426-4638-B489-857D3B183A96}"/>
              </a:ext>
            </a:extLst>
          </p:cNvPr>
          <p:cNvSpPr txBox="1"/>
          <p:nvPr/>
        </p:nvSpPr>
        <p:spPr>
          <a:xfrm>
            <a:off x="8702693" y="4527177"/>
            <a:ext cx="25898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أُ</a:t>
            </a:r>
            <a:r>
              <a:rPr lang="ar-BH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بِيْن نَوْعها</a:t>
            </a:r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56D99-4E6A-450D-AC5F-2B779C39D1F8}"/>
              </a:ext>
            </a:extLst>
          </p:cNvPr>
          <p:cNvSpPr txBox="1"/>
          <p:nvPr/>
        </p:nvSpPr>
        <p:spPr>
          <a:xfrm>
            <a:off x="8841633" y="5256346"/>
            <a:ext cx="18978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أَشْرَح مَعْناها. 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16092179-444D-4DE6-A2B2-BCA71F5E01D4}"/>
              </a:ext>
            </a:extLst>
          </p:cNvPr>
          <p:cNvSpPr/>
          <p:nvPr/>
        </p:nvSpPr>
        <p:spPr>
          <a:xfrm>
            <a:off x="8397088" y="6093431"/>
            <a:ext cx="3489044" cy="58912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D47773F5-447E-4C7C-82E2-014B7999E92E}"/>
              </a:ext>
            </a:extLst>
          </p:cNvPr>
          <p:cNvSpPr/>
          <p:nvPr/>
        </p:nvSpPr>
        <p:spPr>
          <a:xfrm>
            <a:off x="1202603" y="3928892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A0E8EA-CEBC-46F5-B1A7-A66C6F85F264}"/>
              </a:ext>
            </a:extLst>
          </p:cNvPr>
          <p:cNvSpPr/>
          <p:nvPr/>
        </p:nvSpPr>
        <p:spPr>
          <a:xfrm>
            <a:off x="1478250" y="4152354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ECAC71E7-CD9D-4BCB-9721-10B69377E9AC}"/>
              </a:ext>
            </a:extLst>
          </p:cNvPr>
          <p:cNvSpPr/>
          <p:nvPr/>
        </p:nvSpPr>
        <p:spPr>
          <a:xfrm>
            <a:off x="2290367" y="1886305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319504CF-B936-4DF3-BF45-88B85710E660}"/>
              </a:ext>
            </a:extLst>
          </p:cNvPr>
          <p:cNvSpPr/>
          <p:nvPr/>
        </p:nvSpPr>
        <p:spPr>
          <a:xfrm>
            <a:off x="4559066" y="1881303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C590222F-1DA3-45AC-8A16-9044FE100F81}"/>
              </a:ext>
            </a:extLst>
          </p:cNvPr>
          <p:cNvSpPr/>
          <p:nvPr/>
        </p:nvSpPr>
        <p:spPr>
          <a:xfrm>
            <a:off x="5682597" y="3863430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90FB5392-AA18-4A16-AF07-5CCF1DC92DFA}"/>
              </a:ext>
            </a:extLst>
          </p:cNvPr>
          <p:cNvSpPr/>
          <p:nvPr/>
        </p:nvSpPr>
        <p:spPr>
          <a:xfrm>
            <a:off x="4593137" y="5515359"/>
            <a:ext cx="735860" cy="64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020075B1-3FE4-4D60-AC4F-21AE532E9C5D}"/>
              </a:ext>
            </a:extLst>
          </p:cNvPr>
          <p:cNvSpPr/>
          <p:nvPr/>
        </p:nvSpPr>
        <p:spPr>
          <a:xfrm>
            <a:off x="2050390" y="5490648"/>
            <a:ext cx="735860" cy="6667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CC8440-27DB-46C2-A861-E448D451DD92}"/>
              </a:ext>
            </a:extLst>
          </p:cNvPr>
          <p:cNvSpPr/>
          <p:nvPr/>
        </p:nvSpPr>
        <p:spPr>
          <a:xfrm>
            <a:off x="2562871" y="2262449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F87CE12-D0E1-4656-99FF-CE51A0E3AFB1}"/>
              </a:ext>
            </a:extLst>
          </p:cNvPr>
          <p:cNvSpPr/>
          <p:nvPr/>
        </p:nvSpPr>
        <p:spPr>
          <a:xfrm>
            <a:off x="2562871" y="19965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BE7C04-440C-4B06-9858-79D3E03FEAD2}"/>
              </a:ext>
            </a:extLst>
          </p:cNvPr>
          <p:cNvSpPr/>
          <p:nvPr/>
        </p:nvSpPr>
        <p:spPr>
          <a:xfrm>
            <a:off x="5052039" y="192063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9E8658-6D66-483B-B44D-A2118141B3EC}"/>
              </a:ext>
            </a:extLst>
          </p:cNvPr>
          <p:cNvSpPr/>
          <p:nvPr/>
        </p:nvSpPr>
        <p:spPr>
          <a:xfrm>
            <a:off x="4840281" y="210725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0EFBBE-33D1-48A0-9C92-F73454F50B27}"/>
              </a:ext>
            </a:extLst>
          </p:cNvPr>
          <p:cNvSpPr/>
          <p:nvPr/>
        </p:nvSpPr>
        <p:spPr>
          <a:xfrm>
            <a:off x="4646874" y="227568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53F75E5-D2A9-4FB2-AE2B-5542B99E5C8F}"/>
              </a:ext>
            </a:extLst>
          </p:cNvPr>
          <p:cNvSpPr/>
          <p:nvPr/>
        </p:nvSpPr>
        <p:spPr>
          <a:xfrm>
            <a:off x="6080290" y="4240164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7A63DD6-15FE-43EA-8E50-65971BC35160}"/>
              </a:ext>
            </a:extLst>
          </p:cNvPr>
          <p:cNvSpPr/>
          <p:nvPr/>
        </p:nvSpPr>
        <p:spPr>
          <a:xfrm>
            <a:off x="6079725" y="3966072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4B6CF54-BDC4-4AA2-9AB0-D99CD804E4BE}"/>
              </a:ext>
            </a:extLst>
          </p:cNvPr>
          <p:cNvSpPr/>
          <p:nvPr/>
        </p:nvSpPr>
        <p:spPr>
          <a:xfrm>
            <a:off x="5801065" y="424029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1EF432C-45A6-4F97-8BA0-12E03A3AA7AD}"/>
              </a:ext>
            </a:extLst>
          </p:cNvPr>
          <p:cNvSpPr/>
          <p:nvPr/>
        </p:nvSpPr>
        <p:spPr>
          <a:xfrm>
            <a:off x="5785735" y="394956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EA309C5-9803-4A15-934C-7507EF64D9F3}"/>
              </a:ext>
            </a:extLst>
          </p:cNvPr>
          <p:cNvSpPr/>
          <p:nvPr/>
        </p:nvSpPr>
        <p:spPr>
          <a:xfrm>
            <a:off x="5076408" y="5921981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AD4EE6E-199E-4466-96BF-193E688E6490}"/>
              </a:ext>
            </a:extLst>
          </p:cNvPr>
          <p:cNvSpPr/>
          <p:nvPr/>
        </p:nvSpPr>
        <p:spPr>
          <a:xfrm>
            <a:off x="4696275" y="592212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97C6F7-7FFD-49D9-88C8-DE33F151BBB6}"/>
              </a:ext>
            </a:extLst>
          </p:cNvPr>
          <p:cNvSpPr/>
          <p:nvPr/>
        </p:nvSpPr>
        <p:spPr>
          <a:xfrm>
            <a:off x="4865641" y="575067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C024974-5E55-47E5-AC38-4B9B19F1A936}"/>
              </a:ext>
            </a:extLst>
          </p:cNvPr>
          <p:cNvSpPr/>
          <p:nvPr/>
        </p:nvSpPr>
        <p:spPr>
          <a:xfrm>
            <a:off x="5076408" y="55652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039784-F5F2-40D3-9861-7D97514E41FA}"/>
              </a:ext>
            </a:extLst>
          </p:cNvPr>
          <p:cNvSpPr/>
          <p:nvPr/>
        </p:nvSpPr>
        <p:spPr>
          <a:xfrm>
            <a:off x="4665319" y="556520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6BB526-C10B-483D-A590-11A3A9B127C4}"/>
              </a:ext>
            </a:extLst>
          </p:cNvPr>
          <p:cNvSpPr/>
          <p:nvPr/>
        </p:nvSpPr>
        <p:spPr>
          <a:xfrm>
            <a:off x="2467446" y="5936156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7391331-D243-4644-92B9-8C777D18C498}"/>
              </a:ext>
            </a:extLst>
          </p:cNvPr>
          <p:cNvSpPr/>
          <p:nvPr/>
        </p:nvSpPr>
        <p:spPr>
          <a:xfrm>
            <a:off x="2459147" y="572095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F801706-AFAA-40DF-B192-9DDB7EF01059}"/>
              </a:ext>
            </a:extLst>
          </p:cNvPr>
          <p:cNvSpPr/>
          <p:nvPr/>
        </p:nvSpPr>
        <p:spPr>
          <a:xfrm>
            <a:off x="2459147" y="5520078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92962AE-63AA-4ABB-9F8C-15A887FF7594}"/>
              </a:ext>
            </a:extLst>
          </p:cNvPr>
          <p:cNvSpPr/>
          <p:nvPr/>
        </p:nvSpPr>
        <p:spPr>
          <a:xfrm>
            <a:off x="2148642" y="5940911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810B56B-5ABA-45A6-A61C-A65F5E99EDF8}"/>
              </a:ext>
            </a:extLst>
          </p:cNvPr>
          <p:cNvSpPr/>
          <p:nvPr/>
        </p:nvSpPr>
        <p:spPr>
          <a:xfrm>
            <a:off x="2135693" y="5724375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20F7342-1D32-4CAF-81E2-2086EFD1FC6F}"/>
              </a:ext>
            </a:extLst>
          </p:cNvPr>
          <p:cNvSpPr/>
          <p:nvPr/>
        </p:nvSpPr>
        <p:spPr>
          <a:xfrm>
            <a:off x="2132043" y="5521787"/>
            <a:ext cx="190851" cy="17145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8DA73C-0448-4B28-809D-7EF2DA93B26F}"/>
              </a:ext>
            </a:extLst>
          </p:cNvPr>
          <p:cNvSpPr txBox="1"/>
          <p:nvPr/>
        </p:nvSpPr>
        <p:spPr>
          <a:xfrm>
            <a:off x="8702693" y="6093431"/>
            <a:ext cx="26496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05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أُحَلِلُها .</a:t>
            </a:r>
            <a:endParaRPr lang="en-US" sz="405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FE2FF3F-2297-4679-9C61-4F5DB02381C9}"/>
              </a:ext>
            </a:extLst>
          </p:cNvPr>
          <p:cNvSpPr/>
          <p:nvPr/>
        </p:nvSpPr>
        <p:spPr>
          <a:xfrm>
            <a:off x="5976586" y="716513"/>
            <a:ext cx="1535338" cy="147646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accent1">
                  <a:lumMod val="5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1174949-2939-421F-BB57-D2C0DAC7B0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15">
            <a:off x="5509269" y="797577"/>
            <a:ext cx="820404" cy="315053"/>
          </a:xfrm>
          <a:prstGeom prst="rect">
            <a:avLst/>
          </a:prstGeom>
        </p:spPr>
      </p:pic>
      <p:sp>
        <p:nvSpPr>
          <p:cNvPr id="44" name="Subtitle 2">
            <a:extLst>
              <a:ext uri="{FF2B5EF4-FFF2-40B4-BE49-F238E27FC236}">
                <a16:creationId xmlns:a16="http://schemas.microsoft.com/office/drawing/2014/main" id="{0F127EFE-AE85-4D92-A1F9-0829135B2B33}"/>
              </a:ext>
            </a:extLst>
          </p:cNvPr>
          <p:cNvSpPr txBox="1">
            <a:spLocks/>
          </p:cNvSpPr>
          <p:nvPr/>
        </p:nvSpPr>
        <p:spPr>
          <a:xfrm>
            <a:off x="7899546" y="334642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الْكَلِمة</a:t>
            </a:r>
            <a:r>
              <a:rPr lang="ar-AE" sz="7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الْمَرِحة</a:t>
            </a:r>
            <a:r>
              <a:rPr lang="ar-AE" sz="7200" b="1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AE" sz="72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US" sz="72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918BEAEB-E4D0-4A28-A72C-A38D8C885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2304836"/>
            <a:ext cx="274320" cy="27432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44C6B6DE-2560-4B4F-9EA4-7215D7F9D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3155268"/>
            <a:ext cx="274320" cy="27432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89D512F5-B898-4023-9E59-5383E31D0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3925806"/>
            <a:ext cx="274320" cy="27432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830E3366-E40A-4D8F-ACC0-882AAC796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4753891"/>
            <a:ext cx="274320" cy="274320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0CBE0A34-9EEF-4932-8F47-43D037AD92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5581265"/>
            <a:ext cx="274320" cy="27432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A9B71C7F-E4D2-4672-A75F-A5106EF13B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02" y="6264881"/>
            <a:ext cx="274320" cy="26896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63F2401-4A6D-4F21-9991-3353A7F818A7}"/>
              </a:ext>
            </a:extLst>
          </p:cNvPr>
          <p:cNvSpPr/>
          <p:nvPr/>
        </p:nvSpPr>
        <p:spPr>
          <a:xfrm flipH="1">
            <a:off x="3688906" y="1830227"/>
            <a:ext cx="45719" cy="443293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AF29908-F6FC-4BCB-ABE3-BE98EBFAF75B}"/>
              </a:ext>
            </a:extLst>
          </p:cNvPr>
          <p:cNvSpPr/>
          <p:nvPr/>
        </p:nvSpPr>
        <p:spPr>
          <a:xfrm rot="3786753" flipH="1">
            <a:off x="3784907" y="1784509"/>
            <a:ext cx="45719" cy="443293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86D9C4-6035-40C7-B469-758942740C7A}"/>
              </a:ext>
            </a:extLst>
          </p:cNvPr>
          <p:cNvSpPr/>
          <p:nvPr/>
        </p:nvSpPr>
        <p:spPr>
          <a:xfrm rot="7319192">
            <a:off x="3805473" y="1813600"/>
            <a:ext cx="45719" cy="44045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pinning Arrow">
            <a:extLst>
              <a:ext uri="{FF2B5EF4-FFF2-40B4-BE49-F238E27FC236}">
                <a16:creationId xmlns:a16="http://schemas.microsoft.com/office/drawing/2014/main" id="{4FC3159B-5A6A-4489-BBF5-6C3527AD7CDB}"/>
              </a:ext>
            </a:extLst>
          </p:cNvPr>
          <p:cNvSpPr/>
          <p:nvPr/>
        </p:nvSpPr>
        <p:spPr>
          <a:xfrm rot="16200000">
            <a:off x="2206499" y="3518441"/>
            <a:ext cx="3202539" cy="1056506"/>
          </a:xfrm>
          <a:custGeom>
            <a:avLst/>
            <a:gdLst>
              <a:gd name="connsiteX0" fmla="*/ 3202539 w 3202539"/>
              <a:gd name="connsiteY0" fmla="*/ 528253 h 1056506"/>
              <a:gd name="connsiteX1" fmla="*/ 2674286 w 3202539"/>
              <a:gd name="connsiteY1" fmla="*/ 1056506 h 1056506"/>
              <a:gd name="connsiteX2" fmla="*/ 2674286 w 3202539"/>
              <a:gd name="connsiteY2" fmla="*/ 792380 h 1056506"/>
              <a:gd name="connsiteX3" fmla="*/ 661723 w 3202539"/>
              <a:gd name="connsiteY3" fmla="*/ 792380 h 1056506"/>
              <a:gd name="connsiteX4" fmla="*/ 585502 w 3202539"/>
              <a:gd name="connsiteY4" fmla="*/ 901503 h 1056506"/>
              <a:gd name="connsiteX5" fmla="*/ 0 w 3202539"/>
              <a:gd name="connsiteY5" fmla="*/ 901503 h 1056506"/>
              <a:gd name="connsiteX6" fmla="*/ 260708 w 3202539"/>
              <a:gd name="connsiteY6" fmla="*/ 528253 h 1056506"/>
              <a:gd name="connsiteX7" fmla="*/ 0 w 3202539"/>
              <a:gd name="connsiteY7" fmla="*/ 155003 h 1056506"/>
              <a:gd name="connsiteX8" fmla="*/ 585502 w 3202539"/>
              <a:gd name="connsiteY8" fmla="*/ 155003 h 1056506"/>
              <a:gd name="connsiteX9" fmla="*/ 661723 w 3202539"/>
              <a:gd name="connsiteY9" fmla="*/ 264127 h 1056506"/>
              <a:gd name="connsiteX10" fmla="*/ 2674286 w 3202539"/>
              <a:gd name="connsiteY10" fmla="*/ 264127 h 1056506"/>
              <a:gd name="connsiteX11" fmla="*/ 2674286 w 3202539"/>
              <a:gd name="connsiteY11" fmla="*/ 0 h 10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539" h="1056506">
                <a:moveTo>
                  <a:pt x="3202539" y="528253"/>
                </a:moveTo>
                <a:lnTo>
                  <a:pt x="2674286" y="1056506"/>
                </a:lnTo>
                <a:lnTo>
                  <a:pt x="2674286" y="792380"/>
                </a:lnTo>
                <a:lnTo>
                  <a:pt x="661723" y="792380"/>
                </a:lnTo>
                <a:lnTo>
                  <a:pt x="585502" y="901503"/>
                </a:lnTo>
                <a:lnTo>
                  <a:pt x="0" y="901503"/>
                </a:lnTo>
                <a:lnTo>
                  <a:pt x="260708" y="528253"/>
                </a:lnTo>
                <a:lnTo>
                  <a:pt x="0" y="155003"/>
                </a:lnTo>
                <a:lnTo>
                  <a:pt x="585502" y="155003"/>
                </a:lnTo>
                <a:lnTo>
                  <a:pt x="661723" y="264127"/>
                </a:lnTo>
                <a:lnTo>
                  <a:pt x="2674286" y="264127"/>
                </a:lnTo>
                <a:lnTo>
                  <a:pt x="26742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Spin Button">
            <a:extLst>
              <a:ext uri="{FF2B5EF4-FFF2-40B4-BE49-F238E27FC236}">
                <a16:creationId xmlns:a16="http://schemas.microsoft.com/office/drawing/2014/main" id="{3748C3CB-C384-4A82-AE9C-CC18D5AB542A}"/>
              </a:ext>
            </a:extLst>
          </p:cNvPr>
          <p:cNvSpPr/>
          <p:nvPr/>
        </p:nvSpPr>
        <p:spPr>
          <a:xfrm>
            <a:off x="316540" y="5632318"/>
            <a:ext cx="1560263" cy="647062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اضغط هنا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6" name="Flowchart: Summing Junction 55">
            <a:extLst>
              <a:ext uri="{FF2B5EF4-FFF2-40B4-BE49-F238E27FC236}">
                <a16:creationId xmlns:a16="http://schemas.microsoft.com/office/drawing/2014/main" id="{DBC7687E-E7ED-4DCA-AF14-9B305A8DDE06}"/>
              </a:ext>
            </a:extLst>
          </p:cNvPr>
          <p:cNvSpPr/>
          <p:nvPr/>
        </p:nvSpPr>
        <p:spPr>
          <a:xfrm>
            <a:off x="3688907" y="3913181"/>
            <a:ext cx="237722" cy="237722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354282-DD83-4923-8A9E-7B6B5272D4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90A2242B-8D3B-4D48-BD3D-B47508609827}"/>
              </a:ext>
            </a:extLst>
          </p:cNvPr>
          <p:cNvSpPr/>
          <p:nvPr/>
        </p:nvSpPr>
        <p:spPr>
          <a:xfrm>
            <a:off x="477042" y="622910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30827B-81C2-44B4-B00B-EAF371C87686}"/>
              </a:ext>
            </a:extLst>
          </p:cNvPr>
          <p:cNvSpPr txBox="1"/>
          <p:nvPr/>
        </p:nvSpPr>
        <p:spPr>
          <a:xfrm>
            <a:off x="5373958" y="1119108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مُنْ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كَمِشًا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492965F-986E-4703-9901-B5EE91FA823C}"/>
              </a:ext>
            </a:extLst>
          </p:cNvPr>
          <p:cNvSpPr/>
          <p:nvPr/>
        </p:nvSpPr>
        <p:spPr>
          <a:xfrm>
            <a:off x="1732838" y="6524833"/>
            <a:ext cx="4177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و يُوظِّف الْمُفْردات في جُمل مُفيدة..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10700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4" grpId="0" build="p"/>
      <p:bldP spid="54" grpId="0" animBg="1"/>
      <p:bldP spid="54" grpId="1" animBg="1"/>
      <p:bldP spid="62" grpId="0" build="allAtOnce"/>
      <p:bldP spid="62" grpId="1" build="allAtOnce"/>
      <p:bldP spid="62" grpId="2" build="allAtOnce"/>
      <p:bldP spid="62" grpId="3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3" y="1339356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25" name="Google Shape;42;p4">
            <a:extLst>
              <a:ext uri="{FF2B5EF4-FFF2-40B4-BE49-F238E27FC236}">
                <a16:creationId xmlns:a16="http://schemas.microsoft.com/office/drawing/2014/main" id="{0F0C37C8-8C51-4839-B59D-CE27BE3CEF6A}"/>
              </a:ext>
            </a:extLst>
          </p:cNvPr>
          <p:cNvGraphicFramePr/>
          <p:nvPr/>
        </p:nvGraphicFramePr>
        <p:xfrm>
          <a:off x="6736261" y="1339259"/>
          <a:ext cx="4039835" cy="36564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7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الخميس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9134843" y="4284466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7" b="1" dirty="0"/>
              <a:t>2</a:t>
            </a:r>
            <a:r>
              <a:rPr lang="ar-BH" sz="2287" b="1" dirty="0"/>
              <a:t>7/1/2022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479314" y="2788475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24/ جماد </a:t>
            </a:r>
            <a:r>
              <a:rPr lang="ar-BH" sz="1000" b="1" dirty="0"/>
              <a:t>الثاني</a:t>
            </a:r>
            <a:r>
              <a:rPr lang="ar-BH" sz="2287" b="1" dirty="0"/>
              <a:t>/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2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E5199B22-A971-4496-AFCF-35FD0F6536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2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2491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0" y="722811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1E00E6-2054-4208-B0F6-5761F1F4B16F}"/>
              </a:ext>
            </a:extLst>
          </p:cNvPr>
          <p:cNvSpPr/>
          <p:nvPr/>
        </p:nvSpPr>
        <p:spPr>
          <a:xfrm>
            <a:off x="1153886" y="544287"/>
            <a:ext cx="9993085" cy="559584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D22A11-180D-43EC-8B9C-E5EB594C1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3" y="20396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E640B-A1BF-4474-B0A7-F8FD45B19195}"/>
              </a:ext>
            </a:extLst>
          </p:cNvPr>
          <p:cNvSpPr/>
          <p:nvPr/>
        </p:nvSpPr>
        <p:spPr>
          <a:xfrm>
            <a:off x="70898" y="759072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التّغذية الرّاجعة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A05EC7-F633-4D19-A215-5554F97E75D7}"/>
              </a:ext>
            </a:extLst>
          </p:cNvPr>
          <p:cNvSpPr/>
          <p:nvPr/>
        </p:nvSpPr>
        <p:spPr>
          <a:xfrm>
            <a:off x="3333170" y="6480456"/>
            <a:ext cx="5525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و يُوظِّف الْمُفْردات في جُمل مُفيدة.</a:t>
            </a:r>
            <a:endParaRPr lang="en-US" sz="1200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F967D-BBEB-4F61-B16F-06D8D54E96BB}"/>
              </a:ext>
            </a:extLst>
          </p:cNvPr>
          <p:cNvSpPr txBox="1"/>
          <p:nvPr/>
        </p:nvSpPr>
        <p:spPr>
          <a:xfrm>
            <a:off x="2664360" y="989904"/>
            <a:ext cx="5760221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اخْتَر ثلاثة كَلِمات وضَعها في جُمْل:</a:t>
            </a:r>
            <a:endParaRPr lang="en-US" sz="4400" u="sng" dirty="0"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6D574-DAF9-45D9-9F9B-603F0BB6A47C}"/>
              </a:ext>
            </a:extLst>
          </p:cNvPr>
          <p:cNvSpPr/>
          <p:nvPr/>
        </p:nvSpPr>
        <p:spPr>
          <a:xfrm>
            <a:off x="1437100" y="3532977"/>
            <a:ext cx="14126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</a:t>
            </a:r>
            <a:endParaRPr lang="ar-B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D04D0D-670E-42E5-9480-1839C5294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38"/>
          <a:stretch/>
        </p:blipFill>
        <p:spPr>
          <a:xfrm>
            <a:off x="3569351" y="2252554"/>
            <a:ext cx="6858000" cy="3258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43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  <p:bldP spid="11" grpId="3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07C8DF-23B9-4907-9624-FF6714C965CE}"/>
              </a:ext>
            </a:extLst>
          </p:cNvPr>
          <p:cNvSpPr/>
          <p:nvPr/>
        </p:nvSpPr>
        <p:spPr>
          <a:xfrm>
            <a:off x="1313173" y="871817"/>
            <a:ext cx="9855570" cy="539835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9" y="412724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224801" y="394763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6361979" y="1086977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60892-EB26-4E50-8718-ADBBBA957104}"/>
              </a:ext>
            </a:extLst>
          </p:cNvPr>
          <p:cNvSpPr txBox="1"/>
          <p:nvPr/>
        </p:nvSpPr>
        <p:spPr>
          <a:xfrm>
            <a:off x="3601172" y="3164071"/>
            <a:ext cx="4944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AE" sz="3200" dirty="0">
                <a:cs typeface="(AH) Manal Black" pitchFamily="2" charset="-78"/>
                <a:sym typeface="Arial"/>
              </a:rPr>
              <a:t> ي</a:t>
            </a:r>
            <a:r>
              <a:rPr lang="ar-BH" sz="3200" dirty="0">
                <a:cs typeface="(AH) Manal Black" pitchFamily="2" charset="-78"/>
                <a:sym typeface="Arial"/>
              </a:rPr>
              <a:t>ُ</a:t>
            </a:r>
            <a:r>
              <a:rPr lang="ar-AE" sz="3200" dirty="0">
                <a:cs typeface="(AH) Manal Black" pitchFamily="2" charset="-78"/>
                <a:sym typeface="Arial"/>
              </a:rPr>
              <a:t>ف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سّر الم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ت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ع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لّم ال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ك</a:t>
            </a:r>
            <a:r>
              <a:rPr lang="ar-BH" sz="3200" dirty="0">
                <a:cs typeface="(AH) Manal Black" pitchFamily="2" charset="-78"/>
                <a:sym typeface="Arial"/>
              </a:rPr>
              <a:t>ِ</a:t>
            </a:r>
            <a:r>
              <a:rPr lang="ar-AE" sz="3200" dirty="0">
                <a:cs typeface="(AH) Manal Black" pitchFamily="2" charset="-78"/>
                <a:sym typeface="Arial"/>
              </a:rPr>
              <a:t>ل</a:t>
            </a:r>
            <a:r>
              <a:rPr lang="ar-BH" sz="3200" dirty="0">
                <a:cs typeface="(AH) Manal Black" pitchFamily="2" charset="-78"/>
                <a:sym typeface="Arial"/>
              </a:rPr>
              <a:t>ِ</a:t>
            </a:r>
            <a:r>
              <a:rPr lang="ar-AE" sz="3200" dirty="0">
                <a:cs typeface="(AH) Manal Black" pitchFamily="2" charset="-78"/>
                <a:sym typeface="Arial"/>
              </a:rPr>
              <a:t>مات ال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ج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 err="1">
                <a:cs typeface="(AH) Manal Black" pitchFamily="2" charset="-78"/>
                <a:sym typeface="Arial"/>
              </a:rPr>
              <a:t>ديد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ة.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1AD7DF1-0068-494F-A32B-AC17CC59DFB2}"/>
              </a:ext>
            </a:extLst>
          </p:cNvPr>
          <p:cNvSpPr txBox="1"/>
          <p:nvPr/>
        </p:nvSpPr>
        <p:spPr>
          <a:xfrm>
            <a:off x="3260633" y="4472299"/>
            <a:ext cx="5366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  </a:t>
            </a:r>
            <a:r>
              <a:rPr lang="ar-AE" sz="3200" dirty="0" err="1">
                <a:cs typeface="(AH) Manal Black" pitchFamily="2" charset="-78"/>
                <a:sym typeface="Arial"/>
              </a:rPr>
              <a:t>يُوظ</a:t>
            </a:r>
            <a:r>
              <a:rPr lang="ar-BH" sz="3200" dirty="0">
                <a:cs typeface="(AH) Manal Black" pitchFamily="2" charset="-78"/>
                <a:sym typeface="Arial"/>
              </a:rPr>
              <a:t>ِّ</a:t>
            </a:r>
            <a:r>
              <a:rPr lang="ar-AE" sz="3200" dirty="0">
                <a:cs typeface="(AH) Manal Black" pitchFamily="2" charset="-78"/>
                <a:sym typeface="Arial"/>
              </a:rPr>
              <a:t>ف الم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فر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 err="1">
                <a:cs typeface="(AH) Manal Black" pitchFamily="2" charset="-78"/>
                <a:sym typeface="Arial"/>
              </a:rPr>
              <a:t>دات</a:t>
            </a:r>
            <a:r>
              <a:rPr lang="ar-AE" sz="3200" dirty="0">
                <a:cs typeface="(AH) Manal Black" pitchFamily="2" charset="-78"/>
                <a:sym typeface="Arial"/>
              </a:rPr>
              <a:t> في ج</a:t>
            </a:r>
            <a:r>
              <a:rPr lang="ar-BH" sz="3200" dirty="0">
                <a:cs typeface="(AH) Manal Black" pitchFamily="2" charset="-78"/>
                <a:sym typeface="Arial"/>
              </a:rPr>
              <a:t>ُ</a:t>
            </a:r>
            <a:r>
              <a:rPr lang="ar-AE" sz="3200" dirty="0">
                <a:cs typeface="(AH) Manal Black" pitchFamily="2" charset="-78"/>
                <a:sym typeface="Arial"/>
              </a:rPr>
              <a:t>مل م</a:t>
            </a:r>
            <a:r>
              <a:rPr lang="ar-BH" sz="3200" dirty="0">
                <a:cs typeface="(AH) Manal Black" pitchFamily="2" charset="-78"/>
                <a:sym typeface="Arial"/>
              </a:rPr>
              <a:t>ُ</a:t>
            </a:r>
            <a:r>
              <a:rPr lang="ar-AE" sz="3200" dirty="0" err="1">
                <a:cs typeface="(AH) Manal Black" pitchFamily="2" charset="-78"/>
                <a:sym typeface="Arial"/>
              </a:rPr>
              <a:t>فيدة</a:t>
            </a:r>
            <a:r>
              <a:rPr lang="ar-AE" sz="3200" dirty="0">
                <a:cs typeface="(AH) Manal Black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975863-612E-451D-BC62-7998D9C9EA79}"/>
              </a:ext>
            </a:extLst>
          </p:cNvPr>
          <p:cNvSpPr/>
          <p:nvPr/>
        </p:nvSpPr>
        <p:spPr>
          <a:xfrm>
            <a:off x="955964" y="494559"/>
            <a:ext cx="9512715" cy="5677643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4691921" y="1178770"/>
            <a:ext cx="4840824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4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4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15" y="36299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83172" y="-43880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67" y="69616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1223533" y="90438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809909" y="566055"/>
            <a:ext cx="10826638" cy="564943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30287" y="3565783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" y="642513"/>
            <a:ext cx="10709600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64" y="860205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9800" y="3619590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8261" y="4267887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9800" y="1153397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5390" y="332173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574337" y="4637806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5518" y="488045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9018038" y="26424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9446" y="3334994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79" y="952584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57" y="1385931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3899" y="2607053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" y="13061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-126671" y="366988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 dirty="0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 dirty="0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390764" y="2205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8" y="777429"/>
            <a:ext cx="17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D62BCB-CE85-4D49-9A90-35DD6A80DF02}"/>
              </a:ext>
            </a:extLst>
          </p:cNvPr>
          <p:cNvSpPr/>
          <p:nvPr/>
        </p:nvSpPr>
        <p:spPr>
          <a:xfrm>
            <a:off x="2986819" y="1112470"/>
            <a:ext cx="7633526" cy="455455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5102087" y="2361482"/>
            <a:ext cx="2678734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مُفْرَدات قِصَّة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5" y="385728"/>
            <a:ext cx="1409611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204981" y="605305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847840" y="1132036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"خِبْراتٌ صَغيرةٌ.. دُروسٌ كَبيرَةٌ"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3CAE1F-56D3-4AF5-9D5F-D4D7F1361A08}"/>
              </a:ext>
            </a:extLst>
          </p:cNvPr>
          <p:cNvSpPr txBox="1">
            <a:spLocks/>
          </p:cNvSpPr>
          <p:nvPr/>
        </p:nvSpPr>
        <p:spPr>
          <a:xfrm>
            <a:off x="4006413" y="3977597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خالِد والْعُصْفور</a:t>
            </a:r>
          </a:p>
        </p:txBody>
      </p:sp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" y="277732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350913" y="751406"/>
            <a:ext cx="1305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CE246-EB51-4C61-A3E8-CE912DC14283}"/>
              </a:ext>
            </a:extLst>
          </p:cNvPr>
          <p:cNvSpPr/>
          <p:nvPr/>
        </p:nvSpPr>
        <p:spPr>
          <a:xfrm>
            <a:off x="1708298" y="751406"/>
            <a:ext cx="8943244" cy="564939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46CF7F-B0BC-4C3E-87A2-25353E71A245}"/>
              </a:ext>
            </a:extLst>
          </p:cNvPr>
          <p:cNvSpPr txBox="1"/>
          <p:nvPr/>
        </p:nvSpPr>
        <p:spPr>
          <a:xfrm>
            <a:off x="4820362" y="955456"/>
            <a:ext cx="559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8E871-7B96-404E-A0A4-8195898E6BF8}"/>
              </a:ext>
            </a:extLst>
          </p:cNvPr>
          <p:cNvSpPr txBox="1"/>
          <p:nvPr/>
        </p:nvSpPr>
        <p:spPr>
          <a:xfrm>
            <a:off x="2635959" y="1915617"/>
            <a:ext cx="661604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4000" dirty="0">
              <a:ln w="0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536F60-ACBC-49F3-82BB-CF2A4FC7C4E3}"/>
              </a:ext>
            </a:extLst>
          </p:cNvPr>
          <p:cNvSpPr txBox="1"/>
          <p:nvPr/>
        </p:nvSpPr>
        <p:spPr>
          <a:xfrm>
            <a:off x="3601172" y="3164071"/>
            <a:ext cx="4944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AE" sz="3200" dirty="0">
                <a:cs typeface="(AH) Manal Black" pitchFamily="2" charset="-78"/>
                <a:sym typeface="Arial"/>
              </a:rPr>
              <a:t> ي</a:t>
            </a:r>
            <a:r>
              <a:rPr lang="ar-BH" sz="3200" dirty="0">
                <a:cs typeface="(AH) Manal Black" pitchFamily="2" charset="-78"/>
                <a:sym typeface="Arial"/>
              </a:rPr>
              <a:t>ُ</a:t>
            </a:r>
            <a:r>
              <a:rPr lang="ar-AE" sz="3200" dirty="0">
                <a:cs typeface="(AH) Manal Black" pitchFamily="2" charset="-78"/>
                <a:sym typeface="Arial"/>
              </a:rPr>
              <a:t>ف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سّر الم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ت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ع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لّم ال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ك</a:t>
            </a:r>
            <a:r>
              <a:rPr lang="ar-BH" sz="3200" dirty="0">
                <a:cs typeface="(AH) Manal Black" pitchFamily="2" charset="-78"/>
                <a:sym typeface="Arial"/>
              </a:rPr>
              <a:t>ِ</a:t>
            </a:r>
            <a:r>
              <a:rPr lang="ar-AE" sz="3200" dirty="0">
                <a:cs typeface="(AH) Manal Black" pitchFamily="2" charset="-78"/>
                <a:sym typeface="Arial"/>
              </a:rPr>
              <a:t>ل</a:t>
            </a:r>
            <a:r>
              <a:rPr lang="ar-BH" sz="3200" dirty="0">
                <a:cs typeface="(AH) Manal Black" pitchFamily="2" charset="-78"/>
                <a:sym typeface="Arial"/>
              </a:rPr>
              <a:t>ِ</a:t>
            </a:r>
            <a:r>
              <a:rPr lang="ar-AE" sz="3200" dirty="0">
                <a:cs typeface="(AH) Manal Black" pitchFamily="2" charset="-78"/>
                <a:sym typeface="Arial"/>
              </a:rPr>
              <a:t>مات ال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ج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 err="1">
                <a:cs typeface="(AH) Manal Black" pitchFamily="2" charset="-78"/>
                <a:sym typeface="Arial"/>
              </a:rPr>
              <a:t>ديد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>
                <a:cs typeface="(AH) Manal Black" pitchFamily="2" charset="-78"/>
                <a:sym typeface="Arial"/>
              </a:rPr>
              <a:t>ة.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D074CED-996F-411C-84DC-76EBF09052F7}"/>
              </a:ext>
            </a:extLst>
          </p:cNvPr>
          <p:cNvSpPr txBox="1"/>
          <p:nvPr/>
        </p:nvSpPr>
        <p:spPr>
          <a:xfrm>
            <a:off x="3260633" y="4472299"/>
            <a:ext cx="5366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  </a:t>
            </a:r>
            <a:r>
              <a:rPr lang="ar-AE" sz="3200" dirty="0" err="1">
                <a:cs typeface="(AH) Manal Black" pitchFamily="2" charset="-78"/>
                <a:sym typeface="Arial"/>
              </a:rPr>
              <a:t>يُوظ</a:t>
            </a:r>
            <a:r>
              <a:rPr lang="ar-BH" sz="3200" dirty="0">
                <a:cs typeface="(AH) Manal Black" pitchFamily="2" charset="-78"/>
                <a:sym typeface="Arial"/>
              </a:rPr>
              <a:t>ِّ</a:t>
            </a:r>
            <a:r>
              <a:rPr lang="ar-AE" sz="3200" dirty="0">
                <a:cs typeface="(AH) Manal Black" pitchFamily="2" charset="-78"/>
                <a:sym typeface="Arial"/>
              </a:rPr>
              <a:t>ف الم</a:t>
            </a:r>
            <a:r>
              <a:rPr lang="ar-BH" sz="3200" dirty="0">
                <a:cs typeface="(AH) Manal Black" pitchFamily="2" charset="-78"/>
                <a:sym typeface="Arial"/>
              </a:rPr>
              <a:t>ْ</a:t>
            </a:r>
            <a:r>
              <a:rPr lang="ar-AE" sz="3200" dirty="0">
                <a:cs typeface="(AH) Manal Black" pitchFamily="2" charset="-78"/>
                <a:sym typeface="Arial"/>
              </a:rPr>
              <a:t>فر</a:t>
            </a:r>
            <a:r>
              <a:rPr lang="ar-BH" sz="3200" dirty="0">
                <a:cs typeface="(AH) Manal Black" pitchFamily="2" charset="-78"/>
                <a:sym typeface="Arial"/>
              </a:rPr>
              <a:t>َ</a:t>
            </a:r>
            <a:r>
              <a:rPr lang="ar-AE" sz="3200" dirty="0" err="1">
                <a:cs typeface="(AH) Manal Black" pitchFamily="2" charset="-78"/>
                <a:sym typeface="Arial"/>
              </a:rPr>
              <a:t>دات</a:t>
            </a:r>
            <a:r>
              <a:rPr lang="ar-AE" sz="3200" dirty="0">
                <a:cs typeface="(AH) Manal Black" pitchFamily="2" charset="-78"/>
                <a:sym typeface="Arial"/>
              </a:rPr>
              <a:t> في ج</a:t>
            </a:r>
            <a:r>
              <a:rPr lang="ar-BH" sz="3200" dirty="0">
                <a:cs typeface="(AH) Manal Black" pitchFamily="2" charset="-78"/>
                <a:sym typeface="Arial"/>
              </a:rPr>
              <a:t>ُ</a:t>
            </a:r>
            <a:r>
              <a:rPr lang="ar-AE" sz="3200" dirty="0">
                <a:cs typeface="(AH) Manal Black" pitchFamily="2" charset="-78"/>
                <a:sym typeface="Arial"/>
              </a:rPr>
              <a:t>مل م</a:t>
            </a:r>
            <a:r>
              <a:rPr lang="ar-BH" sz="3200" dirty="0">
                <a:cs typeface="(AH) Manal Black" pitchFamily="2" charset="-78"/>
                <a:sym typeface="Arial"/>
              </a:rPr>
              <a:t>ُ</a:t>
            </a:r>
            <a:r>
              <a:rPr lang="ar-AE" sz="3200" dirty="0" err="1">
                <a:cs typeface="(AH) Manal Black" pitchFamily="2" charset="-78"/>
                <a:sym typeface="Arial"/>
              </a:rPr>
              <a:t>فيدة</a:t>
            </a:r>
            <a:r>
              <a:rPr lang="ar-AE" sz="3200" dirty="0">
                <a:cs typeface="(AH) Manal Black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7A0D73-E2DB-4630-8570-68B733A1DCCE}"/>
              </a:ext>
            </a:extLst>
          </p:cNvPr>
          <p:cNvSpPr/>
          <p:nvPr/>
        </p:nvSpPr>
        <p:spPr>
          <a:xfrm>
            <a:off x="1620982" y="872833"/>
            <a:ext cx="9022634" cy="562623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826C06-9470-4885-AEFF-83740CBB4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" y="3589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1DB509-6CE3-408E-ADEF-E4C835DD1CC6}"/>
              </a:ext>
            </a:extLst>
          </p:cNvPr>
          <p:cNvSpPr/>
          <p:nvPr/>
        </p:nvSpPr>
        <p:spPr>
          <a:xfrm>
            <a:off x="315485" y="872834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الْحافزة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E3860C-4E90-4142-BD83-3E9829CC428D}"/>
              </a:ext>
            </a:extLst>
          </p:cNvPr>
          <p:cNvSpPr txBox="1"/>
          <p:nvPr/>
        </p:nvSpPr>
        <p:spPr>
          <a:xfrm>
            <a:off x="5266944" y="993393"/>
            <a:ext cx="506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هَيّا يا أَبْطال نَخْتِبِر معْلوماتُنا: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ECCE7-1CC8-4D69-8AB9-14396358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43" y="2066540"/>
            <a:ext cx="5760720" cy="32388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CEF990-F26B-48B9-A164-43E609658ADE}"/>
              </a:ext>
            </a:extLst>
          </p:cNvPr>
          <p:cNvSpPr/>
          <p:nvPr/>
        </p:nvSpPr>
        <p:spPr>
          <a:xfrm>
            <a:off x="3745761" y="6003610"/>
            <a:ext cx="4055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https://wordwall.net/play/9828/302/982</a:t>
            </a:r>
            <a:endParaRPr lang="ar-B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صة خالد والعصفور">
            <a:hlinkClick r:id="" action="ppaction://media"/>
            <a:extLst>
              <a:ext uri="{FF2B5EF4-FFF2-40B4-BE49-F238E27FC236}">
                <a16:creationId xmlns:a16="http://schemas.microsoft.com/office/drawing/2014/main" id="{49EE684C-1323-4A75-9AC0-75086992C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589" y="455624"/>
            <a:ext cx="9751615" cy="5390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9C860D-5916-429B-AAA2-E5774B04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6" y="198784"/>
            <a:ext cx="1075748" cy="66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310024-9BC8-461A-A605-6FBDE57AB874}"/>
              </a:ext>
            </a:extLst>
          </p:cNvPr>
          <p:cNvSpPr/>
          <p:nvPr/>
        </p:nvSpPr>
        <p:spPr>
          <a:xfrm>
            <a:off x="175583" y="530088"/>
            <a:ext cx="1170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79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ular Callout 7"/>
          <p:cNvSpPr/>
          <p:nvPr/>
        </p:nvSpPr>
        <p:spPr>
          <a:xfrm>
            <a:off x="2639528" y="386714"/>
            <a:ext cx="3032668" cy="1217689"/>
          </a:xfrm>
          <a:prstGeom prst="wedgeRectCallout">
            <a:avLst>
              <a:gd name="adj1" fmla="val 44974"/>
              <a:gd name="adj2" fmla="val 116120"/>
            </a:avLst>
          </a:prstGeom>
          <a:solidFill>
            <a:schemeClr val="bg1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6108" tIns="58054" rIns="116108" bIns="580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286"/>
          </a:p>
        </p:txBody>
      </p:sp>
      <p:sp>
        <p:nvSpPr>
          <p:cNvPr id="9" name="TextBox 8"/>
          <p:cNvSpPr txBox="1"/>
          <p:nvPr/>
        </p:nvSpPr>
        <p:spPr>
          <a:xfrm>
            <a:off x="2858513" y="2682260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Flowchart: Terminator 9"/>
          <p:cNvSpPr/>
          <p:nvPr/>
        </p:nvSpPr>
        <p:spPr>
          <a:xfrm>
            <a:off x="7902425" y="2595943"/>
            <a:ext cx="2020921" cy="430077"/>
          </a:xfrm>
          <a:prstGeom prst="flowChartTerminator">
            <a:avLst/>
          </a:prstGeom>
          <a:solidFill>
            <a:srgbClr val="E44CA3"/>
          </a:solidFill>
          <a:ln>
            <a:solidFill>
              <a:srgbClr val="E44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نوع الْكَلِمة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57860" y="2835383"/>
            <a:ext cx="4010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اسم              فِعِل              </a:t>
            </a:r>
            <a:r>
              <a:rPr lang="ar-BH" sz="3300" b="1" dirty="0">
                <a:latin typeface="Aldhabi" panose="01000000000000000000" pitchFamily="2" charset="-78"/>
                <a:cs typeface="Aldhabi" panose="01000000000000000000" pitchFamily="2" charset="-78"/>
              </a:rPr>
              <a:t>تَرْكيبٌ</a:t>
            </a:r>
            <a:endParaRPr lang="en-US" sz="33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87250" y="587914"/>
            <a:ext cx="273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غَلَ</a:t>
            </a:r>
            <a:r>
              <a:rPr lang="ar-BH" sz="4800" b="1" dirty="0">
                <a:solidFill>
                  <a:schemeClr val="accent1"/>
                </a:solidFill>
                <a:latin typeface="Vivaldi" panose="03020602050506090804" pitchFamily="66" charset="0"/>
              </a:rPr>
              <a:t>بَه</a:t>
            </a:r>
            <a:r>
              <a:rPr lang="ar-BH" sz="4800" b="1" dirty="0">
                <a:solidFill>
                  <a:srgbClr val="FF0000"/>
                </a:solidFill>
                <a:latin typeface="Vivaldi" panose="03020602050506090804" pitchFamily="66" charset="0"/>
              </a:rPr>
              <a:t>ُ </a:t>
            </a:r>
            <a:r>
              <a:rPr lang="ar-BH" sz="4800" b="1" dirty="0">
                <a:solidFill>
                  <a:srgbClr val="0070C0"/>
                </a:solidFill>
                <a:latin typeface="Vivaldi" panose="03020602050506090804" pitchFamily="66" charset="0"/>
              </a:rPr>
              <a:t>النُّعاس</a:t>
            </a:r>
            <a:endParaRPr lang="en-US" sz="4800" b="1" dirty="0">
              <a:solidFill>
                <a:srgbClr val="FF0000"/>
              </a:solidFill>
              <a:latin typeface="Vivaldi" panose="030206020505060908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641" y="1808233"/>
            <a:ext cx="1269371" cy="12585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43" y="1829141"/>
            <a:ext cx="879138" cy="8708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131BF4-9918-425B-947B-A1EF721D6A06}"/>
              </a:ext>
            </a:extLst>
          </p:cNvPr>
          <p:cNvSpPr txBox="1"/>
          <p:nvPr/>
        </p:nvSpPr>
        <p:spPr>
          <a:xfrm>
            <a:off x="2795443" y="5661335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8" name="Pentagon 17">
            <a:extLst>
              <a:ext uri="{FF2B5EF4-FFF2-40B4-BE49-F238E27FC236}">
                <a16:creationId xmlns:a16="http://schemas.microsoft.com/office/drawing/2014/main" id="{42F4D8AF-5D6A-453D-854B-EEB5175E6CDA}"/>
              </a:ext>
            </a:extLst>
          </p:cNvPr>
          <p:cNvSpPr/>
          <p:nvPr/>
        </p:nvSpPr>
        <p:spPr>
          <a:xfrm flipH="1">
            <a:off x="7321308" y="5342732"/>
            <a:ext cx="2475898" cy="599701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ضَع الْكَلِمة في جُمْلَة 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0DB37-D2F6-46CF-B049-1FF88A9D0A4B}"/>
              </a:ext>
            </a:extLst>
          </p:cNvPr>
          <p:cNvSpPr txBox="1"/>
          <p:nvPr/>
        </p:nvSpPr>
        <p:spPr>
          <a:xfrm>
            <a:off x="2787249" y="4220618"/>
            <a:ext cx="7001763" cy="8708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Flowchart: Preparation 19"/>
          <p:cNvSpPr/>
          <p:nvPr/>
        </p:nvSpPr>
        <p:spPr>
          <a:xfrm>
            <a:off x="3410786" y="3937864"/>
            <a:ext cx="5502099" cy="565508"/>
          </a:xfrm>
          <a:prstGeom prst="flowChartPreparati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أُبَيّن مَعْنى الْكَلِمة  مِنَ  الْقاموس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969C0-58FE-4AB3-AE06-998A44CF92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22" t="49919" r="52486" b="16593"/>
          <a:stretch/>
        </p:blipFill>
        <p:spPr>
          <a:xfrm>
            <a:off x="10044332" y="5113949"/>
            <a:ext cx="2012178" cy="143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34FAB1-A053-44AD-847F-6A958BA24347}"/>
              </a:ext>
            </a:extLst>
          </p:cNvPr>
          <p:cNvSpPr txBox="1"/>
          <p:nvPr/>
        </p:nvSpPr>
        <p:spPr>
          <a:xfrm>
            <a:off x="3418979" y="5925574"/>
            <a:ext cx="499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كانَ خالِدٌ يَنْتَظِرُ والِدَهُ </a:t>
            </a:r>
            <a:r>
              <a:rPr lang="ar-BH" sz="2800" dirty="0">
                <a:highlight>
                  <a:srgbClr val="FFFF00"/>
                </a:highlight>
                <a:cs typeface="(AH) Manal Black" pitchFamily="2" charset="-78"/>
              </a:rPr>
              <a:t>فَغَلَبَهُ النُّعاسُ.</a:t>
            </a:r>
            <a:endParaRPr lang="en-US" sz="28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4177BD9-1FB8-4988-A0C4-229C020AC098}"/>
              </a:ext>
            </a:extLst>
          </p:cNvPr>
          <p:cNvSpPr/>
          <p:nvPr/>
        </p:nvSpPr>
        <p:spPr>
          <a:xfrm>
            <a:off x="4413747" y="2603999"/>
            <a:ext cx="1678745" cy="102734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F09CB40-3E3E-44C7-AF7E-938623FE377B}"/>
              </a:ext>
            </a:extLst>
          </p:cNvPr>
          <p:cNvSpPr txBox="1">
            <a:spLocks/>
          </p:cNvSpPr>
          <p:nvPr/>
        </p:nvSpPr>
        <p:spPr>
          <a:xfrm>
            <a:off x="9079236" y="107725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b="1" dirty="0">
                <a:solidFill>
                  <a:srgbClr val="C0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ألعب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07E91EE-81B8-4AD0-A18E-EABBEB326DC2}"/>
              </a:ext>
            </a:extLst>
          </p:cNvPr>
          <p:cNvSpPr txBox="1">
            <a:spLocks/>
          </p:cNvSpPr>
          <p:nvPr/>
        </p:nvSpPr>
        <p:spPr>
          <a:xfrm>
            <a:off x="8210636" y="793519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chemeClr val="bg1">
                    <a:lumMod val="50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مع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8DFE33FC-9624-489E-A384-D6F3FB850887}"/>
              </a:ext>
            </a:extLst>
          </p:cNvPr>
          <p:cNvSpPr txBox="1">
            <a:spLocks/>
          </p:cNvSpPr>
          <p:nvPr/>
        </p:nvSpPr>
        <p:spPr>
          <a:xfrm>
            <a:off x="9333487" y="1381121"/>
            <a:ext cx="3388309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AE" sz="7200" dirty="0">
                <a:solidFill>
                  <a:srgbClr val="FF000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الْكَلِمَة</a:t>
            </a:r>
            <a:endParaRPr lang="en-US" sz="7200" b="1" dirty="0">
              <a:solidFill>
                <a:srgbClr val="C00000"/>
              </a:solidFill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0ADF87-6308-456C-936B-CC8454DE50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5" y="19878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CF934B3-237E-43C4-90D6-A1522973B675}"/>
              </a:ext>
            </a:extLst>
          </p:cNvPr>
          <p:cNvSpPr/>
          <p:nvPr/>
        </p:nvSpPr>
        <p:spPr>
          <a:xfrm>
            <a:off x="222965" y="622910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5447E-0223-4DA1-A0E1-FA8571A40214}"/>
              </a:ext>
            </a:extLst>
          </p:cNvPr>
          <p:cNvSpPr txBox="1"/>
          <p:nvPr/>
        </p:nvSpPr>
        <p:spPr>
          <a:xfrm>
            <a:off x="4176762" y="4524580"/>
            <a:ext cx="397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b="1" dirty="0">
                <a:solidFill>
                  <a:srgbClr val="FF0000"/>
                </a:solidFill>
                <a:latin typeface="Vivaldi" panose="03020602050506090804" pitchFamily="66" charset="0"/>
              </a:rPr>
              <a:t>سَيْ</a:t>
            </a:r>
            <a:r>
              <a:rPr lang="ar-BH" sz="3600" b="1" dirty="0">
                <a:solidFill>
                  <a:schemeClr val="accent1"/>
                </a:solidFill>
                <a:latin typeface="Vivaldi" panose="03020602050506090804" pitchFamily="66" charset="0"/>
              </a:rPr>
              <a:t>طَر عليه النُّوم</a:t>
            </a:r>
            <a:endParaRPr lang="en-US" sz="3600" b="1" dirty="0">
              <a:solidFill>
                <a:schemeClr val="accent1"/>
              </a:solidFill>
              <a:latin typeface="Vivaldi" panose="03020602050506090804" pitchFamily="66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8F8DC9-F0CA-48C0-9815-29EC26A34A09}"/>
              </a:ext>
            </a:extLst>
          </p:cNvPr>
          <p:cNvSpPr/>
          <p:nvPr/>
        </p:nvSpPr>
        <p:spPr>
          <a:xfrm>
            <a:off x="9887348" y="3649135"/>
            <a:ext cx="2260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1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u="sng" dirty="0">
                <a:cs typeface="(AH) Manal Black" pitchFamily="2" charset="-78"/>
              </a:rPr>
              <a:t>يفسر المتعلم الْكلمات الجديدة </a:t>
            </a:r>
          </a:p>
          <a:p>
            <a:pPr algn="ctr" rtl="1"/>
            <a:r>
              <a:rPr lang="ar-BH" sz="1600" u="sng" dirty="0">
                <a:cs typeface="(AH) Manal Black" pitchFamily="2" charset="-78"/>
              </a:rPr>
              <a:t>و يُوظِّف الْمُفْردات في جُمل مُفيدة.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466127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"/>
                            </p:stCondLst>
                            <p:childTnLst>
                              <p:par>
                                <p:cTn id="8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50"/>
                            </p:stCondLst>
                            <p:childTnLst>
                              <p:par>
                                <p:cTn id="93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"/>
                            </p:stCondLst>
                            <p:childTnLst>
                              <p:par>
                                <p:cTn id="12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50"/>
                            </p:stCondLst>
                            <p:childTnLst>
                              <p:par>
                                <p:cTn id="1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11111E-6 L 2.08333E-7 -0.07222 " pathEditMode="relative" rAng="0" ptsTypes="AA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 animBg="1"/>
      <p:bldP spid="11" grpId="0"/>
      <p:bldP spid="14" grpId="0" animBg="1"/>
      <p:bldP spid="30" grpId="0" build="p"/>
      <p:bldP spid="31" grpId="0" build="p"/>
      <p:bldP spid="32" grpId="0" build="p"/>
      <p:bldP spid="35" grpId="0"/>
      <p:bldP spid="39" grpId="0" build="allAtOnce"/>
      <p:bldP spid="39" grpId="1" build="allAtOnce"/>
      <p:bldP spid="39" grpId="2" build="allAtOnce"/>
      <p:bldP spid="39" grpId="3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802</Words>
  <Application>Microsoft Office PowerPoint</Application>
  <PresentationFormat>Widescreen</PresentationFormat>
  <Paragraphs>240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 Rezvan-fat</vt:lpstr>
      <vt:lpstr>Al Qalam Kolkatta Quranic font</vt:lpstr>
      <vt:lpstr>Aldhabi</vt:lpstr>
      <vt:lpstr>Arabic Typesetting</vt:lpstr>
      <vt:lpstr>Arial</vt:lpstr>
      <vt:lpstr>Calibri</vt:lpstr>
      <vt:lpstr>Calibri Light</vt:lpstr>
      <vt:lpstr>Century Gothic</vt:lpstr>
      <vt:lpstr>Coming Soon</vt:lpstr>
      <vt:lpstr>Grand Hotel</vt:lpstr>
      <vt:lpstr>Sakkal Majalla</vt:lpstr>
      <vt:lpstr>Simplified Arabic Fixed</vt:lpstr>
      <vt:lpstr>Tw Cen MT</vt:lpstr>
      <vt:lpstr>Urdu Typesetting</vt:lpstr>
      <vt:lpstr>Vivaldi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71</cp:revision>
  <dcterms:created xsi:type="dcterms:W3CDTF">2021-01-22T18:11:30Z</dcterms:created>
  <dcterms:modified xsi:type="dcterms:W3CDTF">2022-01-23T07:37:14Z</dcterms:modified>
</cp:coreProperties>
</file>