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52" r:id="rId3"/>
    <p:sldId id="353" r:id="rId4"/>
    <p:sldId id="296" r:id="rId5"/>
    <p:sldId id="347" r:id="rId6"/>
    <p:sldId id="348" r:id="rId7"/>
    <p:sldId id="349" r:id="rId8"/>
    <p:sldId id="350" r:id="rId9"/>
    <p:sldId id="304" r:id="rId10"/>
    <p:sldId id="351" r:id="rId11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3"/>
    <a:srgbClr val="FFE1FF"/>
    <a:srgbClr val="E1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9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3912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6290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894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236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341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2126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86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525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995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522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757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EF67F-D4AC-4A23-9386-66C1858FD851}" type="datetimeFigureOut">
              <a:rPr lang="ar-AE" smtClean="0"/>
              <a:t>15/06/1443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2B7A-A63F-40E7-B8C5-9767046E8DC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189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7913B3-2A05-41B7-B1CF-623154EB4075}"/>
              </a:ext>
            </a:extLst>
          </p:cNvPr>
          <p:cNvSpPr txBox="1"/>
          <p:nvPr/>
        </p:nvSpPr>
        <p:spPr>
          <a:xfrm>
            <a:off x="6049528" y="276135"/>
            <a:ext cx="26202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BH" altLang="ar-BH" sz="2800" b="1" dirty="0">
                <a:solidFill>
                  <a:prstClr val="white"/>
                </a:solidFill>
              </a:rPr>
              <a:t>التعلم المتمايز</a:t>
            </a:r>
            <a:endParaRPr lang="ar-EG" altLang="ar-EG" sz="2800" b="1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A9E9DA-1D1D-41AB-8431-7A8DF0F7C13C}"/>
              </a:ext>
            </a:extLst>
          </p:cNvPr>
          <p:cNvSpPr/>
          <p:nvPr/>
        </p:nvSpPr>
        <p:spPr>
          <a:xfrm>
            <a:off x="528639" y="3657600"/>
            <a:ext cx="399732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altLang="ar-EG" sz="4000" dirty="0">
                <a:solidFill>
                  <a:srgbClr val="7030A0"/>
                </a:solidFill>
              </a:rPr>
              <a:t>مهارة طرح الأسئلة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4344" name="صورة 9">
            <a:extLst>
              <a:ext uri="{FF2B5EF4-FFF2-40B4-BE49-F238E27FC236}">
                <a16:creationId xmlns:a16="http://schemas.microsoft.com/office/drawing/2014/main" xmlns="" id="{89C8B445-F469-4253-AEE3-CB3E0E661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2532064"/>
            <a:ext cx="213201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DFE6A3A3-561F-483D-9554-13CEBC8D7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2554"/>
              </p:ext>
            </p:extLst>
          </p:nvPr>
        </p:nvGraphicFramePr>
        <p:xfrm>
          <a:off x="2865438" y="1096963"/>
          <a:ext cx="57912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3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7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87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EG" altLang="ar-EG" sz="1800" dirty="0"/>
                        <a:t> الزمن:</a:t>
                      </a:r>
                      <a:r>
                        <a:rPr lang="ar-EG" altLang="ar-AE" sz="1800" dirty="0"/>
                        <a:t>5</a:t>
                      </a:r>
                      <a:r>
                        <a:rPr lang="ar-EG" altLang="ar-EG" sz="1800" dirty="0"/>
                        <a:t> دقائق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EG" altLang="ar-EG" sz="1800" dirty="0"/>
                        <a:t>رقم النشاط:                 3        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79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EG" altLang="ar-EG" sz="1800" dirty="0"/>
                        <a:t>وضعية النشاط:</a:t>
                      </a:r>
                      <a:endParaRPr lang="ar-AE" altLang="ar-EG" sz="1800" dirty="0"/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EG" altLang="ar-EG" sz="1800" dirty="0"/>
                        <a:t>مجموعات  </a:t>
                      </a:r>
                      <a:r>
                        <a:rPr lang="ar-AE" altLang="ar-EG" sz="1800" dirty="0"/>
                        <a:t>غير متجانسة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altLang="ar-EG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مهارات التفكير  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296C00A-1DE9-45F9-BB26-9CC96906648F}"/>
              </a:ext>
            </a:extLst>
          </p:cNvPr>
          <p:cNvSpPr/>
          <p:nvPr/>
        </p:nvSpPr>
        <p:spPr>
          <a:xfrm>
            <a:off x="5359400" y="5881454"/>
            <a:ext cx="40005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altLang="ar-EG" sz="4000" dirty="0">
                <a:solidFill>
                  <a:srgbClr val="7030A0"/>
                </a:solidFill>
              </a:rPr>
              <a:t>مهارة المقارنة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6568506-4AE1-45F1-B83C-C255191C479E}"/>
              </a:ext>
            </a:extLst>
          </p:cNvPr>
          <p:cNvSpPr/>
          <p:nvPr/>
        </p:nvSpPr>
        <p:spPr>
          <a:xfrm>
            <a:off x="5329238" y="4778435"/>
            <a:ext cx="40005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altLang="ar-EG" sz="4000" dirty="0">
                <a:solidFill>
                  <a:srgbClr val="7030A0"/>
                </a:solidFill>
              </a:rPr>
              <a:t>مهارة حل المشكلات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DA8EC44-A905-471F-9D3C-1142FB43093B}"/>
              </a:ext>
            </a:extLst>
          </p:cNvPr>
          <p:cNvSpPr/>
          <p:nvPr/>
        </p:nvSpPr>
        <p:spPr>
          <a:xfrm>
            <a:off x="5370513" y="3657600"/>
            <a:ext cx="397986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altLang="ar-EG" sz="4000" dirty="0">
                <a:solidFill>
                  <a:srgbClr val="7030A0"/>
                </a:solidFill>
              </a:rPr>
              <a:t>النتائج  الإبداعية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0ADEED2-272E-4477-A1B3-7529872BF4F8}"/>
              </a:ext>
            </a:extLst>
          </p:cNvPr>
          <p:cNvSpPr/>
          <p:nvPr/>
        </p:nvSpPr>
        <p:spPr>
          <a:xfrm>
            <a:off x="3421063" y="2522539"/>
            <a:ext cx="4087812" cy="1004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altLang="ar-EG" sz="4000" dirty="0">
                <a:solidFill>
                  <a:schemeClr val="tx1"/>
                </a:solidFill>
              </a:rPr>
              <a:t>مهارات التفكير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09DFACD-995D-41DA-8BC2-72D9DA0E820E}"/>
              </a:ext>
            </a:extLst>
          </p:cNvPr>
          <p:cNvSpPr/>
          <p:nvPr/>
        </p:nvSpPr>
        <p:spPr>
          <a:xfrm>
            <a:off x="631826" y="5886450"/>
            <a:ext cx="397986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altLang="ar-EG" sz="4000" dirty="0">
                <a:solidFill>
                  <a:srgbClr val="7030A0"/>
                </a:solidFill>
              </a:rPr>
              <a:t>مهارة الطلاقة اللفظية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AC00C71-E6FD-41AA-9A53-FAC9BCF74C3C}"/>
              </a:ext>
            </a:extLst>
          </p:cNvPr>
          <p:cNvSpPr/>
          <p:nvPr/>
        </p:nvSpPr>
        <p:spPr>
          <a:xfrm>
            <a:off x="555625" y="4787900"/>
            <a:ext cx="40005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EG" altLang="ar-EG" sz="4000" dirty="0">
                <a:solidFill>
                  <a:srgbClr val="7030A0"/>
                </a:solidFill>
              </a:rPr>
              <a:t>مهارة </a:t>
            </a:r>
            <a:r>
              <a:rPr lang="ar-AE" altLang="ar-EG" sz="4000" dirty="0">
                <a:solidFill>
                  <a:srgbClr val="7030A0"/>
                </a:solidFill>
              </a:rPr>
              <a:t>التعبير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4363" name="Picture 2">
            <a:extLst>
              <a:ext uri="{FF2B5EF4-FFF2-40B4-BE49-F238E27FC236}">
                <a16:creationId xmlns:a16="http://schemas.microsoft.com/office/drawing/2014/main" xmlns="" id="{3220717B-8B1D-4CD9-A5FF-9B2304B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/>
          <a:stretch>
            <a:fillRect/>
          </a:stretch>
        </p:blipFill>
        <p:spPr bwMode="auto">
          <a:xfrm>
            <a:off x="7775576" y="2420939"/>
            <a:ext cx="14144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xmlns="" id="{E8778E64-AB77-4153-A8F9-DD7DEBE5C970}"/>
              </a:ext>
            </a:extLst>
          </p:cNvPr>
          <p:cNvSpPr/>
          <p:nvPr/>
        </p:nvSpPr>
        <p:spPr>
          <a:xfrm>
            <a:off x="770880" y="4530071"/>
            <a:ext cx="8458200" cy="2057400"/>
          </a:xfrm>
          <a:prstGeom prst="round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sz="1200" dirty="0">
                <a:solidFill>
                  <a:schemeClr val="tx1"/>
                </a:solidFill>
                <a:latin typeface="mohammad head"/>
              </a:rPr>
              <a:t>  </a:t>
            </a:r>
            <a:endParaRPr lang="ar-SA" sz="16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 rtl="1">
              <a:defRPr/>
            </a:pPr>
            <a:r>
              <a:rPr lang="ar-SA" sz="1400" dirty="0">
                <a:solidFill>
                  <a:schemeClr val="tx1"/>
                </a:solidFill>
              </a:rPr>
              <a:t> </a:t>
            </a:r>
          </a:p>
          <a:p>
            <a:pPr algn="ctr" rtl="1">
              <a:defRPr/>
            </a:pPr>
            <a:r>
              <a:rPr lang="ar-SA" sz="1400" dirty="0">
                <a:solidFill>
                  <a:schemeClr val="tx1"/>
                </a:solidFill>
              </a:rPr>
              <a:t> </a:t>
            </a:r>
            <a:endParaRPr lang="ar-SA" sz="1000" dirty="0">
              <a:solidFill>
                <a:schemeClr val="tx1"/>
              </a:solidFill>
            </a:endParaRPr>
          </a:p>
          <a:p>
            <a:pPr algn="ctr" rtl="1">
              <a:defRPr/>
            </a:pPr>
            <a:endParaRPr lang="ar-SA" sz="1000" dirty="0">
              <a:solidFill>
                <a:schemeClr val="tx1"/>
              </a:solidFill>
            </a:endParaRPr>
          </a:p>
        </p:txBody>
      </p:sp>
      <p:pic>
        <p:nvPicPr>
          <p:cNvPr id="21507" name="Picture 9">
            <a:extLst>
              <a:ext uri="{FF2B5EF4-FFF2-40B4-BE49-F238E27FC236}">
                <a16:creationId xmlns:a16="http://schemas.microsoft.com/office/drawing/2014/main" xmlns="" id="{A8600145-552C-4B04-A36B-D98CBE853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68414"/>
            <a:ext cx="43180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>
            <a:extLst>
              <a:ext uri="{FF2B5EF4-FFF2-40B4-BE49-F238E27FC236}">
                <a16:creationId xmlns:a16="http://schemas.microsoft.com/office/drawing/2014/main" xmlns="" id="{7A37F34A-CFA2-431D-B07A-219B8B32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29150"/>
            <a:ext cx="308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ar-AE" altLang="ar-AE" b="1">
                <a:solidFill>
                  <a:srgbClr val="C00000"/>
                </a:solidFill>
              </a:rPr>
              <a:t>أحبّ وطني :</a:t>
            </a:r>
          </a:p>
        </p:txBody>
      </p:sp>
      <p:graphicFrame>
        <p:nvGraphicFramePr>
          <p:cNvPr id="21509" name="Object 11">
            <a:extLst>
              <a:ext uri="{FF2B5EF4-FFF2-40B4-BE49-F238E27FC236}">
                <a16:creationId xmlns:a16="http://schemas.microsoft.com/office/drawing/2014/main" xmlns="" id="{9DDFE131-1BAF-4F8C-A2E1-B208865A10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5963" y="4856164"/>
          <a:ext cx="1852612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4" imgW="6476400" imgH="5847840" progId="CorelDraw.Graphic.21">
                  <p:embed/>
                </p:oleObj>
              </mc:Choice>
              <mc:Fallback>
                <p:oleObj name="CorelDRAW" r:id="rId4" imgW="6476400" imgH="5847840" progId="CorelDraw.Graphic.21">
                  <p:embed/>
                  <p:pic>
                    <p:nvPicPr>
                      <p:cNvPr id="21509" name="Object 11">
                        <a:extLst>
                          <a:ext uri="{FF2B5EF4-FFF2-40B4-BE49-F238E27FC236}">
                            <a16:creationId xmlns:a16="http://schemas.microsoft.com/office/drawing/2014/main" xmlns="" id="{9DDFE131-1BAF-4F8C-A2E1-B208865A10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4856164"/>
                        <a:ext cx="1852612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Box 13">
            <a:extLst>
              <a:ext uri="{FF2B5EF4-FFF2-40B4-BE49-F238E27FC236}">
                <a16:creationId xmlns:a16="http://schemas.microsoft.com/office/drawing/2014/main" xmlns="" id="{092C34DD-926B-4737-BEAB-7E8A5BA9D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9" y="5178426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AE" sz="700"/>
              <a:t>.......................................................................................................................................</a:t>
            </a:r>
            <a:r>
              <a:rPr lang="ar-AE" altLang="ar-AE" sz="700"/>
              <a:t>.................................................................................</a:t>
            </a:r>
            <a:r>
              <a:rPr lang="en-US" altLang="ar-AE" sz="700"/>
              <a:t>......</a:t>
            </a:r>
          </a:p>
          <a:p>
            <a:endParaRPr lang="en-US" altLang="ar-AE" sz="700"/>
          </a:p>
          <a:p>
            <a:endParaRPr lang="en-US" altLang="ar-AE" sz="700"/>
          </a:p>
          <a:p>
            <a:r>
              <a:rPr lang="en-US" altLang="ar-AE" sz="700"/>
              <a:t>.......................................................................................…………………………………</a:t>
            </a:r>
            <a:r>
              <a:rPr lang="ar-AE" altLang="ar-AE" sz="700"/>
              <a:t>...............................................................</a:t>
            </a:r>
            <a:r>
              <a:rPr lang="en-US" altLang="ar-AE" sz="700"/>
              <a:t>………</a:t>
            </a:r>
            <a:r>
              <a:rPr lang="ar-AE" altLang="ar-AE" sz="700"/>
              <a:t>...</a:t>
            </a:r>
            <a:r>
              <a:rPr lang="en-US" altLang="ar-AE" sz="700"/>
              <a:t>……….</a:t>
            </a:r>
          </a:p>
        </p:txBody>
      </p:sp>
      <p:sp>
        <p:nvSpPr>
          <p:cNvPr id="21511" name="TextBox 14">
            <a:extLst>
              <a:ext uri="{FF2B5EF4-FFF2-40B4-BE49-F238E27FC236}">
                <a16:creationId xmlns:a16="http://schemas.microsoft.com/office/drawing/2014/main" xmlns="" id="{65F12320-03CF-4507-91DD-E79ED552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6" y="5953126"/>
            <a:ext cx="5948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AE" sz="700"/>
              <a:t>.............................................................................................................................</a:t>
            </a:r>
            <a:r>
              <a:rPr lang="ar-AE" altLang="ar-AE" sz="700"/>
              <a:t>..................................................................................</a:t>
            </a:r>
            <a:r>
              <a:rPr lang="en-US" altLang="ar-AE" sz="700"/>
              <a:t>................</a:t>
            </a:r>
          </a:p>
          <a:p>
            <a:endParaRPr lang="en-US" altLang="ar-AE" sz="700"/>
          </a:p>
          <a:p>
            <a:endParaRPr lang="en-US" altLang="ar-AE" sz="700"/>
          </a:p>
          <a:p>
            <a:r>
              <a:rPr lang="en-US" altLang="ar-AE" sz="700"/>
              <a:t>.......................................................................................………………………………</a:t>
            </a:r>
            <a:r>
              <a:rPr lang="ar-AE" altLang="ar-AE" sz="700"/>
              <a:t>........................</a:t>
            </a:r>
            <a:r>
              <a:rPr lang="en-US" altLang="ar-AE" sz="700"/>
              <a:t>…</a:t>
            </a:r>
            <a:r>
              <a:rPr lang="ar-AE" altLang="ar-AE" sz="700"/>
              <a:t>...........................................</a:t>
            </a:r>
            <a:r>
              <a:rPr lang="en-US" altLang="ar-AE" sz="700"/>
              <a:t>……………….</a:t>
            </a:r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xmlns="" id="{8E284272-875F-4A05-9D91-1E3C110F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2" t="2" r="2390" b="86665"/>
          <a:stretch>
            <a:fillRect/>
          </a:stretch>
        </p:blipFill>
        <p:spPr bwMode="auto">
          <a:xfrm>
            <a:off x="8010526" y="49213"/>
            <a:ext cx="9366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D6CBF55-72CF-41CA-AA0E-9D4BD16D46C5}"/>
              </a:ext>
            </a:extLst>
          </p:cNvPr>
          <p:cNvSpPr/>
          <p:nvPr/>
        </p:nvSpPr>
        <p:spPr>
          <a:xfrm>
            <a:off x="6291263" y="334964"/>
            <a:ext cx="1676400" cy="3571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b="1" dirty="0">
                <a:solidFill>
                  <a:srgbClr val="C00000"/>
                </a:solidFill>
              </a:rPr>
              <a:t>مهارة التعبير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514" name="Title 1">
            <a:extLst>
              <a:ext uri="{FF2B5EF4-FFF2-40B4-BE49-F238E27FC236}">
                <a16:creationId xmlns:a16="http://schemas.microsoft.com/office/drawing/2014/main" xmlns="" id="{D70B8011-F463-4DDA-BCAF-9B26AD07AB14}"/>
              </a:ext>
            </a:extLst>
          </p:cNvPr>
          <p:cNvSpPr txBox="1">
            <a:spLocks/>
          </p:cNvSpPr>
          <p:nvPr/>
        </p:nvSpPr>
        <p:spPr bwMode="auto">
          <a:xfrm>
            <a:off x="1847850" y="1536701"/>
            <a:ext cx="3048000" cy="28416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AE" altLang="ar-AE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اكتب </a:t>
            </a:r>
            <a:r>
              <a:rPr lang="ar-AE" altLang="ar-AE" b="1" dirty="0">
                <a:solidFill>
                  <a:srgbClr val="C00000"/>
                </a:solidFill>
                <a:cs typeface="Times New Roman" panose="02020603050405020304" pitchFamily="18" charset="0"/>
              </a:rPr>
              <a:t>أ</a:t>
            </a:r>
            <a:r>
              <a:rPr lang="ar-AE" altLang="ar-AE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جمل </a:t>
            </a:r>
            <a:r>
              <a:rPr lang="ar-AE" altLang="ar-AE" b="1" dirty="0">
                <a:solidFill>
                  <a:srgbClr val="C00000"/>
                </a:solidFill>
                <a:cs typeface="Times New Roman" panose="02020603050405020304" pitchFamily="18" charset="0"/>
              </a:rPr>
              <a:t>تعليق بالربط بين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AE" altLang="ar-AE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( حب الوطن -الإسراف – الاستدامة ) 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E0D5D38-475C-4B36-A3E0-8BEEC3FCB94F}"/>
              </a:ext>
            </a:extLst>
          </p:cNvPr>
          <p:cNvSpPr/>
          <p:nvPr/>
        </p:nvSpPr>
        <p:spPr>
          <a:xfrm>
            <a:off x="790575" y="596901"/>
            <a:ext cx="1371600" cy="210661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ar-AE" sz="1200" dirty="0">
                <a:solidFill>
                  <a:schemeClr val="tx1"/>
                </a:solidFill>
              </a:rPr>
              <a:t>تقييم المعلم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D5486E22-DE51-4B49-9BC8-E566B24B5A79}"/>
              </a:ext>
            </a:extLst>
          </p:cNvPr>
          <p:cNvGraphicFramePr>
            <a:graphicFrameLocks noGrp="1"/>
          </p:cNvGraphicFramePr>
          <p:nvPr/>
        </p:nvGraphicFramePr>
        <p:xfrm>
          <a:off x="1460500" y="127000"/>
          <a:ext cx="3429000" cy="36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r"/>
                      <a:r>
                        <a:rPr lang="ar-EG" sz="1100" b="1" dirty="0"/>
                        <a:t>رقم المجموعة</a:t>
                      </a:r>
                      <a:endParaRPr lang="en-US" sz="1100" b="1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r>
                        <a:rPr lang="ar-EG" sz="1200" b="1" dirty="0"/>
                        <a:t>الاسم </a:t>
                      </a:r>
                      <a:endParaRPr lang="en-US" sz="1200" b="1" dirty="0"/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D8F5EE-0D2B-468F-8F04-0F19E1101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90" y="85725"/>
            <a:ext cx="750627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B21006-BF02-4C55-B024-F8D09881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828925"/>
            <a:ext cx="28575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DD4269-91E1-4503-964F-ACA2FDF604FF}"/>
              </a:ext>
            </a:extLst>
          </p:cNvPr>
          <p:cNvSpPr txBox="1"/>
          <p:nvPr/>
        </p:nvSpPr>
        <p:spPr>
          <a:xfrm>
            <a:off x="4494413" y="5021545"/>
            <a:ext cx="28575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</a:rPr>
              <a:t>ماذا نرى ؟</a:t>
            </a:r>
          </a:p>
          <a:p>
            <a:pPr algn="ctr"/>
            <a:r>
              <a:rPr lang="ar-SA" sz="4800" b="1" dirty="0">
                <a:solidFill>
                  <a:srgbClr val="C00000"/>
                </a:solidFill>
              </a:rPr>
              <a:t> وما رأيك ؟</a:t>
            </a:r>
            <a:endParaRPr lang="ar-AE" sz="48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Do You Know Your Arse From Your Neck? – Our Normandy Life">
            <a:extLst>
              <a:ext uri="{FF2B5EF4-FFF2-40B4-BE49-F238E27FC236}">
                <a16:creationId xmlns:a16="http://schemas.microsoft.com/office/drawing/2014/main" xmlns="" id="{052AF302-942E-41BC-AACB-BAECBB2A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1" y="298789"/>
            <a:ext cx="2009405" cy="20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D18957-FA13-40E5-B0D4-0358E2993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579" y="4765466"/>
            <a:ext cx="1541696" cy="20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7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9E3D3CF-E221-492F-A0E6-08FDE4F6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8" y="215200"/>
            <a:ext cx="847358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A70C7A-6F35-4B76-BC73-5CCBB93C3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5" y="2663300"/>
            <a:ext cx="1956203" cy="19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2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>
            <a:extLst>
              <a:ext uri="{FF2B5EF4-FFF2-40B4-BE49-F238E27FC236}">
                <a16:creationId xmlns:a16="http://schemas.microsoft.com/office/drawing/2014/main" xmlns="" id="{6522B305-BB57-42CD-89EA-64A6B0F8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54075"/>
            <a:ext cx="8896350" cy="536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1">
            <a:extLst>
              <a:ext uri="{FF2B5EF4-FFF2-40B4-BE49-F238E27FC236}">
                <a16:creationId xmlns:a16="http://schemas.microsoft.com/office/drawing/2014/main" xmlns="" id="{333A8453-CAD8-44AB-82D3-8E3B63B2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76438"/>
            <a:ext cx="41148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ar-AE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الإسراف في العالم </a:t>
            </a:r>
            <a:endParaRPr lang="en-US" alt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9E6387A-AABA-49A0-A3A6-2F6AE8F29E50}"/>
              </a:ext>
            </a:extLst>
          </p:cNvPr>
          <p:cNvGraphicFramePr>
            <a:graphicFrameLocks noGrp="1"/>
          </p:cNvGraphicFramePr>
          <p:nvPr/>
        </p:nvGraphicFramePr>
        <p:xfrm>
          <a:off x="2514600" y="1154114"/>
          <a:ext cx="3429000" cy="369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/>
                      <a:r>
                        <a:rPr lang="ar-EG" sz="1100" b="1" dirty="0"/>
                        <a:t>رقم المجموعة</a:t>
                      </a:r>
                      <a:endParaRPr lang="en-US" sz="1100" b="1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r>
                        <a:rPr lang="ar-EG" sz="1200" b="1" dirty="0"/>
                        <a:t>الاسم </a:t>
                      </a:r>
                      <a:endParaRPr lang="en-US" sz="1200" b="1" dirty="0"/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6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47D344B6-276A-4FA2-BF81-10DB53D68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130426"/>
            <a:ext cx="7772400" cy="1470025"/>
          </a:xfrm>
        </p:spPr>
        <p:txBody>
          <a:bodyPr/>
          <a:lstStyle/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BD50F4-F04A-4273-9639-D6966725B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xmlns="" id="{8A42B301-7C60-409D-8111-7754586A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76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5">
            <a:extLst>
              <a:ext uri="{FF2B5EF4-FFF2-40B4-BE49-F238E27FC236}">
                <a16:creationId xmlns:a16="http://schemas.microsoft.com/office/drawing/2014/main" xmlns="" id="{A95B3541-032A-4B7F-B200-9AC60029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28775"/>
            <a:ext cx="45148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ar-AE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أسرفت أنا و أنت و أنت وكلنا في الماء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ar-AE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ماذا سيحدث ..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8164892-5E18-47BD-8C25-576AE7248413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352425"/>
          <a:ext cx="3429000" cy="36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r"/>
                      <a:r>
                        <a:rPr lang="ar-EG" sz="1100" b="1" dirty="0"/>
                        <a:t>رقم المجموعة</a:t>
                      </a:r>
                      <a:endParaRPr lang="en-US" sz="1100" b="1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r>
                        <a:rPr lang="ar-EG" sz="1200" b="1" dirty="0"/>
                        <a:t>الاسم </a:t>
                      </a:r>
                      <a:endParaRPr lang="en-US" sz="1200" b="1" dirty="0"/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A6E62D14-08E9-487F-B2E5-F2E037B2A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130426"/>
            <a:ext cx="7772400" cy="1470025"/>
          </a:xfrm>
        </p:spPr>
        <p:txBody>
          <a:bodyPr/>
          <a:lstStyle/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552E7C-1FB1-4DAE-A2D0-7B43BA89A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xmlns="" id="{1125394A-45FD-4010-9E2A-FE41BCB3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" y="398464"/>
            <a:ext cx="8562975" cy="60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3">
            <a:extLst>
              <a:ext uri="{FF2B5EF4-FFF2-40B4-BE49-F238E27FC236}">
                <a16:creationId xmlns:a16="http://schemas.microsoft.com/office/drawing/2014/main" xmlns="" id="{F1A223C5-BB06-4BD6-92C2-08F33F6E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8" y="1562100"/>
            <a:ext cx="19224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AE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قارني بين الإسراف</a:t>
            </a:r>
            <a:endParaRPr lang="en-US" altLang="en-US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Box 4">
            <a:extLst>
              <a:ext uri="{FF2B5EF4-FFF2-40B4-BE49-F238E27FC236}">
                <a16:creationId xmlns:a16="http://schemas.microsoft.com/office/drawing/2014/main" xmlns="" id="{5C9780B8-EB59-4D3D-B94D-28109F1E8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4" y="1554163"/>
            <a:ext cx="143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AE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الخيلاء</a:t>
            </a:r>
            <a:endParaRPr lang="en-US" altLang="en-US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3AC9425-8447-46EC-B4D5-4424FE52DF15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12725"/>
          <a:ext cx="3429000" cy="36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r"/>
                      <a:r>
                        <a:rPr lang="ar-EG" sz="1100" b="1" dirty="0"/>
                        <a:t>رقم المجموعة</a:t>
                      </a:r>
                      <a:endParaRPr lang="en-US" sz="1100" b="1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r>
                        <a:rPr lang="ar-EG" sz="1200" b="1" dirty="0"/>
                        <a:t>الاسم </a:t>
                      </a:r>
                      <a:endParaRPr lang="en-US" sz="1200" b="1" dirty="0"/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C58CD39B-8A25-4017-B87A-F6A9CBB94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130426"/>
            <a:ext cx="7772400" cy="1470025"/>
          </a:xfrm>
        </p:spPr>
        <p:txBody>
          <a:bodyPr/>
          <a:lstStyle/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458654-CE45-4875-8838-8DFE23501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xmlns="" id="{0EF2496B-EB2D-4963-981A-4EA68697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3">
            <a:extLst>
              <a:ext uri="{FF2B5EF4-FFF2-40B4-BE49-F238E27FC236}">
                <a16:creationId xmlns:a16="http://schemas.microsoft.com/office/drawing/2014/main" xmlns="" id="{67AFF563-B342-4DE0-A8E7-70409D96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1014"/>
            <a:ext cx="441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EG" altLang="en-US" sz="2400" dirty="0" smtClean="0">
                <a:latin typeface="Arial" panose="020B0604020202020204" pitchFamily="34" charset="0"/>
              </a:rPr>
              <a:t>موظف مصفوف </a:t>
            </a:r>
            <a:r>
              <a:rPr lang="ar-EG" altLang="en-US" sz="2400" dirty="0">
                <a:latin typeface="Arial" panose="020B0604020202020204" pitchFamily="34" charset="0"/>
              </a:rPr>
              <a:t>كيجن 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84CB7CC-FD06-4946-96FF-8FE049F7D715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457200"/>
          <a:ext cx="3429000" cy="36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r"/>
                      <a:r>
                        <a:rPr lang="ar-EG" sz="1100" b="1" dirty="0"/>
                        <a:t>رقم المجموعة</a:t>
                      </a:r>
                      <a:endParaRPr lang="en-US" sz="1100" b="1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r>
                        <a:rPr lang="ar-EG" sz="1200" b="1" dirty="0"/>
                        <a:t>الاسم </a:t>
                      </a:r>
                      <a:endParaRPr lang="en-US" sz="1200" b="1" dirty="0"/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8730C5D-4B71-4255-9CC5-4A268CFFC5F8}"/>
              </a:ext>
            </a:extLst>
          </p:cNvPr>
          <p:cNvSpPr/>
          <p:nvPr/>
        </p:nvSpPr>
        <p:spPr>
          <a:xfrm>
            <a:off x="3810001" y="1257301"/>
            <a:ext cx="3967163" cy="4556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b="1" dirty="0" smtClean="0">
                <a:solidFill>
                  <a:srgbClr val="C00000"/>
                </a:solidFill>
              </a:rPr>
              <a:t>اطرح </a:t>
            </a:r>
            <a:r>
              <a:rPr lang="ar-AE" b="1" dirty="0">
                <a:solidFill>
                  <a:srgbClr val="C00000"/>
                </a:solidFill>
              </a:rPr>
              <a:t>ثلاثة أسئلة من درس الاعتدال في الإنفاق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70C4F113-C8EE-4FAE-88FE-18185DAA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130426"/>
            <a:ext cx="7772400" cy="1470025"/>
          </a:xfrm>
        </p:spPr>
        <p:txBody>
          <a:bodyPr/>
          <a:lstStyle/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C87985-E934-44D0-B2FA-B10585C35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xmlns="" id="{AA383968-F7EA-4009-98A2-9C663344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8675688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3">
            <a:extLst>
              <a:ext uri="{FF2B5EF4-FFF2-40B4-BE49-F238E27FC236}">
                <a16:creationId xmlns:a16="http://schemas.microsoft.com/office/drawing/2014/main" xmlns="" id="{5C4DC61C-4E3D-4592-B72A-2F65E1593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0"/>
            <a:ext cx="64008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ar-AE" altLang="en-US" sz="2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ar-AE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اكتب </a:t>
            </a:r>
            <a:r>
              <a:rPr lang="ar-AE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كلمات ذات علاقة بالإسراف والخيلاء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6A94AAE-F7B7-409B-B697-D9EE14ABDB3F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77839"/>
          <a:ext cx="3429000" cy="369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/>
                      <a:r>
                        <a:rPr lang="ar-EG" sz="1100" b="1" dirty="0"/>
                        <a:t>رقم المجموعة</a:t>
                      </a:r>
                      <a:endParaRPr lang="en-US" sz="1100" b="1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r>
                        <a:rPr lang="ar-EG" sz="1200" b="1" dirty="0"/>
                        <a:t>الاسم </a:t>
                      </a:r>
                      <a:endParaRPr lang="en-US" sz="1200" b="1" dirty="0"/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19C547-9C76-430F-8396-E8B36F884E84}"/>
              </a:ext>
            </a:extLst>
          </p:cNvPr>
          <p:cNvSpPr/>
          <p:nvPr/>
        </p:nvSpPr>
        <p:spPr>
          <a:xfrm>
            <a:off x="2667000" y="2667000"/>
            <a:ext cx="6324600" cy="3733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AE"/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xmlns="" id="{99043A1D-EAA0-4221-A040-87A0A74F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4" b="15089"/>
          <a:stretch>
            <a:fillRect/>
          </a:stretch>
        </p:blipFill>
        <p:spPr bwMode="auto">
          <a:xfrm>
            <a:off x="4038600" y="2995613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xmlns="" id="{7962CBFA-1C11-4739-802E-9510B99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2" t="2" r="2390" b="86665"/>
          <a:stretch>
            <a:fillRect/>
          </a:stretch>
        </p:blipFill>
        <p:spPr bwMode="auto">
          <a:xfrm>
            <a:off x="8153400" y="127000"/>
            <a:ext cx="9350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37A04AD-3738-44F4-948B-7A82E73C58F2}"/>
              </a:ext>
            </a:extLst>
          </p:cNvPr>
          <p:cNvSpPr/>
          <p:nvPr/>
        </p:nvSpPr>
        <p:spPr>
          <a:xfrm>
            <a:off x="6324600" y="457200"/>
            <a:ext cx="1676400" cy="3571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b="1" dirty="0">
                <a:solidFill>
                  <a:srgbClr val="C00000"/>
                </a:solidFill>
              </a:rPr>
              <a:t>مهارة التعبير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486" name="Title 1">
            <a:extLst>
              <a:ext uri="{FF2B5EF4-FFF2-40B4-BE49-F238E27FC236}">
                <a16:creationId xmlns:a16="http://schemas.microsoft.com/office/drawing/2014/main" xmlns="" id="{907BB08E-18BE-44E9-A239-EFB25030BC34}"/>
              </a:ext>
            </a:extLst>
          </p:cNvPr>
          <p:cNvSpPr txBox="1">
            <a:spLocks/>
          </p:cNvSpPr>
          <p:nvPr/>
        </p:nvSpPr>
        <p:spPr bwMode="auto">
          <a:xfrm>
            <a:off x="2590800" y="1098551"/>
            <a:ext cx="6248400" cy="11541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AE" altLang="ar-AE" sz="2400" b="1" dirty="0">
                <a:cs typeface="Times New Roman" panose="02020603050405020304" pitchFamily="18" charset="0"/>
              </a:rPr>
              <a:t> </a:t>
            </a:r>
            <a:r>
              <a:rPr lang="ar-AE" altLang="ar-AE" sz="2400" b="1" dirty="0" smtClean="0">
                <a:cs typeface="Times New Roman" panose="02020603050405020304" pitchFamily="18" charset="0"/>
              </a:rPr>
              <a:t>ابدع </a:t>
            </a:r>
            <a:r>
              <a:rPr lang="ar-AE" altLang="ar-AE" sz="2400" b="1" dirty="0">
                <a:cs typeface="Times New Roman" panose="02020603050405020304" pitchFamily="18" charset="0"/>
              </a:rPr>
              <a:t>بكتابة قصة توضح خطر الإسراف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AE" altLang="ar-AE" sz="2400" b="1" dirty="0">
                <a:cs typeface="Times New Roman" panose="02020603050405020304" pitchFamily="18" charset="0"/>
              </a:rPr>
              <a:t> وكيفية علاج ذلك مع الربط بحب الوطن  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80401D6-A763-4976-B71A-B39E651DD691}"/>
              </a:ext>
            </a:extLst>
          </p:cNvPr>
          <p:cNvSpPr/>
          <p:nvPr/>
        </p:nvSpPr>
        <p:spPr>
          <a:xfrm>
            <a:off x="838200" y="484188"/>
            <a:ext cx="1371600" cy="210661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ar-AE" sz="1200" dirty="0">
                <a:solidFill>
                  <a:schemeClr val="tx1"/>
                </a:solidFill>
              </a:rPr>
              <a:t>تقييم المعلم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FCE7584C-74BA-4BE6-93C5-ED60D862278A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77839"/>
          <a:ext cx="3429000" cy="369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/>
                      <a:r>
                        <a:rPr lang="ar-EG" sz="1100" b="1" dirty="0"/>
                        <a:t>رقم المجموعة</a:t>
                      </a:r>
                      <a:endParaRPr lang="en-US" sz="1100" b="1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03" marB="45603" anchor="ctr"/>
                </a:tc>
                <a:tc>
                  <a:txBody>
                    <a:bodyPr/>
                    <a:lstStyle/>
                    <a:p>
                      <a:r>
                        <a:rPr lang="ar-EG" sz="1200" b="1" dirty="0"/>
                        <a:t>الاسم </a:t>
                      </a:r>
                      <a:endParaRPr lang="en-US" sz="1200" b="1" dirty="0"/>
                    </a:p>
                  </a:txBody>
                  <a:tcPr marT="45603" marB="456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14224</TotalTime>
  <Words>157</Words>
  <Application>Microsoft Office PowerPoint</Application>
  <PresentationFormat>A4 Paper (210x297 mm)</PresentationFormat>
  <Paragraphs>58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lylysalh2222@gmail.com</dc:creator>
  <cp:lastModifiedBy>ss</cp:lastModifiedBy>
  <cp:revision>181</cp:revision>
  <dcterms:created xsi:type="dcterms:W3CDTF">2018-01-22T04:31:04Z</dcterms:created>
  <dcterms:modified xsi:type="dcterms:W3CDTF">2022-01-18T08:32:29Z</dcterms:modified>
</cp:coreProperties>
</file>