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11" r:id="rId2"/>
    <p:sldId id="256" r:id="rId3"/>
    <p:sldId id="257" r:id="rId4"/>
    <p:sldId id="271" r:id="rId5"/>
    <p:sldId id="312" r:id="rId6"/>
    <p:sldId id="1603" r:id="rId7"/>
    <p:sldId id="263" r:id="rId8"/>
    <p:sldId id="258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1486" r:id="rId18"/>
    <p:sldId id="259" r:id="rId19"/>
    <p:sldId id="260" r:id="rId20"/>
    <p:sldId id="261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FF66CC"/>
    <a:srgbClr val="66CC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BA6E7-5426-4667-8D28-D23D1FC3C8BC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71A52-3156-4F44-8F2E-A28EBEE3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6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349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38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9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03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A359EE-A70F-4DB9-B6F0-866A9DF82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07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A359EE-A70F-4DB9-B6F0-866A9DF82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2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A359EE-A70F-4DB9-B6F0-866A9DF82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25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A359EE-A70F-4DB9-B6F0-866A9DF82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3A58EFB0-9DE2-4076-9B3C-012AAFD677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62242"/>
            <a:ext cx="12192000" cy="845777"/>
          </a:xfrm>
          <a:prstGeom prst="rect">
            <a:avLst/>
          </a:prstGeom>
          <a:gradFill rotWithShape="1">
            <a:gsLst>
              <a:gs pos="100000">
                <a:srgbClr val="CFB287"/>
              </a:gs>
              <a:gs pos="75000">
                <a:srgbClr val="B18D58"/>
              </a:gs>
              <a:gs pos="0">
                <a:srgbClr val="A17A40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370" y="2367688"/>
            <a:ext cx="6096000" cy="410931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7823200" y="2367687"/>
            <a:ext cx="3759200" cy="311871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D199986-89A2-4E35-938F-ABDEEA0480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11379"/>
            <a:ext cx="9706510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0AC972-4325-4242-B44F-D02044E222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061940" y="76200"/>
            <a:ext cx="3551613" cy="91705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546CAF04-E13A-4A27-B190-7F8132F9524D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7721600" y="73196"/>
            <a:ext cx="304799" cy="231604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5E104E4-66E8-42FF-822E-70FD7251B5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669693" y="304801"/>
            <a:ext cx="522310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17600" y="1219200"/>
            <a:ext cx="10464800" cy="685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 with text and photo</a:t>
            </a:r>
          </a:p>
        </p:txBody>
      </p:sp>
      <p:sp>
        <p:nvSpPr>
          <p:cNvPr id="9" name="Subtitle 2"/>
          <p:cNvSpPr>
            <a:spLocks noGrp="1"/>
          </p:cNvSpPr>
          <p:nvPr userDrawn="1">
            <p:ph type="subTitle" idx="11" hasCustomPrompt="1"/>
          </p:nvPr>
        </p:nvSpPr>
        <p:spPr>
          <a:xfrm>
            <a:off x="609600" y="914400"/>
            <a:ext cx="109728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 page with text and photo</a:t>
            </a:r>
          </a:p>
        </p:txBody>
      </p:sp>
    </p:spTree>
    <p:extLst>
      <p:ext uri="{BB962C8B-B14F-4D97-AF65-F5344CB8AC3E}">
        <p14:creationId xmlns:p14="http://schemas.microsoft.com/office/powerpoint/2010/main" val="115019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4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2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3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9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85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4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1ADAF4E-B78B-4217-9EFB-AC5A736C2B47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28FE75C-F628-4943-8315-3AD8F8B88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5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izz.com/admin/quiz/60057f8ef2ebff001bf230d1" TargetMode="Externa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AA1E8971-8B94-495A-8D21-C573F54B5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-31267"/>
            <a:ext cx="12065391" cy="68892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3347245" y="897955"/>
            <a:ext cx="5625934" cy="382134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A7B62-F023-4E31-9C3A-889283D97205}"/>
              </a:ext>
            </a:extLst>
          </p:cNvPr>
          <p:cNvSpPr txBox="1"/>
          <p:nvPr/>
        </p:nvSpPr>
        <p:spPr>
          <a:xfrm>
            <a:off x="3700656" y="1575143"/>
            <a:ext cx="5625934" cy="1451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6600" dirty="0">
                <a:solidFill>
                  <a:srgbClr val="FF0000"/>
                </a:solidFill>
                <a:cs typeface="(AH) Manal Black" pitchFamily="2" charset="-78"/>
              </a:rPr>
              <a:t> ال</a:t>
            </a:r>
            <a:r>
              <a:rPr lang="ar-BH" sz="6600" dirty="0">
                <a:cs typeface="(AH) Manal Black" pitchFamily="2" charset="-78"/>
              </a:rPr>
              <a:t>سَّلام</a:t>
            </a:r>
            <a:r>
              <a:rPr lang="ar-BH" sz="6600" dirty="0">
                <a:solidFill>
                  <a:srgbClr val="FF0000"/>
                </a:solidFill>
                <a:cs typeface="(AH) Manal Black" pitchFamily="2" charset="-78"/>
              </a:rPr>
              <a:t>ُ عَ</a:t>
            </a:r>
            <a:r>
              <a:rPr lang="ar-BH" sz="6600" dirty="0">
                <a:cs typeface="(AH) Manal Black" pitchFamily="2" charset="-78"/>
              </a:rPr>
              <a:t>ليْكُم</a:t>
            </a:r>
            <a:endParaRPr lang="en-US" sz="6600" dirty="0">
              <a:cs typeface="(AH) Manal Black" pitchFamily="2" charset="-78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4BC103-88FF-4B4D-AE8B-E888956C3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48" y="1007072"/>
            <a:ext cx="3160744" cy="3045181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7AE66C-E0C0-4649-AC9B-F9168C08E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000" r="95333">
                        <a14:foregroundMark x1="7000" y1="69667" x2="7000" y2="69667"/>
                        <a14:foregroundMark x1="30333" y1="44000" x2="37000" y2="31667"/>
                        <a14:foregroundMark x1="37000" y1="31667" x2="50667" y2="34000"/>
                        <a14:foregroundMark x1="50667" y1="34000" x2="45333" y2="47667"/>
                        <a14:foregroundMark x1="45333" y1="47667" x2="32000" y2="50333"/>
                        <a14:foregroundMark x1="32000" y1="50333" x2="30333" y2="48667"/>
                        <a14:foregroundMark x1="48000" y1="48000" x2="57333" y2="39000"/>
                        <a14:foregroundMark x1="57333" y1="39000" x2="70000" y2="41667"/>
                        <a14:foregroundMark x1="70000" y1="41667" x2="66000" y2="52667"/>
                        <a14:foregroundMark x1="71333" y1="48000" x2="67000" y2="34333"/>
                        <a14:foregroundMark x1="67000" y1="34333" x2="55000" y2="34000"/>
                        <a14:foregroundMark x1="95333" y1="70333" x2="95333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6" y="4054785"/>
            <a:ext cx="3592286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2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1.16402E-6 L 3.33333E-6 -0.0514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7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5933" y="362680"/>
            <a:ext cx="2385589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الماضي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8866" y="362680"/>
            <a:ext cx="2371163" cy="923330"/>
          </a:xfrm>
          <a:prstGeom prst="rect">
            <a:avLst/>
          </a:prstGeom>
          <a:solidFill>
            <a:srgbClr val="CCFF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المضارع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3715" y="1580335"/>
            <a:ext cx="2287807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اكتشفَ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68875" y="2744889"/>
            <a:ext cx="2659703" cy="923330"/>
          </a:xfrm>
          <a:prstGeom prst="rect">
            <a:avLst/>
          </a:prstGeom>
          <a:solidFill>
            <a:srgbClr val="66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اكتشفتُ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81889" y="3817386"/>
            <a:ext cx="2531463" cy="923330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اكتشفنا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17769" y="5114789"/>
            <a:ext cx="2659703" cy="923330"/>
          </a:xfrm>
          <a:prstGeom prst="rect">
            <a:avLst/>
          </a:prstGeom>
          <a:solidFill>
            <a:srgbClr val="6666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اكتشفتْ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6807" y="1580335"/>
            <a:ext cx="235192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</a:t>
            </a:r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كتشفُ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0544" y="2744889"/>
            <a:ext cx="2287806" cy="923330"/>
          </a:xfrm>
          <a:prstGeom prst="rect">
            <a:avLst/>
          </a:prstGeom>
          <a:solidFill>
            <a:srgbClr val="66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</a:t>
            </a:r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كتشفُ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8484" y="3817386"/>
            <a:ext cx="2351926" cy="923330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كتشفُ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0163" y="5112326"/>
            <a:ext cx="2351926" cy="923330"/>
          </a:xfrm>
          <a:prstGeom prst="rect">
            <a:avLst/>
          </a:prstGeom>
          <a:solidFill>
            <a:srgbClr val="6666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كتشفُ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968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5933" y="362680"/>
            <a:ext cx="2385589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الماضي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8866" y="362680"/>
            <a:ext cx="2371163" cy="923330"/>
          </a:xfrm>
          <a:prstGeom prst="rect">
            <a:avLst/>
          </a:prstGeom>
          <a:solidFill>
            <a:srgbClr val="CCFF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المضارع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92068" y="1580335"/>
            <a:ext cx="1911101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شاهدَ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63452" y="2744889"/>
            <a:ext cx="2470549" cy="923330"/>
          </a:xfrm>
          <a:prstGeom prst="rect">
            <a:avLst/>
          </a:prstGeom>
          <a:solidFill>
            <a:srgbClr val="66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شاهدتْ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12346" y="3817386"/>
            <a:ext cx="2470549" cy="923330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شاهدتُ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62841" y="5114789"/>
            <a:ext cx="2369559" cy="923330"/>
          </a:xfrm>
          <a:prstGeom prst="rect">
            <a:avLst/>
          </a:prstGeom>
          <a:solidFill>
            <a:srgbClr val="6666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شاهدنا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2185" y="1580335"/>
            <a:ext cx="2161169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يشاهدُ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3863" y="2744889"/>
            <a:ext cx="2161169" cy="923330"/>
          </a:xfrm>
          <a:prstGeom prst="rect">
            <a:avLst/>
          </a:prstGeom>
          <a:solidFill>
            <a:srgbClr val="66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تشاهدُ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5540" y="3817386"/>
            <a:ext cx="2077813" cy="923330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أشاهدُ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541" y="5112326"/>
            <a:ext cx="2161169" cy="923330"/>
          </a:xfrm>
          <a:prstGeom prst="rect">
            <a:avLst/>
          </a:prstGeom>
          <a:solidFill>
            <a:srgbClr val="6666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نشاهدُ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5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5933" y="362680"/>
            <a:ext cx="2385589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الماضي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8866" y="362680"/>
            <a:ext cx="2371163" cy="923330"/>
          </a:xfrm>
          <a:prstGeom prst="rect">
            <a:avLst/>
          </a:prstGeom>
          <a:solidFill>
            <a:srgbClr val="CCFF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المضارع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22525" y="1580335"/>
            <a:ext cx="185018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تدربتُ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3820" y="2744889"/>
            <a:ext cx="1649811" cy="923330"/>
          </a:xfrm>
          <a:prstGeom prst="rect">
            <a:avLst/>
          </a:prstGeom>
          <a:solidFill>
            <a:srgbClr val="66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تدربنا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392" y="3817386"/>
            <a:ext cx="1566455" cy="923330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تدرب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22527" y="5114789"/>
            <a:ext cx="1850186" cy="923330"/>
          </a:xfrm>
          <a:prstGeom prst="rect">
            <a:avLst/>
          </a:prstGeom>
          <a:solidFill>
            <a:srgbClr val="6666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تدربتْ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6185" y="1580335"/>
            <a:ext cx="1733168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أتدربُ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9392" y="2744889"/>
            <a:ext cx="1810112" cy="923330"/>
          </a:xfrm>
          <a:prstGeom prst="rect">
            <a:avLst/>
          </a:prstGeom>
          <a:solidFill>
            <a:srgbClr val="66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نتدربُ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9391" y="3817386"/>
            <a:ext cx="1810112" cy="923330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يتدربُ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1071" y="5112326"/>
            <a:ext cx="1810112" cy="923330"/>
          </a:xfrm>
          <a:prstGeom prst="rect">
            <a:avLst/>
          </a:prstGeom>
          <a:solidFill>
            <a:srgbClr val="6666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تتدربُ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3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6E2E24-9D0A-482D-BA61-7E0E4676C3BB}"/>
              </a:ext>
            </a:extLst>
          </p:cNvPr>
          <p:cNvSpPr/>
          <p:nvPr/>
        </p:nvSpPr>
        <p:spPr>
          <a:xfrm>
            <a:off x="890386" y="2440265"/>
            <a:ext cx="625209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المضارع من </a:t>
            </a:r>
          </a:p>
          <a:p>
            <a:pPr algn="ctr"/>
            <a:r>
              <a:rPr lang="ar-EG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مارستُ رياضتي صباحًا.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E802B9-FDE0-45CD-ACB7-D10119AC65A7}"/>
              </a:ext>
            </a:extLst>
          </p:cNvPr>
          <p:cNvSpPr/>
          <p:nvPr/>
        </p:nvSpPr>
        <p:spPr>
          <a:xfrm>
            <a:off x="1524000" y="4049990"/>
            <a:ext cx="5618480" cy="92333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chemeClr val="tx1"/>
                </a:solidFill>
              </a:rPr>
              <a:t>أمارس رياضتي كل صباح.</a:t>
            </a:r>
            <a:endParaRPr lang="ar-AE" sz="40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BCC548-0187-47D9-B9D2-2FF782F73D16}"/>
              </a:ext>
            </a:extLst>
          </p:cNvPr>
          <p:cNvSpPr/>
          <p:nvPr/>
        </p:nvSpPr>
        <p:spPr>
          <a:xfrm>
            <a:off x="1524000" y="5299670"/>
            <a:ext cx="5618480" cy="92333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chemeClr val="tx1"/>
                </a:solidFill>
              </a:rPr>
              <a:t>نمارس رياضتي كل صباح.</a:t>
            </a:r>
            <a:endParaRPr lang="ar-AE" sz="40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033DEA-E711-4572-AE26-F704F17D6B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0" y="2011680"/>
            <a:ext cx="4704080" cy="470408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EE72AC0C-40E7-4782-90C7-1724EA819F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39" y="5983941"/>
            <a:ext cx="953079" cy="8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7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6E2E24-9D0A-482D-BA61-7E0E4676C3BB}"/>
              </a:ext>
            </a:extLst>
          </p:cNvPr>
          <p:cNvSpPr/>
          <p:nvPr/>
        </p:nvSpPr>
        <p:spPr>
          <a:xfrm>
            <a:off x="2041669" y="2761956"/>
            <a:ext cx="402065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  <a:r>
              <a:rPr lang="ar-EG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لمضارع من </a:t>
            </a:r>
          </a:p>
          <a:p>
            <a:pPr algn="ctr"/>
            <a:r>
              <a:rPr lang="ar-EG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انطلقتْ المسابقة.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E802B9-FDE0-45CD-ACB7-D10119AC65A7}"/>
              </a:ext>
            </a:extLst>
          </p:cNvPr>
          <p:cNvSpPr/>
          <p:nvPr/>
        </p:nvSpPr>
        <p:spPr>
          <a:xfrm>
            <a:off x="1524000" y="5452070"/>
            <a:ext cx="5618480" cy="923330"/>
          </a:xfrm>
          <a:prstGeom prst="round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chemeClr val="tx1"/>
                </a:solidFill>
              </a:rPr>
              <a:t>تنطلق المسابقة</a:t>
            </a:r>
            <a:endParaRPr lang="ar-AE" sz="40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BCC548-0187-47D9-B9D2-2FF782F73D16}"/>
              </a:ext>
            </a:extLst>
          </p:cNvPr>
          <p:cNvSpPr/>
          <p:nvPr/>
        </p:nvSpPr>
        <p:spPr>
          <a:xfrm>
            <a:off x="1524000" y="4233177"/>
            <a:ext cx="5618480" cy="923330"/>
          </a:xfrm>
          <a:prstGeom prst="round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chemeClr val="tx1"/>
                </a:solidFill>
              </a:rPr>
              <a:t>ينطلق المسابقة</a:t>
            </a:r>
            <a:endParaRPr lang="ar-AE" sz="4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6A992-E869-4E2A-93F1-E2F35F99C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0" y="1818640"/>
            <a:ext cx="4876800" cy="48768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6022B1B-6554-4CEF-9C05-165D887933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39" y="5983941"/>
            <a:ext cx="953079" cy="8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6E2E24-9D0A-482D-BA61-7E0E4676C3BB}"/>
              </a:ext>
            </a:extLst>
          </p:cNvPr>
          <p:cNvSpPr/>
          <p:nvPr/>
        </p:nvSpPr>
        <p:spPr>
          <a:xfrm>
            <a:off x="1644470" y="2400201"/>
            <a:ext cx="572945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  <a:r>
              <a:rPr lang="ar-EG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لماضي من</a:t>
            </a:r>
          </a:p>
          <a:p>
            <a:pPr algn="ctr"/>
            <a:r>
              <a:rPr lang="ar-EG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نشاهد التلفاز مع أسرتي.</a:t>
            </a:r>
            <a:r>
              <a:rPr lang="ar-EG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E802B9-FDE0-45CD-ACB7-D10119AC65A7}"/>
              </a:ext>
            </a:extLst>
          </p:cNvPr>
          <p:cNvSpPr/>
          <p:nvPr/>
        </p:nvSpPr>
        <p:spPr>
          <a:xfrm>
            <a:off x="1524000" y="4049990"/>
            <a:ext cx="5618480" cy="923330"/>
          </a:xfrm>
          <a:prstGeom prst="roundRect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chemeClr val="tx1"/>
                </a:solidFill>
              </a:rPr>
              <a:t>شاهدنا التلفاز</a:t>
            </a:r>
            <a:endParaRPr lang="ar-AE" sz="40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BCC548-0187-47D9-B9D2-2FF782F73D16}"/>
              </a:ext>
            </a:extLst>
          </p:cNvPr>
          <p:cNvSpPr/>
          <p:nvPr/>
        </p:nvSpPr>
        <p:spPr>
          <a:xfrm>
            <a:off x="1524000" y="5299670"/>
            <a:ext cx="5618480" cy="923330"/>
          </a:xfrm>
          <a:prstGeom prst="roundRect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chemeClr val="tx1"/>
                </a:solidFill>
              </a:rPr>
              <a:t>شاهدتُ التلفاز</a:t>
            </a:r>
            <a:endParaRPr lang="ar-AE" sz="4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B8E3B-3CFF-436D-B8C8-74EC06962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0" y="1818640"/>
            <a:ext cx="4876800" cy="48768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F302C5C7-1D95-4E4B-8ECE-BE3F67CEE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39" y="5983941"/>
            <a:ext cx="953079" cy="8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2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6E2E24-9D0A-482D-BA61-7E0E4676C3BB}"/>
              </a:ext>
            </a:extLst>
          </p:cNvPr>
          <p:cNvSpPr/>
          <p:nvPr/>
        </p:nvSpPr>
        <p:spPr>
          <a:xfrm>
            <a:off x="2038384" y="2523311"/>
            <a:ext cx="4589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  <a:r>
              <a:rPr lang="ar-EG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لماضي من</a:t>
            </a:r>
          </a:p>
          <a:p>
            <a:pPr algn="ctr"/>
            <a:r>
              <a:rPr lang="ar-EG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شاركتُ في المسابقة.</a:t>
            </a:r>
            <a:r>
              <a:rPr lang="ar-EG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E802B9-FDE0-45CD-ACB7-D10119AC65A7}"/>
              </a:ext>
            </a:extLst>
          </p:cNvPr>
          <p:cNvSpPr/>
          <p:nvPr/>
        </p:nvSpPr>
        <p:spPr>
          <a:xfrm>
            <a:off x="1524000" y="4049990"/>
            <a:ext cx="5618480" cy="92333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chemeClr val="tx1"/>
                </a:solidFill>
              </a:rPr>
              <a:t>أشارك في المسابقة.</a:t>
            </a:r>
            <a:endParaRPr lang="ar-AE" sz="40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BCC548-0187-47D9-B9D2-2FF782F73D16}"/>
              </a:ext>
            </a:extLst>
          </p:cNvPr>
          <p:cNvSpPr/>
          <p:nvPr/>
        </p:nvSpPr>
        <p:spPr>
          <a:xfrm>
            <a:off x="1524000" y="5299670"/>
            <a:ext cx="5618480" cy="92333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dirty="0">
                <a:solidFill>
                  <a:schemeClr val="tx1"/>
                </a:solidFill>
              </a:rPr>
              <a:t>نشارك في المسابقة.</a:t>
            </a:r>
            <a:endParaRPr lang="ar-AE" sz="4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9B47B-2BE3-4347-A6F4-1C05082AC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0" y="1818640"/>
            <a:ext cx="4876800" cy="48768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6EB7EC8E-9FE3-4288-AF76-615074DB59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39" y="5983941"/>
            <a:ext cx="953079" cy="8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D336A81-847A-4BB3-ADF8-374282AD0047}"/>
              </a:ext>
            </a:extLst>
          </p:cNvPr>
          <p:cNvSpPr txBox="1"/>
          <p:nvPr/>
        </p:nvSpPr>
        <p:spPr>
          <a:xfrm>
            <a:off x="1676400" y="533401"/>
            <a:ext cx="5791200" cy="81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714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 التحدي :</a:t>
            </a:r>
            <a:endParaRPr lang="ar-AE" sz="4714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7452AE-E097-49BB-9D00-3F68AA3F147D}"/>
              </a:ext>
            </a:extLst>
          </p:cNvPr>
          <p:cNvSpPr txBox="1"/>
          <p:nvPr/>
        </p:nvSpPr>
        <p:spPr>
          <a:xfrm>
            <a:off x="1676400" y="76201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200" dirty="0"/>
              <a:t> </a:t>
            </a:r>
            <a:endParaRPr lang="en-GB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6520F8-8A1F-4107-BD2B-4BE21AB48564}"/>
              </a:ext>
            </a:extLst>
          </p:cNvPr>
          <p:cNvSpPr/>
          <p:nvPr/>
        </p:nvSpPr>
        <p:spPr>
          <a:xfrm rot="2612868">
            <a:off x="7626380" y="2335420"/>
            <a:ext cx="38392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1734134" y="2239515"/>
            <a:ext cx="2473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3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F7A635-C99D-46F5-BFC5-EE56B2D5E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2" b="99739" l="2305" r="97518">
                        <a14:foregroundMark x1="2305" y1="21512" x2="2305" y2="21512"/>
                        <a14:foregroundMark x1="51418" y1="95567" x2="51418" y2="95567"/>
                        <a14:foregroundMark x1="92199" y1="4302" x2="92199" y2="4302"/>
                        <a14:foregroundMark x1="97695" y1="6519" x2="97695" y2="6519"/>
                        <a14:foregroundMark x1="53723" y1="11473" x2="46631" y2="11864"/>
                        <a14:foregroundMark x1="46631" y1="11864" x2="35993" y2="15776"/>
                        <a14:foregroundMark x1="60461" y1="99739" x2="60461" y2="9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6264" y="-94006"/>
            <a:ext cx="1665296" cy="1776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E8FED7-DB93-4C19-8708-FDD895E2E957}"/>
              </a:ext>
            </a:extLst>
          </p:cNvPr>
          <p:cNvSpPr txBox="1"/>
          <p:nvPr/>
        </p:nvSpPr>
        <p:spPr>
          <a:xfrm>
            <a:off x="4372576" y="3315756"/>
            <a:ext cx="5521723" cy="53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2000" dirty="0"/>
              <a:t>      </a:t>
            </a:r>
            <a:r>
              <a:rPr lang="ar-AE" sz="2857" dirty="0">
                <a:solidFill>
                  <a:srgbClr val="FF0000"/>
                </a:solidFill>
              </a:rPr>
              <a:t> </a:t>
            </a:r>
            <a:endParaRPr lang="en-US" sz="2857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59261-9AA4-4BD0-8847-C8F13F881964}"/>
              </a:ext>
            </a:extLst>
          </p:cNvPr>
          <p:cNvSpPr txBox="1"/>
          <p:nvPr/>
        </p:nvSpPr>
        <p:spPr>
          <a:xfrm>
            <a:off x="4572000" y="1550656"/>
            <a:ext cx="5521724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286" dirty="0"/>
              <a:t>    </a:t>
            </a:r>
            <a:r>
              <a:rPr lang="ar-AE" sz="2857" dirty="0">
                <a:solidFill>
                  <a:srgbClr val="FF0000"/>
                </a:solidFill>
                <a:highlight>
                  <a:srgbClr val="FFFF00"/>
                </a:highlight>
              </a:rPr>
              <a:t>   </a:t>
            </a:r>
            <a:r>
              <a:rPr lang="en-US" sz="2857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0ABFC6-A054-4F74-89E4-C673D6168054}"/>
              </a:ext>
            </a:extLst>
          </p:cNvPr>
          <p:cNvSpPr/>
          <p:nvPr/>
        </p:nvSpPr>
        <p:spPr>
          <a:xfrm>
            <a:off x="1576669" y="601050"/>
            <a:ext cx="947163" cy="656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38"/>
            <a:r>
              <a:rPr lang="ar-AE" sz="1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3  دقائق </a:t>
            </a:r>
            <a:endParaRPr lang="en-US" sz="15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1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6449E53A-C82A-4796-92F2-E8F5A532B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233" y="152535"/>
            <a:ext cx="930729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FBDF7A-A597-4F80-8189-BAF7F8AB57C7}"/>
              </a:ext>
            </a:extLst>
          </p:cNvPr>
          <p:cNvSpPr txBox="1"/>
          <p:nvPr/>
        </p:nvSpPr>
        <p:spPr>
          <a:xfrm>
            <a:off x="1434905" y="1324827"/>
            <a:ext cx="8340930" cy="339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286" dirty="0"/>
              <a:t>  </a:t>
            </a:r>
            <a:r>
              <a:rPr lang="ar-AE" sz="4286" dirty="0">
                <a:highlight>
                  <a:srgbClr val="FFFF00"/>
                </a:highlight>
                <a:latin typeface="Arial Black" panose="020B0A04020102020204" pitchFamily="34" charset="0"/>
              </a:rPr>
              <a:t>والآن  بعد  ما  تعرفنا  على القاعدة </a:t>
            </a:r>
          </a:p>
          <a:p>
            <a:pPr algn="ctr"/>
            <a:endParaRPr lang="ar-AE" sz="4286" dirty="0">
              <a:highlight>
                <a:srgbClr val="FFFF00"/>
              </a:highlight>
              <a:latin typeface="Arial Black" panose="020B0A04020102020204" pitchFamily="34" charset="0"/>
            </a:endParaRPr>
          </a:p>
          <a:p>
            <a:pPr algn="ctr"/>
            <a:r>
              <a:rPr lang="ar-AE" sz="4286" dirty="0">
                <a:highlight>
                  <a:srgbClr val="FFFF00"/>
                </a:highlight>
                <a:latin typeface="Arial Black" panose="020B0A04020102020204" pitchFamily="34" charset="0"/>
              </a:rPr>
              <a:t> ماذا  لو حذفنا  الفعل  من الجملة الفعلية  ماذا سيحدث </a:t>
            </a:r>
            <a:r>
              <a:rPr lang="ar-AE" sz="4286" dirty="0">
                <a:highlight>
                  <a:srgbClr val="FFFF00"/>
                </a:highlight>
              </a:rPr>
              <a:t>؟  </a:t>
            </a:r>
          </a:p>
          <a:p>
            <a:pPr algn="ctr"/>
            <a:r>
              <a:rPr lang="ar-AE" sz="4286" dirty="0"/>
              <a:t> </a:t>
            </a:r>
            <a:endParaRPr lang="en-US" sz="4286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838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9829" y="445807"/>
            <a:ext cx="104246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إعراب الفعل الماضي إذا لم يتصل به 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أي ضمير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65953" y="2565554"/>
            <a:ext cx="162576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كتبَ 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شرحَ</a:t>
            </a:r>
          </a:p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أكلَ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تناولَ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5943599" y="3442441"/>
            <a:ext cx="3837709" cy="16625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5797" y="3161299"/>
            <a:ext cx="48413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فعل ماض مبني 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على الفتح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6492" y="819880"/>
            <a:ext cx="6157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إعراب الفعل المضارع</a:t>
            </a:r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13105" y="2565554"/>
            <a:ext cx="253146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يكتبُ</a:t>
            </a:r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نخرجُ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نمارسُ</a:t>
            </a:r>
            <a:endParaRPr lang="ar-EG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أستخدمُ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5943599" y="3442441"/>
            <a:ext cx="3837709" cy="1662545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10326" y="3133590"/>
            <a:ext cx="625363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فعل مضارع مرفوع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بالضمة الظاهرة على </a:t>
            </a:r>
          </a:p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آخره.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أقسام الفعل الصف الرابع النح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161" y="576775"/>
            <a:ext cx="9827493" cy="549599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CF91ADA-EF5F-43D1-8595-1ADA322991A2}"/>
              </a:ext>
            </a:extLst>
          </p:cNvPr>
          <p:cNvSpPr/>
          <p:nvPr/>
        </p:nvSpPr>
        <p:spPr>
          <a:xfrm>
            <a:off x="7737231" y="112542"/>
            <a:ext cx="4051495" cy="4783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/>
              <a:t>التهيئة: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515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4987" y="819880"/>
            <a:ext cx="5200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إعراب الفعل الأمر</a:t>
            </a:r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17675" y="2565554"/>
            <a:ext cx="192232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اقرأْ</a:t>
            </a:r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اكتبْ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انطلقْ</a:t>
            </a:r>
            <a:endParaRPr lang="ar-EG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امسحْ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5943599" y="3442441"/>
            <a:ext cx="3837709" cy="1662545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46006" y="3133590"/>
            <a:ext cx="33409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فعل أمر مبني 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على السكون</a:t>
            </a:r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35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897452AE-E097-49BB-9D00-3F68AA3F147D}"/>
              </a:ext>
            </a:extLst>
          </p:cNvPr>
          <p:cNvSpPr txBox="1"/>
          <p:nvPr/>
        </p:nvSpPr>
        <p:spPr>
          <a:xfrm>
            <a:off x="1676400" y="76201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200" dirty="0"/>
              <a:t> </a:t>
            </a:r>
            <a:endParaRPr lang="en-GB" sz="1200" dirty="0"/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FB61681-18F2-4BAA-A752-82D008624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03" y="967340"/>
            <a:ext cx="3635623" cy="3635623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9437350" y="199431"/>
            <a:ext cx="2355961" cy="22193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9258601" y="929113"/>
            <a:ext cx="2473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من الحصة</a:t>
            </a:r>
          </a:p>
        </p:txBody>
      </p:sp>
      <p:sp>
        <p:nvSpPr>
          <p:cNvPr id="10" name="Speech Bubble: Oval 13">
            <a:extLst>
              <a:ext uri="{FF2B5EF4-FFF2-40B4-BE49-F238E27FC236}">
                <a16:creationId xmlns:a16="http://schemas.microsoft.com/office/drawing/2014/main" id="{A20C4460-1ADB-46AA-8D50-2FDDC9C01F51}"/>
              </a:ext>
            </a:extLst>
          </p:cNvPr>
          <p:cNvSpPr/>
          <p:nvPr/>
        </p:nvSpPr>
        <p:spPr>
          <a:xfrm>
            <a:off x="5435451" y="1871316"/>
            <a:ext cx="5579552" cy="4711816"/>
          </a:xfrm>
          <a:prstGeom prst="wedgeEllipseCallout">
            <a:avLst>
              <a:gd name="adj1" fmla="val -81036"/>
              <a:gd name="adj2" fmla="val 14264"/>
            </a:avLst>
          </a:prstGeom>
          <a:solidFill>
            <a:srgbClr val="F4E4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57" b="1" dirty="0">
                <a:solidFill>
                  <a:schemeClr val="tx1"/>
                </a:solidFill>
              </a:rPr>
              <a:t>          </a:t>
            </a:r>
            <a:r>
              <a:rPr lang="ar-A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والآن  تنافس مع  زملائك  من خلال الرابط  الموجود  في الدردشة </a:t>
            </a:r>
            <a:endParaRPr lang="ar-AE" sz="2800" dirty="0">
              <a:latin typeface="Arial" panose="020B0604020202020204" pitchFamily="34" charset="0"/>
              <a:cs typeface="Arial" panose="020B0604020202020204" pitchFamily="34" charset="0"/>
              <a:hlinkClick r:id=""/>
            </a:endParaRPr>
          </a:p>
          <a:p>
            <a:pPr algn="ctr"/>
            <a:r>
              <a:rPr lang="ar-AE" sz="2857" dirty="0">
                <a:hlinkClick r:id=""/>
              </a:rPr>
              <a:t> </a:t>
            </a:r>
            <a:r>
              <a:rPr lang="ar-AE" sz="2857" dirty="0"/>
              <a:t> </a:t>
            </a:r>
            <a:endParaRPr lang="ar-AE" sz="2857" b="1" dirty="0">
              <a:solidFill>
                <a:schemeClr val="tx1"/>
              </a:solidFill>
            </a:endParaRP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4" name="1_Minute_Timer_with_Music_for_Kids!_Countdown_Timer_1_Minute_with">
            <a:hlinkClick r:id="" action="ppaction://media"/>
            <a:extLst>
              <a:ext uri="{FF2B5EF4-FFF2-40B4-BE49-F238E27FC236}">
                <a16:creationId xmlns:a16="http://schemas.microsoft.com/office/drawing/2014/main" id="{36861E9D-DA73-429F-B496-0083FD27F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8140" y="5455244"/>
            <a:ext cx="3074502" cy="1127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DC639A-C1F6-46A7-8730-EA8BCF15996C}"/>
              </a:ext>
            </a:extLst>
          </p:cNvPr>
          <p:cNvSpPr txBox="1"/>
          <p:nvPr/>
        </p:nvSpPr>
        <p:spPr>
          <a:xfrm>
            <a:off x="5691471" y="4450028"/>
            <a:ext cx="5410200" cy="1411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57" dirty="0">
                <a:hlinkClick r:id="rId8"/>
              </a:rPr>
              <a:t>https://quizizz.com/admin/quiz/60057f8ef2ebff001bf230d1</a:t>
            </a:r>
            <a:endParaRPr lang="ar-AE" sz="2857" dirty="0"/>
          </a:p>
          <a:p>
            <a:endParaRPr lang="en-US" sz="2857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99BE6D-9AB5-4B0F-A698-4D61711961E5}"/>
              </a:ext>
            </a:extLst>
          </p:cNvPr>
          <p:cNvSpPr/>
          <p:nvPr/>
        </p:nvSpPr>
        <p:spPr>
          <a:xfrm>
            <a:off x="1576669" y="601050"/>
            <a:ext cx="947163" cy="656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44938"/>
            <a:r>
              <a:rPr lang="ar-AE" sz="1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3  دقائق </a:t>
            </a:r>
            <a:endParaRPr lang="en-US" sz="15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576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34848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2424" y="1955953"/>
            <a:ext cx="82317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أقسام الفعل </a:t>
            </a:r>
            <a:endParaRPr 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5072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itle 1"/>
          <p:cNvSpPr txBox="1">
            <a:spLocks/>
          </p:cNvSpPr>
          <p:nvPr/>
        </p:nvSpPr>
        <p:spPr bwMode="auto">
          <a:xfrm>
            <a:off x="2313133" y="4291618"/>
            <a:ext cx="9590484" cy="1385182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7000"/>
              </a:lnSpc>
              <a:spcBef>
                <a:spcPts val="0"/>
              </a:spcBef>
              <a:buNone/>
            </a:pPr>
            <a:r>
              <a:rPr lang="ar-EG" sz="44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يميز الفع</a:t>
            </a:r>
            <a:r>
              <a:rPr lang="ar-AE" sz="44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ـ</a:t>
            </a:r>
            <a:r>
              <a:rPr lang="ar-EG" sz="44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ل حسب الزمن ويضعه في جمل</a:t>
            </a:r>
            <a:endParaRPr lang="en-US" sz="4400" b="1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369460" y="1399549"/>
            <a:ext cx="9590478" cy="1210236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defRPr/>
            </a:pPr>
            <a:r>
              <a:rPr lang="ar-AE" sz="36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-أن يتعرف المتعلم</a:t>
            </a:r>
            <a:r>
              <a:rPr lang="ar-EG" sz="36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أقسام الفعل ( ماض – مضارع – أمر)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352972" y="2820103"/>
            <a:ext cx="9586761" cy="121779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7000"/>
              </a:lnSpc>
              <a:spcBef>
                <a:spcPts val="0"/>
              </a:spcBef>
              <a:buNone/>
            </a:pPr>
            <a:r>
              <a:rPr lang="ar-AE" sz="32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أن </a:t>
            </a:r>
            <a:r>
              <a:rPr lang="ar-EG" sz="32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يحول </a:t>
            </a:r>
            <a:r>
              <a:rPr lang="ar-AE" sz="32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المتعلم الفعل </a:t>
            </a:r>
            <a:r>
              <a:rPr lang="ar-EG" sz="3200" b="1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من الماض إلى المضارع والأمر</a:t>
            </a:r>
            <a:endParaRPr lang="ar-AE" sz="3200" b="1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89664" y="-17444"/>
            <a:ext cx="9550069" cy="137705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r-AE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نواتج التعلم :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84E419-84E8-485D-855F-3E07F5972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B0665E-C9BE-49DA-920C-2DE18769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374" y="1092867"/>
            <a:ext cx="2041071" cy="2041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0E9121-7379-476F-B941-ADC03A1206CD}"/>
              </a:ext>
            </a:extLst>
          </p:cNvPr>
          <p:cNvSpPr txBox="1"/>
          <p:nvPr/>
        </p:nvSpPr>
        <p:spPr>
          <a:xfrm>
            <a:off x="3844992" y="1365472"/>
            <a:ext cx="4182111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رَفَعَ </a:t>
            </a:r>
            <a:r>
              <a:rPr lang="ar-BH" sz="4286" dirty="0">
                <a:cs typeface="(AH) Manal Black" pitchFamily="2" charset="-78"/>
              </a:rPr>
              <a:t>الْمُؤَذِّنُ الْآذ</a:t>
            </a:r>
            <a:r>
              <a:rPr lang="ar-AE" sz="4286" dirty="0">
                <a:cs typeface="(AH) Manal Black" pitchFamily="2" charset="-78"/>
              </a:rPr>
              <a:t>ا</a:t>
            </a:r>
            <a:r>
              <a:rPr lang="ar-BH" sz="4286" dirty="0">
                <a:cs typeface="(AH) Manal Black" pitchFamily="2" charset="-78"/>
              </a:rPr>
              <a:t>نِ.</a:t>
            </a:r>
            <a:endParaRPr lang="en-US" sz="4286" dirty="0"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B4495-E79D-4B8C-9410-8EB3B52D0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563" l="10000" r="91094">
                        <a14:foregroundMark x1="25781" y1="81406" x2="36875" y2="82969"/>
                        <a14:foregroundMark x1="38906" y1="80000" x2="37188" y2="77500"/>
                        <a14:foregroundMark x1="19063" y1="34688" x2="23906" y2="36094"/>
                        <a14:foregroundMark x1="34688" y1="44375" x2="31875" y2="44063"/>
                        <a14:foregroundMark x1="64688" y1="90313" x2="80000" y2="91563"/>
                        <a14:foregroundMark x1="90469" y1="73125" x2="91094" y2="53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36" y="3501330"/>
            <a:ext cx="4354286" cy="36517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3450CB-9B0F-46ED-A24C-342D47176C61}"/>
              </a:ext>
            </a:extLst>
          </p:cNvPr>
          <p:cNvSpPr txBox="1"/>
          <p:nvPr/>
        </p:nvSpPr>
        <p:spPr>
          <a:xfrm>
            <a:off x="3212365" y="2703527"/>
            <a:ext cx="5028008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يِرْفَعُ </a:t>
            </a:r>
            <a:r>
              <a:rPr lang="ar-BH" sz="4286" dirty="0">
                <a:cs typeface="(AH) Manal Black" pitchFamily="2" charset="-78"/>
              </a:rPr>
              <a:t>الْمُؤَذِّنُ الْآذ</a:t>
            </a:r>
            <a:r>
              <a:rPr lang="ar-AE" sz="4286" dirty="0">
                <a:cs typeface="(AH) Manal Black" pitchFamily="2" charset="-78"/>
              </a:rPr>
              <a:t>ا</a:t>
            </a:r>
            <a:r>
              <a:rPr lang="ar-BH" sz="4286" dirty="0">
                <a:cs typeface="(AH) Manal Black" pitchFamily="2" charset="-78"/>
              </a:rPr>
              <a:t>نِ.</a:t>
            </a:r>
            <a:endParaRPr lang="en-US" sz="4286" dirty="0"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4489D7-DE52-48B2-9677-1266305BDD9E}"/>
              </a:ext>
            </a:extLst>
          </p:cNvPr>
          <p:cNvSpPr txBox="1"/>
          <p:nvPr/>
        </p:nvSpPr>
        <p:spPr>
          <a:xfrm>
            <a:off x="5463622" y="4335254"/>
            <a:ext cx="4314597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قَطَفَ </a:t>
            </a:r>
            <a:r>
              <a:rPr lang="ar-BH" sz="4286" dirty="0">
                <a:cs typeface="(AH) Manal Black" pitchFamily="2" charset="-78"/>
              </a:rPr>
              <a:t>الْمُزارِع الثِّمارَ.</a:t>
            </a:r>
            <a:endParaRPr lang="en-US" sz="4286" dirty="0">
              <a:cs typeface="(AH) Manal Black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AC4ED-0405-4E98-B903-7FA8A2DA903F}"/>
              </a:ext>
            </a:extLst>
          </p:cNvPr>
          <p:cNvSpPr txBox="1"/>
          <p:nvPr/>
        </p:nvSpPr>
        <p:spPr>
          <a:xfrm>
            <a:off x="5376212" y="5596627"/>
            <a:ext cx="5279909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يَقْطِفُ </a:t>
            </a:r>
            <a:r>
              <a:rPr lang="ar-BH" sz="4286" dirty="0">
                <a:cs typeface="(AH) Manal Black" pitchFamily="2" charset="-78"/>
              </a:rPr>
              <a:t>الْمُزارِعُ الثِّمارَ.</a:t>
            </a:r>
            <a:endParaRPr lang="en-US" sz="4286" dirty="0">
              <a:cs typeface="(AH) Manal Black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F50754-761F-4E35-956E-048BC5DB42E1}"/>
              </a:ext>
            </a:extLst>
          </p:cNvPr>
          <p:cNvSpPr/>
          <p:nvPr/>
        </p:nvSpPr>
        <p:spPr>
          <a:xfrm>
            <a:off x="5997673" y="190784"/>
            <a:ext cx="4363695" cy="620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429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429" u="sng" dirty="0">
                <a:cs typeface="(AH) Manal Black" pitchFamily="2" charset="-78"/>
              </a:rPr>
              <a:t>حدد </a:t>
            </a:r>
            <a:r>
              <a:rPr lang="ar-BH" sz="3429" u="sng" dirty="0">
                <a:cs typeface="(AH) Manal Black" pitchFamily="2" charset="-78"/>
              </a:rPr>
              <a:t> وفرق بين الْجُمل الآتية:</a:t>
            </a: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87344708-E2E3-4AEE-B0CE-C769429C1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45" l="9752" r="91667">
                        <a14:foregroundMark x1="19504" y1="89007" x2="20567" y2="2305"/>
                        <a14:foregroundMark x1="20745" y1="4078" x2="20390" y2="355"/>
                        <a14:foregroundMark x1="38475" y1="14184" x2="38830" y2="355"/>
                        <a14:foregroundMark x1="38830" y1="9220" x2="38830" y2="51596"/>
                        <a14:foregroundMark x1="37234" y1="42908" x2="32801" y2="33865"/>
                        <a14:foregroundMark x1="34752" y1="33865" x2="44858" y2="35461"/>
                        <a14:foregroundMark x1="47872" y1="64007" x2="57092" y2="50000"/>
                        <a14:foregroundMark x1="57801" y1="52128" x2="57979" y2="63830"/>
                        <a14:foregroundMark x1="57092" y1="94149" x2="57092" y2="94149"/>
                        <a14:foregroundMark x1="57092" y1="94149" x2="57092" y2="95745"/>
                        <a14:foregroundMark x1="57270" y1="40603" x2="57270" y2="40603"/>
                        <a14:foregroundMark x1="57270" y1="40603" x2="57447" y2="35106"/>
                        <a14:foregroundMark x1="57447" y1="35106" x2="57270" y2="355"/>
                        <a14:foregroundMark x1="69504" y1="1418" x2="70213" y2="33511"/>
                        <a14:foregroundMark x1="69504" y1="46809" x2="69326" y2="42908"/>
                        <a14:foregroundMark x1="30674" y1="72340" x2="13830" y2="67908"/>
                        <a14:foregroundMark x1="58865" y1="83333" x2="58865" y2="49113"/>
                        <a14:foregroundMark x1="83688" y1="76418" x2="84397" y2="40071"/>
                        <a14:foregroundMark x1="84043" y1="54610" x2="85106" y2="60993"/>
                        <a14:foregroundMark x1="84397" y1="32447" x2="84574" y2="0"/>
                        <a14:foregroundMark x1="77482" y1="63121" x2="91667" y2="58156"/>
                        <a14:foregroundMark x1="87766" y1="58865" x2="78546" y2="54078"/>
                        <a14:foregroundMark x1="79078" y1="56028" x2="82624" y2="59929"/>
                        <a14:foregroundMark x1="84043" y1="76418" x2="84043" y2="76418"/>
                        <a14:foregroundMark x1="83333" y1="15248" x2="83333" y2="15248"/>
                        <a14:foregroundMark x1="83688" y1="17908" x2="84043" y2="1241"/>
                        <a14:foregroundMark x1="83688" y1="20922" x2="83333" y2="887"/>
                        <a14:foregroundMark x1="69504" y1="13121" x2="69858" y2="0"/>
                        <a14:foregroundMark x1="58156" y1="18262" x2="56915" y2="0"/>
                        <a14:foregroundMark x1="37589" y1="12234" x2="38121" y2="0"/>
                        <a14:backgroundMark x1="58865" y1="37589" x2="59752" y2="1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67" y="-1"/>
            <a:ext cx="2876538" cy="254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D73017-1105-4C60-AC7A-0A2778692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FE4534-3294-4971-8F23-CE51AD718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738" y="1147092"/>
            <a:ext cx="2041071" cy="2041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62651D-C9FE-4E5F-B946-258949C1E675}"/>
              </a:ext>
            </a:extLst>
          </p:cNvPr>
          <p:cNvSpPr txBox="1"/>
          <p:nvPr/>
        </p:nvSpPr>
        <p:spPr>
          <a:xfrm>
            <a:off x="4058263" y="1208887"/>
            <a:ext cx="4075475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صاد </a:t>
            </a:r>
            <a:r>
              <a:rPr lang="ar-BH" sz="4286" dirty="0">
                <a:cs typeface="(AH) Manal Black" pitchFamily="2" charset="-78"/>
              </a:rPr>
              <a:t>الصَّيادُ السَّمَكَةُ.</a:t>
            </a:r>
            <a:endParaRPr lang="en-US" sz="4286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E3FAC-0094-4F6E-9C1C-02B437CFFFC1}"/>
              </a:ext>
            </a:extLst>
          </p:cNvPr>
          <p:cNvSpPr txBox="1"/>
          <p:nvPr/>
        </p:nvSpPr>
        <p:spPr>
          <a:xfrm>
            <a:off x="4064203" y="2417774"/>
            <a:ext cx="4075475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يَصيدُ </a:t>
            </a:r>
            <a:r>
              <a:rPr lang="ar-BH" sz="4286" dirty="0">
                <a:cs typeface="(AH) Manal Black" pitchFamily="2" charset="-78"/>
              </a:rPr>
              <a:t>الصَّيادُ السَّمَكَةُ.</a:t>
            </a:r>
            <a:endParaRPr lang="en-US" sz="4286" dirty="0">
              <a:cs typeface="(AH) Manal Black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0660F-24FE-4CD3-84C0-FD673A6F3B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1" b="90000" l="4930" r="89671">
                        <a14:foregroundMark x1="8216" y1="83333" x2="4930" y2="65686"/>
                        <a14:foregroundMark x1="41784" y1="38039" x2="34507" y2="26471"/>
                        <a14:foregroundMark x1="34507" y1="26471" x2="26526" y2="22157"/>
                        <a14:foregroundMark x1="36620" y1="17255" x2="33803" y2="6471"/>
                        <a14:foregroundMark x1="33803" y1="6471" x2="36620" y2="2941"/>
                      </a14:backgroundRemoval>
                    </a14:imgEffect>
                  </a14:imgLayer>
                </a14:imgProps>
              </a:ext>
            </a:extLst>
          </a:blip>
          <a:srcRect r="18124" b="8081"/>
          <a:stretch/>
        </p:blipFill>
        <p:spPr>
          <a:xfrm>
            <a:off x="1749530" y="3205043"/>
            <a:ext cx="3127271" cy="36529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A225BB-5877-441B-840D-E6FCCB76F341}"/>
              </a:ext>
            </a:extLst>
          </p:cNvPr>
          <p:cNvSpPr txBox="1"/>
          <p:nvPr/>
        </p:nvSpPr>
        <p:spPr>
          <a:xfrm>
            <a:off x="4189889" y="4335254"/>
            <a:ext cx="4913289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قَطَعَ </a:t>
            </a:r>
            <a:r>
              <a:rPr lang="ar-BH" sz="4286" dirty="0">
                <a:cs typeface="(AH) Manal Black" pitchFamily="2" charset="-78"/>
              </a:rPr>
              <a:t>النَّجارُ الْأَخْشاب.</a:t>
            </a:r>
            <a:endParaRPr lang="en-US" sz="4286" dirty="0"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71BB0C-D8F1-404D-9B74-9D77AA35879D}"/>
              </a:ext>
            </a:extLst>
          </p:cNvPr>
          <p:cNvSpPr txBox="1"/>
          <p:nvPr/>
        </p:nvSpPr>
        <p:spPr>
          <a:xfrm>
            <a:off x="5277464" y="5482345"/>
            <a:ext cx="4897345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286" u="sng" dirty="0">
                <a:solidFill>
                  <a:srgbClr val="FF0000"/>
                </a:solidFill>
                <a:cs typeface="(AH) Manal Black" pitchFamily="2" charset="-78"/>
              </a:rPr>
              <a:t> يَقْطَعُ </a:t>
            </a:r>
            <a:r>
              <a:rPr lang="ar-BH" sz="4286" dirty="0">
                <a:cs typeface="(AH) Manal Black" pitchFamily="2" charset="-78"/>
              </a:rPr>
              <a:t>النَّجارُ الْأَخْشاب.</a:t>
            </a:r>
            <a:endParaRPr lang="en-US" sz="4286" dirty="0">
              <a:cs typeface="(AH) Manal Black" pitchFamily="2" charset="-78"/>
            </a:endParaRPr>
          </a:p>
        </p:txBody>
      </p:sp>
      <p:pic>
        <p:nvPicPr>
          <p:cNvPr id="13" name="Picture 12" descr="A picture containing object&#10;&#10;Description automatically generated">
            <a:extLst>
              <a:ext uri="{FF2B5EF4-FFF2-40B4-BE49-F238E27FC236}">
                <a16:creationId xmlns:a16="http://schemas.microsoft.com/office/drawing/2014/main" id="{7634656B-A266-407C-9985-4463D8E1B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45" l="9752" r="91667">
                        <a14:foregroundMark x1="19504" y1="89007" x2="20567" y2="2305"/>
                        <a14:foregroundMark x1="20745" y1="4078" x2="20390" y2="355"/>
                        <a14:foregroundMark x1="38475" y1="14184" x2="38830" y2="355"/>
                        <a14:foregroundMark x1="38830" y1="9220" x2="38830" y2="51596"/>
                        <a14:foregroundMark x1="37234" y1="42908" x2="32801" y2="33865"/>
                        <a14:foregroundMark x1="34752" y1="33865" x2="44858" y2="35461"/>
                        <a14:foregroundMark x1="47872" y1="64007" x2="57092" y2="50000"/>
                        <a14:foregroundMark x1="57801" y1="52128" x2="57979" y2="63830"/>
                        <a14:foregroundMark x1="57092" y1="94149" x2="57092" y2="94149"/>
                        <a14:foregroundMark x1="57092" y1="94149" x2="57092" y2="95745"/>
                        <a14:foregroundMark x1="57270" y1="40603" x2="57270" y2="40603"/>
                        <a14:foregroundMark x1="57270" y1="40603" x2="57447" y2="35106"/>
                        <a14:foregroundMark x1="57447" y1="35106" x2="57270" y2="355"/>
                        <a14:foregroundMark x1="69504" y1="1418" x2="70213" y2="33511"/>
                        <a14:foregroundMark x1="69504" y1="46809" x2="69326" y2="42908"/>
                        <a14:foregroundMark x1="30674" y1="72340" x2="13830" y2="67908"/>
                        <a14:foregroundMark x1="58865" y1="83333" x2="58865" y2="49113"/>
                        <a14:foregroundMark x1="83688" y1="76418" x2="84397" y2="40071"/>
                        <a14:foregroundMark x1="84043" y1="54610" x2="85106" y2="60993"/>
                        <a14:foregroundMark x1="84397" y1="32447" x2="84574" y2="0"/>
                        <a14:foregroundMark x1="77482" y1="63121" x2="91667" y2="58156"/>
                        <a14:foregroundMark x1="87766" y1="58865" x2="78546" y2="54078"/>
                        <a14:foregroundMark x1="79078" y1="56028" x2="82624" y2="59929"/>
                        <a14:foregroundMark x1="84043" y1="76418" x2="84043" y2="76418"/>
                        <a14:foregroundMark x1="83333" y1="15248" x2="83333" y2="15248"/>
                        <a14:foregroundMark x1="83688" y1="17908" x2="84043" y2="1241"/>
                        <a14:foregroundMark x1="83688" y1="20922" x2="83333" y2="887"/>
                        <a14:foregroundMark x1="69504" y1="13121" x2="69858" y2="0"/>
                        <a14:foregroundMark x1="58156" y1="18262" x2="56915" y2="0"/>
                        <a14:foregroundMark x1="37589" y1="12234" x2="38121" y2="0"/>
                        <a14:backgroundMark x1="58865" y1="37589" x2="59752" y2="1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67" y="-1"/>
            <a:ext cx="2876538" cy="25461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AEC2C3-B262-4CE9-BFCE-B14036D8557F}"/>
              </a:ext>
            </a:extLst>
          </p:cNvPr>
          <p:cNvSpPr/>
          <p:nvPr/>
        </p:nvSpPr>
        <p:spPr>
          <a:xfrm>
            <a:off x="5997673" y="190784"/>
            <a:ext cx="4363695" cy="620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429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429" u="sng" dirty="0">
                <a:cs typeface="(AH) Manal Black" pitchFamily="2" charset="-78"/>
              </a:rPr>
              <a:t>حدد </a:t>
            </a:r>
            <a:r>
              <a:rPr lang="ar-BH" sz="3429" u="sng" dirty="0">
                <a:cs typeface="(AH) Manal Black" pitchFamily="2" charset="-78"/>
              </a:rPr>
              <a:t> وفرق بين الْجُمل الآتية:</a:t>
            </a:r>
          </a:p>
        </p:txBody>
      </p:sp>
    </p:spTree>
    <p:extLst>
      <p:ext uri="{BB962C8B-B14F-4D97-AF65-F5344CB8AC3E}">
        <p14:creationId xmlns:p14="http://schemas.microsoft.com/office/powerpoint/2010/main" val="40465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1031" y="1013844"/>
            <a:ext cx="6965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هي أحرف المضارعة؟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4565" y="3701626"/>
            <a:ext cx="6219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هي أقسام الفعل؟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843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أقسام الفعل من حيث زمنه: الماضي /المضارع/ الأمر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6" r="1188" b="12923"/>
          <a:stretch/>
        </p:blipFill>
        <p:spPr bwMode="auto">
          <a:xfrm>
            <a:off x="817419" y="359052"/>
            <a:ext cx="10668000" cy="60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76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300" y="2191481"/>
            <a:ext cx="111251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أحول الفعل الماضي إلى مضارع  </a:t>
            </a:r>
          </a:p>
          <a:p>
            <a:pPr algn="ctr"/>
            <a:r>
              <a:rPr lang="ar-EG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بطريقة صحيحة؟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6523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988</TotalTime>
  <Words>309</Words>
  <Application>Microsoft Office PowerPoint</Application>
  <PresentationFormat>Widescreen</PresentationFormat>
  <Paragraphs>108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Comic Sans MS</vt:lpstr>
      <vt:lpstr>Corbel</vt:lpstr>
      <vt:lpstr>Sakkal Majalla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Aeisha Diab</dc:creator>
  <cp:lastModifiedBy>Rahma Mahmoud Abdelhakim</cp:lastModifiedBy>
  <cp:revision>13</cp:revision>
  <dcterms:created xsi:type="dcterms:W3CDTF">2021-01-03T09:22:38Z</dcterms:created>
  <dcterms:modified xsi:type="dcterms:W3CDTF">2022-01-07T08:51:33Z</dcterms:modified>
</cp:coreProperties>
</file>