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518" r:id="rId2"/>
    <p:sldId id="549" r:id="rId3"/>
    <p:sldId id="524" r:id="rId4"/>
    <p:sldId id="525" r:id="rId5"/>
    <p:sldId id="1383" r:id="rId6"/>
    <p:sldId id="529" r:id="rId7"/>
    <p:sldId id="1761" r:id="rId8"/>
    <p:sldId id="1384" r:id="rId9"/>
    <p:sldId id="1385" r:id="rId10"/>
    <p:sldId id="1387" r:id="rId11"/>
    <p:sldId id="1388" r:id="rId12"/>
    <p:sldId id="1760" r:id="rId13"/>
    <p:sldId id="1763" r:id="rId14"/>
    <p:sldId id="1762" r:id="rId15"/>
    <p:sldId id="531" r:id="rId16"/>
    <p:sldId id="1764" r:id="rId17"/>
    <p:sldId id="527" r:id="rId18"/>
    <p:sldId id="528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1" d="100"/>
          <a:sy n="61" d="100"/>
        </p:scale>
        <p:origin x="107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12F01-59F1-4BFE-B1D5-3F37B1D50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04C36DF-C461-40C3-9B9E-0C609859B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A16210-2551-4C42-9687-7E1D07675A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BF67-4DFA-4B45-83E3-FA3D7B72037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ACEDCA-8ED6-4422-A388-55151F335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ED2A15-9CE6-48D3-BCF3-9E1134C82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6428-5ADB-4278-9053-E60BB548E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12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D80E35-CF2C-427A-9E3D-E477C5619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D4EA91-A8B3-48B1-9A16-CF40F9E44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513684-F555-4816-8949-F377758BE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BF67-4DFA-4B45-83E3-FA3D7B72037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348584-8D1D-48F8-8D3A-68D1E5316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91F62E-A921-48D2-9353-9971F36AA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6428-5ADB-4278-9053-E60BB548E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258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9D4B217-26A2-4657-A402-C5C5F33E92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3699A75-078F-4611-BB8B-4FA9F60B7D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F81C4-255A-416A-935E-8D8055783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BF67-4DFA-4B45-83E3-FA3D7B72037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0F918-BF1F-4600-A704-F99B9B9E4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FC42F1-91C2-43EC-9D34-6B11AD363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6428-5ADB-4278-9053-E60BB548E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188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F4C9E0-947D-4E49-B4D1-F06B66676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ABAC7C-5187-489D-B30F-BFBF25A164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46D53-02D8-411E-90AA-AD0A38A08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BF67-4DFA-4B45-83E3-FA3D7B72037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D5C9B2-EA21-49FE-9D0E-5769DBB9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48F422-4047-4035-A157-55B9EC995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6428-5ADB-4278-9053-E60BB548E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262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766D28-1526-4F92-9BB2-7380D1A0DF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E89549-0A8B-47BC-8973-215B734054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4A9828-D7DF-4E98-8F79-F4D9292361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BF67-4DFA-4B45-83E3-FA3D7B72037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661F5-474F-46E5-9213-0EF3BA9F1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4D5EC3-D89B-4878-8CAF-147A7CF93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6428-5ADB-4278-9053-E60BB548E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3178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2AA488-EC33-4834-8EED-F4E88AB12D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DE2EC7-5FD6-4F83-8D38-D059F99B3D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EC241A-2AA8-428F-84FE-A27377DA30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7117D6-08E2-4A35-BE02-5C66069B36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BF67-4DFA-4B45-83E3-FA3D7B72037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9B6537-E161-4FB7-B1B4-E9D455AEF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47934C-383F-4791-A644-046344EE6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6428-5ADB-4278-9053-E60BB548E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46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E17AA-18C5-4F09-95FF-71DE38479B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2BEEC0-1BE4-4120-80ED-523147DCD3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E43410-5C82-46C8-817B-B106527536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179292-BE53-4C79-A5A0-34FEB19EC5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0239B69-6EB5-41AF-90C6-2B160DB352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A7172B-7BF9-4CA7-BC96-97434A4D0B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BF67-4DFA-4B45-83E3-FA3D7B72037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F594D6-60CC-481F-A575-3E0483A3D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D05BF6-C2C7-4133-9FEA-2B3CD37F3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6428-5ADB-4278-9053-E60BB548E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54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8449B-08ED-4FE9-803D-C688F9AAF6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24DE8B-5A5A-40EE-9CB7-CF7DFCCF7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BF67-4DFA-4B45-83E3-FA3D7B72037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7ABF65-79FC-4066-A3C9-A7B9E92CC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6AC992-1B7F-4BE4-8B58-96B019854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6428-5ADB-4278-9053-E60BB548E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384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6B0753-B35C-4530-AEA0-D236234E4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BF67-4DFA-4B45-83E3-FA3D7B72037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F7B0EC-69EE-431D-BB77-2236A242F0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B574CF-C79A-448C-9202-FA3923667B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6428-5ADB-4278-9053-E60BB548E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158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B3E9DD-697C-4F2D-A248-077ED35B68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C7D7DC-9441-453E-AB2E-A1F023243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9F4EE8-6CBF-4FD2-B058-FC05381DAF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EE6E01-D99F-45ED-A77D-E164BEED1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BF67-4DFA-4B45-83E3-FA3D7B72037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A9A3B1-D971-49B1-AAF9-61B9742AE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E85CDE-F7BF-4525-892B-0F5B76C7F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6428-5ADB-4278-9053-E60BB548E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93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D412E-DC27-4BC2-AB0A-C25106D1E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A20862-3B2F-4779-A124-F8472850AFD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DC093-8BC5-4BC9-A692-9970BA166F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F52918-A54C-4663-BAA9-1F7C4C5D0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BBF67-4DFA-4B45-83E3-FA3D7B72037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3EBDE7-1F25-48A6-8788-F1B4DB3D7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7537A6-2BDD-45B4-9A69-4764F9125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956428-5ADB-4278-9053-E60BB548E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4089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C8F24A-94BA-4577-BF8D-AD81E4C14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3DE751-912D-4FB5-BCB5-4AEA24E930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2190F6-07A7-47CE-82E7-2B876269B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BBF67-4DFA-4B45-83E3-FA3D7B720372}" type="datetimeFigureOut">
              <a:rPr lang="en-US" smtClean="0"/>
              <a:t>2/11/2022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82AF9F-A338-4CA3-9E97-9E0A8648FC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A4396-430A-4557-9692-A1597B94AF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956428-5ADB-4278-9053-E60BB548EA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279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2.wdp"/><Relationship Id="rId5" Type="http://schemas.openxmlformats.org/officeDocument/2006/relationships/image" Target="../media/image25.png"/><Relationship Id="rId4" Type="http://schemas.openxmlformats.org/officeDocument/2006/relationships/image" Target="../media/image3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gif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7" Type="http://schemas.microsoft.com/office/2007/relationships/hdphoto" Target="../media/hdphoto1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8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gif"/><Relationship Id="rId4" Type="http://schemas.openxmlformats.org/officeDocument/2006/relationships/image" Target="../media/image3.gi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12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3.gif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4.png"/><Relationship Id="rId14" Type="http://schemas.microsoft.com/office/2007/relationships/hdphoto" Target="../media/hdphoto6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microsoft.com/office/2007/relationships/hdphoto" Target="../media/hdphoto7.wdp"/><Relationship Id="rId4" Type="http://schemas.openxmlformats.org/officeDocument/2006/relationships/image" Target="../media/image17.png"/><Relationship Id="rId9" Type="http://schemas.openxmlformats.org/officeDocument/2006/relationships/image" Target="../media/image3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wordwall.net/play/10880/218/196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32-Point Star 1">
            <a:extLst>
              <a:ext uri="{FF2B5EF4-FFF2-40B4-BE49-F238E27FC236}">
                <a16:creationId xmlns:a16="http://schemas.microsoft.com/office/drawing/2014/main" id="{DA2BAF23-D586-48CF-880C-E11ADC9D59BB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153FB7E-E3A0-4BFF-B972-9D8E5DB04741}"/>
              </a:ext>
            </a:extLst>
          </p:cNvPr>
          <p:cNvSpPr/>
          <p:nvPr/>
        </p:nvSpPr>
        <p:spPr>
          <a:xfrm>
            <a:off x="3034747" y="1510747"/>
            <a:ext cx="6122504" cy="3836505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E7EAD842-3E50-421C-AF30-8F08364924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962" y="5748010"/>
            <a:ext cx="731520" cy="7315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5AB7AC1-3FA0-4B8C-A099-643190FF8BF2}"/>
              </a:ext>
            </a:extLst>
          </p:cNvPr>
          <p:cNvSpPr txBox="1"/>
          <p:nvPr/>
        </p:nvSpPr>
        <p:spPr>
          <a:xfrm>
            <a:off x="2470097" y="2497975"/>
            <a:ext cx="725180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أ</a:t>
            </a:r>
            <a:r>
              <a:rPr lang="ar-BH" sz="4000" dirty="0">
                <a:cs typeface="(AH) Manal Black" pitchFamily="2" charset="-78"/>
              </a:rPr>
              <a:t>هْلًا و</a:t>
            </a: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َ</a:t>
            </a:r>
            <a:r>
              <a:rPr lang="ar-BH" sz="4000" dirty="0">
                <a:cs typeface="(AH) Manal Black" pitchFamily="2" charset="-78"/>
              </a:rPr>
              <a:t>سْهْلًا بِطُلابي المُبْدِعين</a:t>
            </a:r>
          </a:p>
          <a:p>
            <a:pPr algn="ctr" rtl="1">
              <a:lnSpc>
                <a:spcPct val="150000"/>
              </a:lnSpc>
            </a:pPr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4000" dirty="0">
                <a:cs typeface="(AH) Manal Black" pitchFamily="2" charset="-78"/>
              </a:rPr>
              <a:t>يّا نُبْدِع بِدَرْس الْيَوْم يا أَبْطالي.</a:t>
            </a:r>
            <a:endParaRPr lang="en-US" sz="4000" dirty="0">
              <a:cs typeface="(AH) Manal Black" pitchFamily="2" charset="-78"/>
            </a:endParaRPr>
          </a:p>
        </p:txBody>
      </p:sp>
      <p:pic>
        <p:nvPicPr>
          <p:cNvPr id="12" name="Picture 1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FD868F4E-BDB7-4202-8E06-6DEFCD96D6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968" y="270558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417A0E7F-9518-4404-8379-1FFAD918DD92}"/>
              </a:ext>
            </a:extLst>
          </p:cNvPr>
          <p:cNvSpPr/>
          <p:nvPr/>
        </p:nvSpPr>
        <p:spPr>
          <a:xfrm>
            <a:off x="468831" y="744230"/>
            <a:ext cx="105189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الترحيب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48A66CA4-6BC9-46A9-A96A-EC5C52EAD369}"/>
              </a:ext>
            </a:extLst>
          </p:cNvPr>
          <p:cNvGrpSpPr/>
          <p:nvPr/>
        </p:nvGrpSpPr>
        <p:grpSpPr>
          <a:xfrm>
            <a:off x="688607" y="2333644"/>
            <a:ext cx="2464566" cy="2468261"/>
            <a:chOff x="1643433" y="2133619"/>
            <a:chExt cx="2464566" cy="2468261"/>
          </a:xfrm>
        </p:grpSpPr>
        <p:pic>
          <p:nvPicPr>
            <p:cNvPr id="11" name="Picture 10" descr="Shape, circle&#10;&#10;Description automatically generated">
              <a:extLst>
                <a:ext uri="{FF2B5EF4-FFF2-40B4-BE49-F238E27FC236}">
                  <a16:creationId xmlns:a16="http://schemas.microsoft.com/office/drawing/2014/main" id="{30555EEA-9A6B-4A56-B98F-209650D6121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14" name="Picture 13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E4FE8DBA-3504-424D-AB3C-E3CEAB3E20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89C51696-AD50-45D2-9B5A-9A468B62EA2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89" y="324114"/>
            <a:ext cx="1154435" cy="115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035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3.95833E-6 -1.48148E-6 L -3.958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94444E-6 -3.58025E-6 L -1.94444E-6 -0.07222 " pathEditMode="relative" rAng="0" ptsTypes="AA">
                                      <p:cBhvr>
                                        <p:cTn id="1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5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FAFDA05-9D20-4D64-A1DF-4BA1165F7B66}"/>
              </a:ext>
            </a:extLst>
          </p:cNvPr>
          <p:cNvSpPr/>
          <p:nvPr/>
        </p:nvSpPr>
        <p:spPr>
          <a:xfrm>
            <a:off x="1519676" y="446055"/>
            <a:ext cx="10121575" cy="5646990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9BFB1D7-99B5-42FF-84B7-3F784310633C}"/>
              </a:ext>
            </a:extLst>
          </p:cNvPr>
          <p:cNvSpPr txBox="1">
            <a:spLocks/>
          </p:cNvSpPr>
          <p:nvPr/>
        </p:nvSpPr>
        <p:spPr>
          <a:xfrm>
            <a:off x="3776730" y="574851"/>
            <a:ext cx="5607465" cy="132538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3600" u="sng" dirty="0">
                <a:solidFill>
                  <a:srgbClr val="00B0F0"/>
                </a:solidFill>
                <a:latin typeface="Al Qalam Kolkatta Quranic font" panose="02000506000000020003" pitchFamily="2" charset="-78"/>
                <a:cs typeface="(AH) Manal Black" pitchFamily="2" charset="-78"/>
              </a:rPr>
              <a:t>*</a:t>
            </a:r>
            <a:r>
              <a:rPr lang="ar-BH" sz="3600" u="sng" dirty="0">
                <a:solidFill>
                  <a:srgbClr val="FF0000"/>
                </a:solidFill>
                <a:latin typeface="Al Qalam Kolkatta Quranic font" panose="02000506000000020003" pitchFamily="2" charset="-78"/>
                <a:cs typeface="(AH) Manal Black" pitchFamily="2" charset="-78"/>
              </a:rPr>
              <a:t> قائِمَةُ رَصْدِ الْكِتابَةِ: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9F375-5721-4869-A18E-52B83E0382E1}"/>
              </a:ext>
            </a:extLst>
          </p:cNvPr>
          <p:cNvSpPr txBox="1"/>
          <p:nvPr/>
        </p:nvSpPr>
        <p:spPr>
          <a:xfrm>
            <a:off x="8650513" y="1955107"/>
            <a:ext cx="249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1-الْأَفْكار: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45878-8BCF-4642-8CB9-A1163B3023EA}"/>
              </a:ext>
            </a:extLst>
          </p:cNvPr>
          <p:cNvSpPr txBox="1"/>
          <p:nvPr/>
        </p:nvSpPr>
        <p:spPr>
          <a:xfrm>
            <a:off x="1944915" y="2940361"/>
            <a:ext cx="8727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solidFill>
                  <a:srgbClr val="0070C0"/>
                </a:solidFill>
                <a:cs typeface="(AH) Manal Black" pitchFamily="2" charset="-78"/>
              </a:rPr>
              <a:t>هَلْ كَتَبْتَ عِباراتٍ شائِقَةٍ وَمُحَدَّدَةٍ تُعَبِّر عَنْ مِشاعِرِكَ تِجاهَ الْمُرْسِلِ إِلَيْهِ؟</a:t>
            </a:r>
            <a:endParaRPr lang="en-US" sz="3200" dirty="0">
              <a:solidFill>
                <a:srgbClr val="0070C0"/>
              </a:solidFill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1BBE45-9FF3-453E-9AC7-D26435784CA0}"/>
              </a:ext>
            </a:extLst>
          </p:cNvPr>
          <p:cNvSpPr txBox="1"/>
          <p:nvPr/>
        </p:nvSpPr>
        <p:spPr>
          <a:xfrm>
            <a:off x="8650513" y="3864059"/>
            <a:ext cx="249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2-التَّنْظيمُ: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D9E1FC-CE36-4DCD-ACC1-083F9FC870AF}"/>
              </a:ext>
            </a:extLst>
          </p:cNvPr>
          <p:cNvSpPr txBox="1"/>
          <p:nvPr/>
        </p:nvSpPr>
        <p:spPr>
          <a:xfrm>
            <a:off x="1732295" y="4866281"/>
            <a:ext cx="87274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solidFill>
                  <a:schemeClr val="accent6">
                    <a:lumMod val="75000"/>
                  </a:schemeClr>
                </a:solidFill>
                <a:cs typeface="(AH) Manal Black" pitchFamily="2" charset="-78"/>
              </a:rPr>
              <a:t>هَلْ كَتَبْتَ اسْم الْمُرْسَلِ إِلَيْهِ، واسْمَ المُرْسِلِ في الْمَكانِ الصَّحيح؟</a:t>
            </a:r>
            <a:endParaRPr lang="en-US" sz="3200" dirty="0">
              <a:solidFill>
                <a:schemeClr val="accent6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E860BB6-B091-4AF7-9118-596EFCECA9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2" y="455636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6E7FE9-A35C-467B-A4B7-F5CC24055CFB}"/>
              </a:ext>
            </a:extLst>
          </p:cNvPr>
          <p:cNvSpPr/>
          <p:nvPr/>
        </p:nvSpPr>
        <p:spPr>
          <a:xfrm>
            <a:off x="342239" y="1065774"/>
            <a:ext cx="1409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160" rtl="1"/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C4DDB52-C9CD-4101-8499-A2678EEEFB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2273" l="9947" r="89876">
                        <a14:foregroundMark x1="52753" y1="92273" x2="52753" y2="92273"/>
                        <a14:foregroundMark x1="49023" y1="10000" x2="49023" y2="1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9537" y="3424421"/>
            <a:ext cx="2468880" cy="2894252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9FCFA30A-F794-4C79-A636-3F7CC247B71C}"/>
              </a:ext>
            </a:extLst>
          </p:cNvPr>
          <p:cNvSpPr txBox="1">
            <a:spLocks/>
          </p:cNvSpPr>
          <p:nvPr/>
        </p:nvSpPr>
        <p:spPr>
          <a:xfrm>
            <a:off x="0" y="1848941"/>
            <a:ext cx="2566343" cy="9122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u="sng" dirty="0">
                <a:solidFill>
                  <a:srgbClr val="002060"/>
                </a:solidFill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هَلْ تَمَّ الإنْجاز؟</a:t>
            </a:r>
          </a:p>
        </p:txBody>
      </p:sp>
    </p:spTree>
    <p:extLst>
      <p:ext uri="{BB962C8B-B14F-4D97-AF65-F5344CB8AC3E}">
        <p14:creationId xmlns:p14="http://schemas.microsoft.com/office/powerpoint/2010/main" val="316778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/>
      <p:bldP spid="7" grpId="0"/>
      <p:bldP spid="8" grpId="0"/>
      <p:bldP spid="9" grpId="0"/>
      <p:bldP spid="1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27D2CD5-313B-4E6D-BBE1-32173DB2D54B}"/>
              </a:ext>
            </a:extLst>
          </p:cNvPr>
          <p:cNvSpPr/>
          <p:nvPr/>
        </p:nvSpPr>
        <p:spPr>
          <a:xfrm>
            <a:off x="1406011" y="662872"/>
            <a:ext cx="9379978" cy="5646990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A99F375-5721-4869-A18E-52B83E0382E1}"/>
              </a:ext>
            </a:extLst>
          </p:cNvPr>
          <p:cNvSpPr txBox="1"/>
          <p:nvPr/>
        </p:nvSpPr>
        <p:spPr>
          <a:xfrm>
            <a:off x="6096000" y="1465884"/>
            <a:ext cx="31931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3-اخْتِيار الْكَلِماتِ: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45878-8BCF-4642-8CB9-A1163B3023EA}"/>
              </a:ext>
            </a:extLst>
          </p:cNvPr>
          <p:cNvSpPr txBox="1"/>
          <p:nvPr/>
        </p:nvSpPr>
        <p:spPr>
          <a:xfrm>
            <a:off x="2922104" y="2596358"/>
            <a:ext cx="539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solidFill>
                  <a:schemeClr val="accent2">
                    <a:lumMod val="75000"/>
                  </a:schemeClr>
                </a:solidFill>
                <a:cs typeface="(AH) Manal Black" pitchFamily="2" charset="-78"/>
              </a:rPr>
              <a:t>هَلْ اخْتَرْت كلماتٍ لَها صِلَةٌ بِالْمَوْضوع؟</a:t>
            </a:r>
            <a:endParaRPr lang="en-US" sz="3200" dirty="0">
              <a:solidFill>
                <a:schemeClr val="accent2">
                  <a:lumMod val="75000"/>
                </a:schemeClr>
              </a:solidFill>
              <a:cs typeface="(AH) Manal Black" pitchFamily="2" charset="-78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1BBE45-9FF3-453E-9AC7-D26435784CA0}"/>
              </a:ext>
            </a:extLst>
          </p:cNvPr>
          <p:cNvSpPr txBox="1"/>
          <p:nvPr/>
        </p:nvSpPr>
        <p:spPr>
          <a:xfrm>
            <a:off x="6994321" y="3751618"/>
            <a:ext cx="24964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600" dirty="0">
                <a:cs typeface="(AH) Manal Black" pitchFamily="2" charset="-78"/>
              </a:rPr>
              <a:t>4-التَّنْسيقً:</a:t>
            </a:r>
            <a:endParaRPr lang="en-US" sz="3600" dirty="0">
              <a:cs typeface="(AH) Manal Black" pitchFamily="2" charset="-7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D9E1FC-CE36-4DCD-ACC1-083F9FC870AF}"/>
              </a:ext>
            </a:extLst>
          </p:cNvPr>
          <p:cNvSpPr txBox="1"/>
          <p:nvPr/>
        </p:nvSpPr>
        <p:spPr>
          <a:xfrm>
            <a:off x="2922104" y="4876509"/>
            <a:ext cx="5397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200" dirty="0">
                <a:solidFill>
                  <a:schemeClr val="accent5">
                    <a:lumMod val="75000"/>
                  </a:schemeClr>
                </a:solidFill>
                <a:cs typeface="(AH) Manal Black" pitchFamily="2" charset="-78"/>
              </a:rPr>
              <a:t>هَلْ زّيَّنْتَ بِطاقَتِكَ وَنَسَّقْتَها بِشَكْلٍ جَميلِ؟</a:t>
            </a:r>
            <a:endParaRPr lang="en-US" sz="3200" dirty="0">
              <a:solidFill>
                <a:schemeClr val="accent5">
                  <a:lumMod val="75000"/>
                </a:schemeClr>
              </a:solidFill>
              <a:cs typeface="(AH) Manal Black" pitchFamily="2" charset="-78"/>
            </a:endParaRPr>
          </a:p>
        </p:txBody>
      </p:sp>
      <p:pic>
        <p:nvPicPr>
          <p:cNvPr id="4" name="Picture 3" descr="A picture containing text, red, orange&#10;&#10;Description automatically generated">
            <a:extLst>
              <a:ext uri="{FF2B5EF4-FFF2-40B4-BE49-F238E27FC236}">
                <a16:creationId xmlns:a16="http://schemas.microsoft.com/office/drawing/2014/main" id="{EC940EDE-DCDE-4C99-931F-C045A3E683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447" b="89894" l="9929" r="89894">
                        <a14:foregroundMark x1="37943" y1="9220" x2="49468" y2="9574"/>
                        <a14:foregroundMark x1="49468" y1="9574" x2="61702" y2="7447"/>
                        <a14:foregroundMark x1="47872" y1="40426" x2="33688" y2="471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0778" y="4049270"/>
            <a:ext cx="3108960" cy="310896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CAEB804-600E-4E78-B4C6-716651E60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2" y="455636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73DF894-AFA8-4627-90C9-8C625B2B89FB}"/>
              </a:ext>
            </a:extLst>
          </p:cNvPr>
          <p:cNvSpPr/>
          <p:nvPr/>
        </p:nvSpPr>
        <p:spPr>
          <a:xfrm>
            <a:off x="342239" y="1065774"/>
            <a:ext cx="1409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160" rtl="1"/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477937-571D-4C6A-B711-89129325FA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00" b="91000" l="9000" r="90000">
                        <a14:foregroundMark x1="9333" y1="55333" x2="9333" y2="55333"/>
                        <a14:foregroundMark x1="49667" y1="91333" x2="49667" y2="91333"/>
                        <a14:foregroundMark x1="45333" y1="8000" x2="45333" y2="8000"/>
                        <a14:foregroundMark x1="90000" y1="55333" x2="90000" y2="55333"/>
                        <a14:foregroundMark x1="52333" y1="70667" x2="52333" y2="7066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6596" y="3181133"/>
            <a:ext cx="2194560" cy="2194560"/>
          </a:xfrm>
          <a:prstGeom prst="rect">
            <a:avLst/>
          </a:prstGeom>
        </p:spPr>
      </p:pic>
      <p:sp>
        <p:nvSpPr>
          <p:cNvPr id="13" name="Subtitle 2">
            <a:extLst>
              <a:ext uri="{FF2B5EF4-FFF2-40B4-BE49-F238E27FC236}">
                <a16:creationId xmlns:a16="http://schemas.microsoft.com/office/drawing/2014/main" id="{0C7200C1-AC44-4F23-BD05-F06F2F40E902}"/>
              </a:ext>
            </a:extLst>
          </p:cNvPr>
          <p:cNvSpPr txBox="1">
            <a:spLocks/>
          </p:cNvSpPr>
          <p:nvPr/>
        </p:nvSpPr>
        <p:spPr>
          <a:xfrm>
            <a:off x="0" y="1848941"/>
            <a:ext cx="2566343" cy="9122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u="sng" dirty="0">
                <a:solidFill>
                  <a:srgbClr val="002060"/>
                </a:solidFill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هَلْ تَمَّ الإنْجاز؟</a:t>
            </a:r>
          </a:p>
        </p:txBody>
      </p:sp>
    </p:spTree>
    <p:extLst>
      <p:ext uri="{BB962C8B-B14F-4D97-AF65-F5344CB8AC3E}">
        <p14:creationId xmlns:p14="http://schemas.microsoft.com/office/powerpoint/2010/main" val="481653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5A427E5-B884-4DE6-9B33-C8D88013B58F}"/>
              </a:ext>
            </a:extLst>
          </p:cNvPr>
          <p:cNvSpPr/>
          <p:nvPr/>
        </p:nvSpPr>
        <p:spPr>
          <a:xfrm>
            <a:off x="1406011" y="662872"/>
            <a:ext cx="9379978" cy="5646990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97293028-B5AD-4445-A488-CAB7F7A3688C}"/>
              </a:ext>
            </a:extLst>
          </p:cNvPr>
          <p:cNvSpPr txBox="1">
            <a:spLocks/>
          </p:cNvSpPr>
          <p:nvPr/>
        </p:nvSpPr>
        <p:spPr>
          <a:xfrm>
            <a:off x="379828" y="2341310"/>
            <a:ext cx="2566343" cy="9122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u="sng" dirty="0">
                <a:solidFill>
                  <a:srgbClr val="002060"/>
                </a:solidFill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هَيّا يا بَطِل ابْدأ بِقِراءَة ما أَنْجَزْت وأرينا الْبِطاقَة.</a:t>
            </a: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568A6DD-D11E-47FA-A0A6-8B5E745E73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2" y="661182"/>
            <a:ext cx="1173053" cy="7418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6324FA6-B09F-404A-8554-340D10E880C4}"/>
              </a:ext>
            </a:extLst>
          </p:cNvPr>
          <p:cNvSpPr/>
          <p:nvPr/>
        </p:nvSpPr>
        <p:spPr>
          <a:xfrm>
            <a:off x="379828" y="1051706"/>
            <a:ext cx="140961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الأنْشِطة</a:t>
            </a:r>
            <a:endParaRPr lang="en-US" sz="2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7B680D-5C03-4C41-AE90-7CF3012C5D40}"/>
              </a:ext>
            </a:extLst>
          </p:cNvPr>
          <p:cNvGrpSpPr/>
          <p:nvPr/>
        </p:nvGrpSpPr>
        <p:grpSpPr>
          <a:xfrm>
            <a:off x="9347606" y="3841601"/>
            <a:ext cx="2464566" cy="2468261"/>
            <a:chOff x="1643433" y="2133619"/>
            <a:chExt cx="2464566" cy="2468261"/>
          </a:xfrm>
        </p:grpSpPr>
        <p:pic>
          <p:nvPicPr>
            <p:cNvPr id="7" name="Picture 6" descr="Shape, circle&#10;&#10;Description automatically generated">
              <a:extLst>
                <a:ext uri="{FF2B5EF4-FFF2-40B4-BE49-F238E27FC236}">
                  <a16:creationId xmlns:a16="http://schemas.microsoft.com/office/drawing/2014/main" id="{01572C65-02AC-4922-BDF7-3928977CB0F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433" y="2133619"/>
              <a:ext cx="2464566" cy="2468261"/>
            </a:xfrm>
            <a:prstGeom prst="rect">
              <a:avLst/>
            </a:prstGeom>
          </p:spPr>
        </p:pic>
        <p:pic>
          <p:nvPicPr>
            <p:cNvPr id="8" name="Picture 7" descr="A picture containing text, outdoor, sign&#10;&#10;Description automatically generated">
              <a:extLst>
                <a:ext uri="{FF2B5EF4-FFF2-40B4-BE49-F238E27FC236}">
                  <a16:creationId xmlns:a16="http://schemas.microsoft.com/office/drawing/2014/main" id="{13B56F46-9E79-4AEA-BFA1-FA2BF9D6D3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5331" y="2278979"/>
              <a:ext cx="2177544" cy="2177544"/>
            </a:xfrm>
            <a:prstGeom prst="rect">
              <a:avLst/>
            </a:prstGeom>
          </p:spPr>
        </p:pic>
      </p:grp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9D78EE2C-825D-4A75-A829-DB09D42E57F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308" y="358936"/>
            <a:ext cx="1154435" cy="115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6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D1F686A-0CAD-4A32-8565-6BD642D96F9B}"/>
              </a:ext>
            </a:extLst>
          </p:cNvPr>
          <p:cNvSpPr/>
          <p:nvPr/>
        </p:nvSpPr>
        <p:spPr>
          <a:xfrm>
            <a:off x="2034157" y="1185969"/>
            <a:ext cx="8260726" cy="5304639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07673-87C3-4369-A875-FE14BF7F1FC2}"/>
              </a:ext>
            </a:extLst>
          </p:cNvPr>
          <p:cNvSpPr txBox="1"/>
          <p:nvPr/>
        </p:nvSpPr>
        <p:spPr>
          <a:xfrm>
            <a:off x="3046871" y="3263221"/>
            <a:ext cx="6098258" cy="769441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BH" sz="44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400" dirty="0">
                <a:cs typeface="(AH) Manal Black" pitchFamily="2" charset="-78"/>
              </a:rPr>
              <a:t> </a:t>
            </a:r>
            <a:r>
              <a:rPr lang="ar-BH" sz="4000" dirty="0">
                <a:cs typeface="(AH) Manal Black" pitchFamily="2" charset="-78"/>
              </a:rPr>
              <a:t>الْأساسيات الثلاثة لِكِتابة الْبِطاقة هي:</a:t>
            </a:r>
            <a:endParaRPr lang="ar-KW" sz="4400" dirty="0">
              <a:cs typeface="(AH) Manal Black" pitchFamily="2" charset="-7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89F73B-D9EA-47F0-B0CE-BEFB9A14B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37" b="92730" l="8688" r="89894">
                        <a14:foregroundMark x1="23050" y1="92199" x2="20922" y2="85816"/>
                        <a14:foregroundMark x1="69681" y1="19149" x2="67021" y2="12766"/>
                        <a14:foregroundMark x1="67021" y1="12766" x2="62766" y2="10638"/>
                        <a14:foregroundMark x1="62589" y1="5496" x2="62589" y2="5496"/>
                        <a14:foregroundMark x1="44681" y1="2837" x2="44681" y2="2837"/>
                        <a14:foregroundMark x1="27482" y1="5319" x2="27482" y2="5319"/>
                        <a14:foregroundMark x1="8688" y1="44681" x2="8688" y2="44681"/>
                        <a14:foregroundMark x1="81028" y1="92730" x2="79965" y2="85816"/>
                        <a14:foregroundMark x1="64716" y1="88298" x2="59752" y2="89362"/>
                        <a14:foregroundMark x1="42553" y1="88121" x2="35638" y2="88652"/>
                        <a14:foregroundMark x1="35638" y1="88652" x2="35638" y2="8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415" y="4630120"/>
            <a:ext cx="2286000" cy="228600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8A413E-3420-480D-974B-A1B04D911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2" y="455636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4B05AB-D236-492B-979E-1F37A99D1204}"/>
              </a:ext>
            </a:extLst>
          </p:cNvPr>
          <p:cNvSpPr/>
          <p:nvPr/>
        </p:nvSpPr>
        <p:spPr>
          <a:xfrm>
            <a:off x="300749" y="1002872"/>
            <a:ext cx="1697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160" rtl="1"/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التغذية الراجعة:</a:t>
            </a:r>
            <a:endParaRPr lang="en-US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2941BE-C566-45CB-BC7C-AF65748343FA}"/>
              </a:ext>
            </a:extLst>
          </p:cNvPr>
          <p:cNvSpPr txBox="1"/>
          <p:nvPr/>
        </p:nvSpPr>
        <p:spPr>
          <a:xfrm>
            <a:off x="6096000" y="624995"/>
            <a:ext cx="5040750" cy="70788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BH" sz="4000" dirty="0">
                <a:solidFill>
                  <a:srgbClr val="FF0000"/>
                </a:solidFill>
                <a:highlight>
                  <a:srgbClr val="FFFF00"/>
                </a:highlight>
                <a:cs typeface="(AH) Manal Black" pitchFamily="2" charset="-78"/>
              </a:rPr>
              <a:t>*</a:t>
            </a:r>
            <a:r>
              <a:rPr lang="ar-BH" sz="4000" dirty="0">
                <a:highlight>
                  <a:srgbClr val="FFFF00"/>
                </a:highlight>
                <a:cs typeface="(AH) Manal Black" pitchFamily="2" charset="-78"/>
              </a:rPr>
              <a:t> </a:t>
            </a:r>
            <a:r>
              <a:rPr lang="ar-BH" sz="3600" dirty="0">
                <a:highlight>
                  <a:srgbClr val="FFFF00"/>
                </a:highlight>
                <a:cs typeface="(AH) Manal Black" pitchFamily="2" charset="-78"/>
              </a:rPr>
              <a:t>اكْتُب بالدَّرْدِشَة:</a:t>
            </a:r>
            <a:endParaRPr lang="ar-KW" sz="4000" dirty="0">
              <a:highlight>
                <a:srgbClr val="FFFF00"/>
              </a:highligh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1227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D1F686A-0CAD-4A32-8565-6BD642D96F9B}"/>
              </a:ext>
            </a:extLst>
          </p:cNvPr>
          <p:cNvSpPr/>
          <p:nvPr/>
        </p:nvSpPr>
        <p:spPr>
          <a:xfrm>
            <a:off x="2034157" y="1185969"/>
            <a:ext cx="8260726" cy="5304639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07673-87C3-4369-A875-FE14BF7F1FC2}"/>
              </a:ext>
            </a:extLst>
          </p:cNvPr>
          <p:cNvSpPr txBox="1"/>
          <p:nvPr/>
        </p:nvSpPr>
        <p:spPr>
          <a:xfrm>
            <a:off x="3644145" y="1380114"/>
            <a:ext cx="5040750" cy="584775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BH" sz="32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200" dirty="0">
                <a:cs typeface="(AH) Manal Black" pitchFamily="2" charset="-78"/>
              </a:rPr>
              <a:t> </a:t>
            </a:r>
            <a:r>
              <a:rPr lang="ar-BH" sz="2800" dirty="0">
                <a:cs typeface="(AH) Manal Black" pitchFamily="2" charset="-78"/>
              </a:rPr>
              <a:t>الْأساسيات الثلاثة لِكِتابة الْبِطاقة هي:</a:t>
            </a:r>
            <a:endParaRPr lang="ar-KW" sz="3200" dirty="0">
              <a:cs typeface="(AH) Manal Black" pitchFamily="2" charset="-78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3BCB00-3EAE-4455-8358-8A17F6470981}"/>
              </a:ext>
            </a:extLst>
          </p:cNvPr>
          <p:cNvSpPr/>
          <p:nvPr/>
        </p:nvSpPr>
        <p:spPr>
          <a:xfrm>
            <a:off x="5279792" y="2353241"/>
            <a:ext cx="1632416" cy="57193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الْمُرْسَلُ إِلَيْهِ</a:t>
            </a:r>
            <a:endParaRPr lang="en-US" sz="2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D46DB8-9834-4B3E-8635-028E8DC82BFB}"/>
              </a:ext>
            </a:extLst>
          </p:cNvPr>
          <p:cNvSpPr/>
          <p:nvPr/>
        </p:nvSpPr>
        <p:spPr>
          <a:xfrm>
            <a:off x="5279792" y="5064434"/>
            <a:ext cx="1632416" cy="57193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اسْم الْمُرْسِلِ</a:t>
            </a:r>
            <a:endParaRPr lang="en-US" sz="2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2B45264-A549-4675-A18A-17BA8E52C42D}"/>
              </a:ext>
            </a:extLst>
          </p:cNvPr>
          <p:cNvSpPr/>
          <p:nvPr/>
        </p:nvSpPr>
        <p:spPr>
          <a:xfrm>
            <a:off x="5279792" y="3638261"/>
            <a:ext cx="1632416" cy="57193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dirty="0">
                <a:solidFill>
                  <a:srgbClr val="C00000"/>
                </a:solidFill>
                <a:cs typeface="(AH) Manal Black" pitchFamily="2" charset="-78"/>
              </a:rPr>
              <a:t>عِباراتُ التَّهْنِئِةِ</a:t>
            </a:r>
            <a:endParaRPr lang="en-US" sz="24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89F73B-D9EA-47F0-B0CE-BEFB9A14B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37" b="92730" l="8688" r="89894">
                        <a14:foregroundMark x1="23050" y1="92199" x2="20922" y2="85816"/>
                        <a14:foregroundMark x1="69681" y1="19149" x2="67021" y2="12766"/>
                        <a14:foregroundMark x1="67021" y1="12766" x2="62766" y2="10638"/>
                        <a14:foregroundMark x1="62589" y1="5496" x2="62589" y2="5496"/>
                        <a14:foregroundMark x1="44681" y1="2837" x2="44681" y2="2837"/>
                        <a14:foregroundMark x1="27482" y1="5319" x2="27482" y2="5319"/>
                        <a14:foregroundMark x1="8688" y1="44681" x2="8688" y2="44681"/>
                        <a14:foregroundMark x1="81028" y1="92730" x2="79965" y2="85816"/>
                        <a14:foregroundMark x1="64716" y1="88298" x2="59752" y2="89362"/>
                        <a14:foregroundMark x1="42553" y1="88121" x2="35638" y2="88652"/>
                        <a14:foregroundMark x1="35638" y1="88652" x2="35638" y2="8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415" y="4630120"/>
            <a:ext cx="2286000" cy="2286000"/>
          </a:xfrm>
          <a:prstGeom prst="rect">
            <a:avLst/>
          </a:prstGeom>
        </p:spPr>
      </p:pic>
      <p:pic>
        <p:nvPicPr>
          <p:cNvPr id="10" name="Picture 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18A413E-3420-480D-974B-A1B04D911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2" y="455636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64B05AB-D236-492B-979E-1F37A99D1204}"/>
              </a:ext>
            </a:extLst>
          </p:cNvPr>
          <p:cNvSpPr/>
          <p:nvPr/>
        </p:nvSpPr>
        <p:spPr>
          <a:xfrm>
            <a:off x="300749" y="1002872"/>
            <a:ext cx="1697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160" rtl="1"/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التغذية الراجعة:</a:t>
            </a:r>
            <a:endParaRPr lang="en-US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2941BE-C566-45CB-BC7C-AF65748343FA}"/>
              </a:ext>
            </a:extLst>
          </p:cNvPr>
          <p:cNvSpPr txBox="1"/>
          <p:nvPr/>
        </p:nvSpPr>
        <p:spPr>
          <a:xfrm>
            <a:off x="6096000" y="624995"/>
            <a:ext cx="5040750" cy="707886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BH" sz="4000" dirty="0">
                <a:solidFill>
                  <a:srgbClr val="FF0000"/>
                </a:solidFill>
                <a:highlight>
                  <a:srgbClr val="FFFF00"/>
                </a:highlight>
                <a:cs typeface="(AH) Manal Black" pitchFamily="2" charset="-78"/>
              </a:rPr>
              <a:t>*</a:t>
            </a:r>
            <a:r>
              <a:rPr lang="ar-BH" sz="4000" dirty="0">
                <a:highlight>
                  <a:srgbClr val="FFFF00"/>
                </a:highlight>
                <a:cs typeface="(AH) Manal Black" pitchFamily="2" charset="-78"/>
              </a:rPr>
              <a:t> </a:t>
            </a:r>
            <a:r>
              <a:rPr lang="ar-BH" sz="3600" dirty="0">
                <a:highlight>
                  <a:srgbClr val="FFFF00"/>
                </a:highlight>
                <a:cs typeface="(AH) Manal Black" pitchFamily="2" charset="-78"/>
              </a:rPr>
              <a:t>اكْتُب بالدَّرْدِشَة:</a:t>
            </a:r>
            <a:endParaRPr lang="ar-KW" sz="4000" dirty="0">
              <a:highlight>
                <a:srgbClr val="FFFF00"/>
              </a:highlight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305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1" grpId="0" animBg="1"/>
      <p:bldP spid="18" grpId="0" animBg="1"/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E3022A0-5265-4A3F-A590-B7921DF893E5}"/>
              </a:ext>
            </a:extLst>
          </p:cNvPr>
          <p:cNvSpPr/>
          <p:nvPr/>
        </p:nvSpPr>
        <p:spPr>
          <a:xfrm>
            <a:off x="1708298" y="605505"/>
            <a:ext cx="9379978" cy="5646990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8161B8E-3779-4321-B4BB-3D1BC3DFB1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0" y="34949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AC4C912-8E1D-47C5-A468-E218DA339705}"/>
              </a:ext>
            </a:extLst>
          </p:cNvPr>
          <p:cNvSpPr/>
          <p:nvPr/>
        </p:nvSpPr>
        <p:spPr>
          <a:xfrm>
            <a:off x="340995" y="393083"/>
            <a:ext cx="139813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هل حققنا</a:t>
            </a:r>
          </a:p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أهداف اليوم؟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3750E8B-F7B8-40F4-AD4A-77C71311968B}"/>
              </a:ext>
            </a:extLst>
          </p:cNvPr>
          <p:cNvSpPr txBox="1"/>
          <p:nvPr/>
        </p:nvSpPr>
        <p:spPr>
          <a:xfrm>
            <a:off x="4074884" y="1224080"/>
            <a:ext cx="4646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 هل حَققنا أهداف درس اليوم؟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5B3952-A7A6-4DC5-A215-CEFA66CC4061}"/>
              </a:ext>
            </a:extLst>
          </p:cNvPr>
          <p:cNvSpPr txBox="1"/>
          <p:nvPr/>
        </p:nvSpPr>
        <p:spPr>
          <a:xfrm>
            <a:off x="2055496" y="2810418"/>
            <a:ext cx="8685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cs typeface="(AH) Manal Black" pitchFamily="2" charset="-78"/>
                <a:sym typeface="Arial"/>
              </a:rPr>
              <a:t>*</a:t>
            </a:r>
            <a:r>
              <a:rPr lang="ar-BH" sz="3200" dirty="0">
                <a:cs typeface="(AH) Manal Black" pitchFamily="2" charset="-78"/>
                <a:sym typeface="Arial"/>
              </a:rPr>
              <a:t>كَتبنا بِطاقَةَ تَهْنِئَةٍ وَجُمَلًا إِرْشادِيَّةً مُفيدَةً.</a:t>
            </a:r>
            <a:endParaRPr lang="ar-AE" sz="3200" dirty="0">
              <a:cs typeface="(AH) Manal Black" pitchFamily="2" charset="-78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9C87C4-1BD1-4A49-B89E-F0083B0D58EE}"/>
              </a:ext>
            </a:extLst>
          </p:cNvPr>
          <p:cNvSpPr txBox="1"/>
          <p:nvPr/>
        </p:nvSpPr>
        <p:spPr>
          <a:xfrm>
            <a:off x="1798120" y="4075324"/>
            <a:ext cx="86855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cs typeface="(AH) Manal Black" pitchFamily="2" charset="-78"/>
                <a:sym typeface="Arial"/>
              </a:rPr>
              <a:t>*</a:t>
            </a:r>
            <a:r>
              <a:rPr lang="ar-BH" sz="3200" dirty="0" err="1">
                <a:cs typeface="(AH) Manal Black" pitchFamily="2" charset="-78"/>
                <a:sym typeface="Arial"/>
              </a:rPr>
              <a:t>راجعناما</a:t>
            </a:r>
            <a:r>
              <a:rPr lang="ar-BH" sz="3200" dirty="0">
                <a:cs typeface="(AH) Manal Black" pitchFamily="2" charset="-78"/>
                <a:sym typeface="Arial"/>
              </a:rPr>
              <a:t> يَكْتُبُنا في المُسَوَّدَةِ لِتَحْسينِ مُسْتَوى الكِتابَةِ، وَتَحْقيقِ التَّماسُكِ وَالتَّتابُعِ المَنْطِقِيِّ، مُسْتَخْدِمًا عَلاماتِ التَّرْقيمِ.</a:t>
            </a:r>
            <a:endParaRPr lang="ar-AE" sz="3200" dirty="0">
              <a:cs typeface="(AH) Manal Black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8329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11AAE2A-C581-4879-A232-32F621FF3B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6627" y="569225"/>
            <a:ext cx="9537140" cy="56925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3668810F-7C60-43B6-AFE5-C6049FFB0F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60" y="34949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391BD6A-852E-4384-8CFC-6228C2DA4FD4}"/>
              </a:ext>
            </a:extLst>
          </p:cNvPr>
          <p:cNvSpPr/>
          <p:nvPr/>
        </p:nvSpPr>
        <p:spPr>
          <a:xfrm>
            <a:off x="603767" y="823164"/>
            <a:ext cx="83227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400" dirty="0">
                <a:solidFill>
                  <a:schemeClr val="bg1"/>
                </a:solidFill>
                <a:cs typeface="(AH) Manal Black" pitchFamily="2" charset="-78"/>
              </a:rPr>
              <a:t>الْواجِب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E4D2C8F-67F9-465D-9B4E-CC2AE6B7C737}"/>
              </a:ext>
            </a:extLst>
          </p:cNvPr>
          <p:cNvSpPr/>
          <p:nvPr/>
        </p:nvSpPr>
        <p:spPr>
          <a:xfrm>
            <a:off x="7506661" y="4928299"/>
            <a:ext cx="1446378" cy="1146874"/>
          </a:xfrm>
          <a:prstGeom prst="ellipse">
            <a:avLst/>
          </a:prstGeom>
          <a:solidFill>
            <a:srgbClr val="FF0000">
              <a:alpha val="33000"/>
            </a:srgb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A13B4006-6BD7-4331-816B-74E288B0E6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520646" y="2143468"/>
            <a:ext cx="1153266" cy="14363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2AC4051-1B84-4F6E-B377-7727D98884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23714" y1="26383" x2="56286" y2="20851"/>
                        <a14:foregroundMark x1="56286" y1="20851" x2="68857" y2="20851"/>
                        <a14:foregroundMark x1="75429" y1="18723" x2="75429" y2="18723"/>
                        <a14:foregroundMark x1="75429" y1="18723" x2="69429" y2="18723"/>
                        <a14:foregroundMark x1="36000" y1="22979" x2="22000" y2="24255"/>
                        <a14:foregroundMark x1="62286" y1="84255" x2="36857" y2="82553"/>
                        <a14:foregroundMark x1="72000" y1="16596" x2="55714" y2="18723"/>
                        <a14:foregroundMark x1="66857" y1="17447" x2="52571" y2="17872"/>
                        <a14:foregroundMark x1="56571" y1="17447" x2="71143" y2="15319"/>
                        <a14:foregroundMark x1="71143" y1="15319" x2="74857" y2="15319"/>
                        <a14:foregroundMark x1="42286" y1="9787" x2="42286" y2="978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410" y="5561971"/>
            <a:ext cx="2194560" cy="147349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6E0EDCD-3C42-46B9-95F0-86B97CCFAB23}"/>
              </a:ext>
            </a:extLst>
          </p:cNvPr>
          <p:cNvSpPr txBox="1"/>
          <p:nvPr/>
        </p:nvSpPr>
        <p:spPr>
          <a:xfrm>
            <a:off x="335260" y="3622979"/>
            <a:ext cx="15828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dirty="0"/>
              <a:t> 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يرسل نسخة من الواجب على الواتساب بشكل يومي+ ادخال الواجب اليومي في ملفات </a:t>
            </a:r>
            <a:r>
              <a:rPr lang="ar-BH" sz="2000" dirty="0" err="1">
                <a:highlight>
                  <a:srgbClr val="FFFF00"/>
                </a:highlight>
                <a:cs typeface="(AH) Manal Black" pitchFamily="2" charset="-78"/>
              </a:rPr>
              <a:t>التيمز</a:t>
            </a:r>
            <a:r>
              <a:rPr lang="ar-BH" sz="2000" dirty="0">
                <a:highlight>
                  <a:srgbClr val="FFFF00"/>
                </a:highlight>
                <a:cs typeface="(AH) Manal Black" pitchFamily="2" charset="-78"/>
              </a:rPr>
              <a:t>.</a:t>
            </a:r>
            <a:endParaRPr lang="en-US" dirty="0">
              <a:highlight>
                <a:srgbClr val="FFFF00"/>
              </a:highlight>
              <a:cs typeface="(AH) Manal Black" pitchFamily="2" charset="-78"/>
            </a:endParaRPr>
          </a:p>
        </p:txBody>
      </p:sp>
      <p:sp>
        <p:nvSpPr>
          <p:cNvPr id="12" name="2">
            <a:extLst>
              <a:ext uri="{FF2B5EF4-FFF2-40B4-BE49-F238E27FC236}">
                <a16:creationId xmlns:a16="http://schemas.microsoft.com/office/drawing/2014/main" id="{5A1B1580-80E4-4120-9BF7-FA620DDF6D7C}"/>
              </a:ext>
            </a:extLst>
          </p:cNvPr>
          <p:cNvSpPr/>
          <p:nvPr/>
        </p:nvSpPr>
        <p:spPr>
          <a:xfrm>
            <a:off x="10421212" y="13303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66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1" name="3">
            <a:extLst>
              <a:ext uri="{FF2B5EF4-FFF2-40B4-BE49-F238E27FC236}">
                <a16:creationId xmlns:a16="http://schemas.microsoft.com/office/drawing/2014/main" id="{FBEDA3D8-B76A-4A0B-A03C-7AC53061A44A}"/>
              </a:ext>
            </a:extLst>
          </p:cNvPr>
          <p:cNvSpPr/>
          <p:nvPr/>
        </p:nvSpPr>
        <p:spPr>
          <a:xfrm>
            <a:off x="10421212" y="208325"/>
            <a:ext cx="1770788" cy="265519"/>
          </a:xfrm>
          <a:prstGeom prst="roundRect">
            <a:avLst>
              <a:gd name="adj" fmla="val 50000"/>
            </a:avLst>
          </a:prstGeom>
          <a:solidFill>
            <a:srgbClr val="FFFF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 dirty="0"/>
          </a:p>
        </p:txBody>
      </p:sp>
      <p:sp>
        <p:nvSpPr>
          <p:cNvPr id="13" name="1">
            <a:extLst>
              <a:ext uri="{FF2B5EF4-FFF2-40B4-BE49-F238E27FC236}">
                <a16:creationId xmlns:a16="http://schemas.microsoft.com/office/drawing/2014/main" id="{89E0760F-F571-45AA-B918-CD436A91027B}"/>
              </a:ext>
            </a:extLst>
          </p:cNvPr>
          <p:cNvSpPr/>
          <p:nvPr/>
        </p:nvSpPr>
        <p:spPr>
          <a:xfrm>
            <a:off x="10421212" y="401221"/>
            <a:ext cx="1770788" cy="336010"/>
          </a:xfrm>
          <a:prstGeom prst="roundRect">
            <a:avLst>
              <a:gd name="adj" fmla="val 50000"/>
            </a:avLst>
          </a:prstGeom>
          <a:solidFill>
            <a:srgbClr val="FF0000"/>
          </a:solidFill>
          <a:ln w="19050"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88900" h="1905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042D650-396C-44ED-BBA4-86AD3B68C2AB}"/>
              </a:ext>
            </a:extLst>
          </p:cNvPr>
          <p:cNvSpPr txBox="1">
            <a:spLocks/>
          </p:cNvSpPr>
          <p:nvPr/>
        </p:nvSpPr>
        <p:spPr>
          <a:xfrm>
            <a:off x="10638370" y="208325"/>
            <a:ext cx="1336471" cy="7048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buNone/>
            </a:pPr>
            <a:r>
              <a:rPr lang="ar-BH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تَذْكير</a:t>
            </a:r>
            <a:endParaRPr lang="en-US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8040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8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8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2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1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2" presetID="2" presetClass="exit" presetSubtype="2" fill="hold" grpId="1" nodeType="afterEffect">
                                      <p:stCondLst>
                                        <p:cond delay="4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6" presetID="2" presetClass="exit" presetSubtype="8" fill="hold" grpId="1" nodeType="withEffect">
                                      <p:stCondLst>
                                        <p:cond delay="415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27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0" presetID="2" presetClass="exit" presetSubtype="2" fill="hold" grpId="1" nodeType="withEffect">
                                      <p:stCondLst>
                                        <p:cond delay="43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31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4" presetID="32" presetClass="emph" presetSubtype="0" repeatCount="indefinite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12" grpId="0" animBg="1"/>
          <p:bldP spid="12" grpId="1" animBg="1"/>
          <p:bldP spid="11" grpId="0" animBg="1"/>
          <p:bldP spid="11" grpId="1" animBg="1"/>
          <p:bldP spid="13" grpId="0" animBg="1"/>
          <p:bldP spid="13" grpId="1" animBg="1"/>
          <p:bldP spid="15" grpId="0" build="p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32-Point Star 1">
            <a:extLst>
              <a:ext uri="{FF2B5EF4-FFF2-40B4-BE49-F238E27FC236}">
                <a16:creationId xmlns:a16="http://schemas.microsoft.com/office/drawing/2014/main" id="{5808CA54-CD38-4E04-A72D-939795F49BE6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38BAE85-DC49-4944-947D-F0FE11931B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320" y="771898"/>
            <a:ext cx="8163499" cy="5400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CADFBF1-308C-40AA-ADDE-84C6EDC78979}"/>
              </a:ext>
            </a:extLst>
          </p:cNvPr>
          <p:cNvSpPr txBox="1"/>
          <p:nvPr/>
        </p:nvSpPr>
        <p:spPr>
          <a:xfrm>
            <a:off x="2659256" y="1178769"/>
            <a:ext cx="6873487" cy="83099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r" rtl="1"/>
            <a:r>
              <a:rPr lang="ar-BH" sz="4800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4800" u="sng" dirty="0">
                <a:cs typeface="(AH) Manal Black" pitchFamily="2" charset="-78"/>
              </a:rPr>
              <a:t>عَبِّر عَنْ شُعورَك يا بَطَل</a:t>
            </a:r>
            <a:r>
              <a:rPr lang="en-US" sz="4800" u="sng" dirty="0">
                <a:cs typeface="(AH) Manal Black" pitchFamily="2" charset="-78"/>
              </a:rPr>
              <a:t>:</a:t>
            </a:r>
            <a:endParaRPr lang="en-US" sz="5400" u="sng" dirty="0">
              <a:cs typeface="(AH) Manal Black" pitchFamily="2" charset="-78"/>
            </a:endParaRPr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429A60C-80BC-45EF-B465-A8DACCA435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29" y="406871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796EAB-B176-4508-BD2C-BC092924C654}"/>
              </a:ext>
            </a:extLst>
          </p:cNvPr>
          <p:cNvSpPr txBox="1"/>
          <p:nvPr/>
        </p:nvSpPr>
        <p:spPr>
          <a:xfrm>
            <a:off x="198886" y="534573"/>
            <a:ext cx="1992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عبر عن شعورك</a:t>
            </a:r>
            <a:endParaRPr lang="en-US" sz="4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289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32-Point Star 1">
            <a:extLst>
              <a:ext uri="{FF2B5EF4-FFF2-40B4-BE49-F238E27FC236}">
                <a16:creationId xmlns:a16="http://schemas.microsoft.com/office/drawing/2014/main" id="{08557EE3-4182-464A-AD91-51C87749ECAB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D979325-48D1-4967-AFE0-562413610B55}"/>
              </a:ext>
            </a:extLst>
          </p:cNvPr>
          <p:cNvSpPr/>
          <p:nvPr/>
        </p:nvSpPr>
        <p:spPr>
          <a:xfrm>
            <a:off x="3901238" y="1394460"/>
            <a:ext cx="7513843" cy="4411980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2EF854B-E674-45CE-A6FA-2410B0D3C89C}"/>
              </a:ext>
            </a:extLst>
          </p:cNvPr>
          <p:cNvSpPr/>
          <p:nvPr/>
        </p:nvSpPr>
        <p:spPr>
          <a:xfrm>
            <a:off x="4754547" y="1858487"/>
            <a:ext cx="5807226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للتواصل - المعلمة / سناء الجعفري.</a:t>
            </a:r>
          </a:p>
          <a:p>
            <a:pPr algn="ctr" rtl="1">
              <a:lnSpc>
                <a:spcPct val="150000"/>
              </a:lnSpc>
            </a:pPr>
            <a:r>
              <a:rPr lang="ar-BH" sz="4400" dirty="0" err="1">
                <a:latin typeface="Sakkal Majalla" panose="02000000000000000000" pitchFamily="2" charset="-78"/>
                <a:cs typeface="(AH) Manal Black" pitchFamily="2" charset="-78"/>
              </a:rPr>
              <a:t>تلجرام</a:t>
            </a:r>
            <a:r>
              <a:rPr lang="ar-BH" sz="4400" dirty="0">
                <a:latin typeface="Sakkal Majalla" panose="02000000000000000000" pitchFamily="2" charset="-78"/>
                <a:cs typeface="(AH) Manal Black" pitchFamily="2" charset="-78"/>
              </a:rPr>
              <a:t>: </a:t>
            </a:r>
            <a:r>
              <a:rPr lang="en-US" sz="4400" dirty="0">
                <a:latin typeface="Sakkal Majalla" panose="02000000000000000000" pitchFamily="2" charset="-78"/>
                <a:cs typeface="(AH) Manal Black" pitchFamily="2" charset="-78"/>
              </a:rPr>
              <a:t>t.me/Sanaa21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 err="1">
                <a:cs typeface="(AH) Manal Black" pitchFamily="2" charset="-78"/>
              </a:rPr>
              <a:t>انستجرام</a:t>
            </a:r>
            <a:r>
              <a:rPr lang="ar-BH" sz="3200" dirty="0">
                <a:cs typeface="(AH) Manal Black" pitchFamily="2" charset="-78"/>
              </a:rPr>
              <a:t>: </a:t>
            </a:r>
            <a:r>
              <a:rPr lang="en-US" sz="3200" dirty="0">
                <a:cs typeface="(AH) Manal Black" pitchFamily="2" charset="-78"/>
              </a:rPr>
              <a:t>sanaa_ali1</a:t>
            </a:r>
          </a:p>
          <a:p>
            <a:pPr algn="ctr" rtl="1">
              <a:lnSpc>
                <a:spcPct val="150000"/>
              </a:lnSpc>
            </a:pPr>
            <a:r>
              <a:rPr lang="ar-BH" sz="3200" dirty="0">
                <a:effectLst/>
                <a:cs typeface="(AH) Manal Black" pitchFamily="2" charset="-78"/>
              </a:rPr>
              <a:t>واتساب / 0503770211</a:t>
            </a:r>
            <a:endParaRPr lang="ar-SA" sz="3200" dirty="0">
              <a:effectLst/>
              <a:cs typeface="(AH) Manal Black" pitchFamily="2" charset="-78"/>
            </a:endParaRPr>
          </a:p>
        </p:txBody>
      </p:sp>
      <p:pic>
        <p:nvPicPr>
          <p:cNvPr id="3" name="Picture 2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D5653157-2020-4CD6-8719-8946896A10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109" y="1858487"/>
            <a:ext cx="5070764" cy="5195455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8695521-885A-4B7B-8FF6-DD4099AB92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101" y="365760"/>
            <a:ext cx="1530661" cy="10287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CA76B-253E-4C73-95FB-D3FCADCE3E09}"/>
              </a:ext>
            </a:extLst>
          </p:cNvPr>
          <p:cNvSpPr txBox="1"/>
          <p:nvPr/>
        </p:nvSpPr>
        <p:spPr>
          <a:xfrm>
            <a:off x="222068" y="573979"/>
            <a:ext cx="19543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التَّواصل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638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11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2-Point Star 1">
            <a:extLst>
              <a:ext uri="{FF2B5EF4-FFF2-40B4-BE49-F238E27FC236}">
                <a16:creationId xmlns:a16="http://schemas.microsoft.com/office/drawing/2014/main" id="{90BCC5C8-417C-4B21-8E95-EA4FD633317C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F339BE-F039-4FAF-BBEE-B6867454A4DF}"/>
              </a:ext>
            </a:extLst>
          </p:cNvPr>
          <p:cNvSpPr/>
          <p:nvPr/>
        </p:nvSpPr>
        <p:spPr>
          <a:xfrm>
            <a:off x="720793" y="497345"/>
            <a:ext cx="11160003" cy="5821683"/>
          </a:xfrm>
          <a:custGeom>
            <a:avLst/>
            <a:gdLst>
              <a:gd name="connsiteX0" fmla="*/ 0 w 11160003"/>
              <a:gd name="connsiteY0" fmla="*/ 0 h 5821683"/>
              <a:gd name="connsiteX1" fmla="*/ 11160003 w 11160003"/>
              <a:gd name="connsiteY1" fmla="*/ 0 h 5821683"/>
              <a:gd name="connsiteX2" fmla="*/ 11160003 w 11160003"/>
              <a:gd name="connsiteY2" fmla="*/ 5821683 h 5821683"/>
              <a:gd name="connsiteX3" fmla="*/ 0 w 11160003"/>
              <a:gd name="connsiteY3" fmla="*/ 5821683 h 5821683"/>
              <a:gd name="connsiteX4" fmla="*/ 0 w 11160003"/>
              <a:gd name="connsiteY4" fmla="*/ 0 h 58216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60003" h="5821683" fill="none" extrusionOk="0">
                <a:moveTo>
                  <a:pt x="0" y="0"/>
                </a:moveTo>
                <a:cubicBezTo>
                  <a:pt x="3679125" y="-33775"/>
                  <a:pt x="9893394" y="138873"/>
                  <a:pt x="11160003" y="0"/>
                </a:cubicBezTo>
                <a:cubicBezTo>
                  <a:pt x="11086232" y="1660948"/>
                  <a:pt x="11004120" y="3999176"/>
                  <a:pt x="11160003" y="5821683"/>
                </a:cubicBezTo>
                <a:cubicBezTo>
                  <a:pt x="9373712" y="5684353"/>
                  <a:pt x="4743424" y="5683827"/>
                  <a:pt x="0" y="5821683"/>
                </a:cubicBezTo>
                <a:cubicBezTo>
                  <a:pt x="152408" y="3299947"/>
                  <a:pt x="73868" y="2595214"/>
                  <a:pt x="0" y="0"/>
                </a:cubicBezTo>
                <a:close/>
              </a:path>
              <a:path w="11160003" h="5821683" stroke="0" extrusionOk="0">
                <a:moveTo>
                  <a:pt x="0" y="0"/>
                </a:moveTo>
                <a:cubicBezTo>
                  <a:pt x="5021384" y="-101487"/>
                  <a:pt x="7524637" y="-162162"/>
                  <a:pt x="11160003" y="0"/>
                </a:cubicBezTo>
                <a:cubicBezTo>
                  <a:pt x="11220716" y="2034581"/>
                  <a:pt x="11098931" y="4274384"/>
                  <a:pt x="11160003" y="5821683"/>
                </a:cubicBezTo>
                <a:cubicBezTo>
                  <a:pt x="8334312" y="5871748"/>
                  <a:pt x="3158385" y="5663234"/>
                  <a:pt x="0" y="5821683"/>
                </a:cubicBezTo>
                <a:cubicBezTo>
                  <a:pt x="-24452" y="3887554"/>
                  <a:pt x="-67663" y="1757931"/>
                  <a:pt x="0" y="0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7150">
            <a:solidFill>
              <a:schemeClr val="bg1"/>
            </a:solidFill>
            <a:extLst>
              <a:ext uri="{C807C97D-BFC1-408E-A445-0C87EB9F89A2}">
                <ask:lineSketchStyleProps xmlns:ask="http://schemas.microsoft.com/office/drawing/2018/sketchyshapes" sd="98176570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" name="Picture 16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C6DE326E-EFA3-4688-9BEC-06503EAED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2" y="222923"/>
            <a:ext cx="2102304" cy="1061357"/>
          </a:xfrm>
          <a:prstGeom prst="rect">
            <a:avLst/>
          </a:prstGeom>
        </p:spPr>
      </p:pic>
      <p:sp>
        <p:nvSpPr>
          <p:cNvPr id="19" name="Google Shape;36;p4">
            <a:extLst>
              <a:ext uri="{FF2B5EF4-FFF2-40B4-BE49-F238E27FC236}">
                <a16:creationId xmlns:a16="http://schemas.microsoft.com/office/drawing/2014/main" id="{C3A3C567-E5EA-4303-9745-88DD45FA4A3C}"/>
              </a:ext>
            </a:extLst>
          </p:cNvPr>
          <p:cNvSpPr/>
          <p:nvPr/>
        </p:nvSpPr>
        <p:spPr>
          <a:xfrm>
            <a:off x="2613203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37;p4">
            <a:extLst>
              <a:ext uri="{FF2B5EF4-FFF2-40B4-BE49-F238E27FC236}">
                <a16:creationId xmlns:a16="http://schemas.microsoft.com/office/drawing/2014/main" id="{FC3B310A-0431-4E4F-A4CC-BB4EEBEDE24E}"/>
              </a:ext>
            </a:extLst>
          </p:cNvPr>
          <p:cNvSpPr/>
          <p:nvPr/>
        </p:nvSpPr>
        <p:spPr>
          <a:xfrm>
            <a:off x="4688545" y="1848802"/>
            <a:ext cx="1814715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38;p4">
            <a:extLst>
              <a:ext uri="{FF2B5EF4-FFF2-40B4-BE49-F238E27FC236}">
                <a16:creationId xmlns:a16="http://schemas.microsoft.com/office/drawing/2014/main" id="{5A592D31-5B80-4CBA-B0A8-61A3CEF3A54F}"/>
              </a:ext>
            </a:extLst>
          </p:cNvPr>
          <p:cNvSpPr/>
          <p:nvPr/>
        </p:nvSpPr>
        <p:spPr>
          <a:xfrm>
            <a:off x="2613204" y="4195658"/>
            <a:ext cx="3862429" cy="2000287"/>
          </a:xfrm>
          <a:prstGeom prst="rect">
            <a:avLst/>
          </a:prstGeom>
          <a:solidFill>
            <a:srgbClr val="898788">
              <a:alpha val="5765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endParaRPr sz="1143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39;p4">
            <a:extLst>
              <a:ext uri="{FF2B5EF4-FFF2-40B4-BE49-F238E27FC236}">
                <a16:creationId xmlns:a16="http://schemas.microsoft.com/office/drawing/2014/main" id="{50861FA0-887C-4082-9E24-D154AB83202F}"/>
              </a:ext>
            </a:extLst>
          </p:cNvPr>
          <p:cNvSpPr/>
          <p:nvPr/>
        </p:nvSpPr>
        <p:spPr>
          <a:xfrm>
            <a:off x="2741506" y="1732942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F4A00">
              <a:alpha val="6872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sym typeface="Coming Soon"/>
              </a:rPr>
              <a:t>التَّاريخ</a:t>
            </a:r>
            <a:endParaRPr sz="2287" b="1" dirty="0">
              <a:solidFill>
                <a:schemeClr val="lt1"/>
              </a:solidFill>
              <a:latin typeface="Coming Soon"/>
              <a:sym typeface="Coming Soon"/>
            </a:endParaRPr>
          </a:p>
        </p:txBody>
      </p:sp>
      <p:sp>
        <p:nvSpPr>
          <p:cNvPr id="23" name="Google Shape;40;p4">
            <a:extLst>
              <a:ext uri="{FF2B5EF4-FFF2-40B4-BE49-F238E27FC236}">
                <a16:creationId xmlns:a16="http://schemas.microsoft.com/office/drawing/2014/main" id="{1318481D-676E-4060-BCB0-D6084FA19034}"/>
              </a:ext>
            </a:extLst>
          </p:cNvPr>
          <p:cNvSpPr/>
          <p:nvPr/>
        </p:nvSpPr>
        <p:spPr>
          <a:xfrm>
            <a:off x="4816849" y="1708507"/>
            <a:ext cx="1559231" cy="280895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EAF30">
              <a:alpha val="7486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الْيــوم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4" name="Google Shape;41;p4">
            <a:extLst>
              <a:ext uri="{FF2B5EF4-FFF2-40B4-BE49-F238E27FC236}">
                <a16:creationId xmlns:a16="http://schemas.microsoft.com/office/drawing/2014/main" id="{26A3D805-D267-41C6-8249-F476D9C64B37}"/>
              </a:ext>
            </a:extLst>
          </p:cNvPr>
          <p:cNvSpPr/>
          <p:nvPr/>
        </p:nvSpPr>
        <p:spPr>
          <a:xfrm>
            <a:off x="2741505" y="4055363"/>
            <a:ext cx="3537907" cy="315757"/>
          </a:xfrm>
          <a:custGeom>
            <a:avLst/>
            <a:gdLst/>
            <a:ahLst/>
            <a:cxnLst/>
            <a:rect l="l" t="t" r="r" b="b"/>
            <a:pathLst>
              <a:path w="7659384" h="1673412" extrusionOk="0">
                <a:moveTo>
                  <a:pt x="197437" y="0"/>
                </a:moveTo>
                <a:lnTo>
                  <a:pt x="7604587" y="0"/>
                </a:lnTo>
                <a:lnTo>
                  <a:pt x="7349060" y="196414"/>
                </a:lnTo>
                <a:lnTo>
                  <a:pt x="7659384" y="434947"/>
                </a:lnTo>
                <a:lnTo>
                  <a:pt x="7659384" y="462083"/>
                </a:lnTo>
                <a:lnTo>
                  <a:pt x="7349061" y="700616"/>
                </a:lnTo>
                <a:lnTo>
                  <a:pt x="7658358" y="938359"/>
                </a:lnTo>
                <a:lnTo>
                  <a:pt x="7349060" y="1176104"/>
                </a:lnTo>
                <a:lnTo>
                  <a:pt x="7659384" y="1414637"/>
                </a:lnTo>
                <a:lnTo>
                  <a:pt x="7659384" y="1441774"/>
                </a:lnTo>
                <a:lnTo>
                  <a:pt x="7358029" y="1673412"/>
                </a:lnTo>
                <a:lnTo>
                  <a:pt x="211955" y="1673412"/>
                </a:lnTo>
                <a:lnTo>
                  <a:pt x="327976" y="1584232"/>
                </a:lnTo>
                <a:lnTo>
                  <a:pt x="0" y="1332130"/>
                </a:lnTo>
                <a:lnTo>
                  <a:pt x="327975" y="1080030"/>
                </a:lnTo>
                <a:lnTo>
                  <a:pt x="18678" y="842286"/>
                </a:lnTo>
                <a:lnTo>
                  <a:pt x="327976" y="604542"/>
                </a:lnTo>
                <a:lnTo>
                  <a:pt x="0" y="352440"/>
                </a:lnTo>
                <a:lnTo>
                  <a:pt x="327975" y="100340"/>
                </a:lnTo>
                <a:close/>
              </a:path>
            </a:pathLst>
          </a:custGeom>
          <a:solidFill>
            <a:srgbClr val="FCE571">
              <a:alpha val="77090"/>
            </a:srgbClr>
          </a:solidFill>
          <a:ln>
            <a:noFill/>
          </a:ln>
        </p:spPr>
        <p:txBody>
          <a:bodyPr spcFirstLastPara="1" wrap="square" lIns="58500" tIns="29244" rIns="58500" bIns="29244" anchor="ctr" anchorCtr="0">
            <a:noAutofit/>
          </a:bodyPr>
          <a:lstStyle/>
          <a:p>
            <a:pPr algn="ctr"/>
            <a:r>
              <a:rPr lang="ar-AE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الوحدة </a:t>
            </a:r>
            <a:r>
              <a:rPr lang="ar-BH" sz="2287" b="1" dirty="0">
                <a:solidFill>
                  <a:schemeClr val="lt1"/>
                </a:solidFill>
                <a:latin typeface="Coming Soon"/>
                <a:ea typeface="Coming Soon"/>
                <a:cs typeface="Coming Soon"/>
                <a:sym typeface="Coming Soon"/>
              </a:rPr>
              <a:t>السادسة</a:t>
            </a:r>
            <a:endParaRPr sz="2287" b="1" dirty="0">
              <a:solidFill>
                <a:schemeClr val="lt1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630EBC5-C145-42BE-BD73-C49E9B6EDA9B}"/>
              </a:ext>
            </a:extLst>
          </p:cNvPr>
          <p:cNvSpPr txBox="1"/>
          <p:nvPr/>
        </p:nvSpPr>
        <p:spPr>
          <a:xfrm>
            <a:off x="4837275" y="2557954"/>
            <a:ext cx="1353484" cy="575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3143" dirty="0">
                <a:cs typeface="(AH) Manal Black" pitchFamily="2" charset="-78"/>
              </a:rPr>
              <a:t>الثلاثاء</a:t>
            </a:r>
            <a:endParaRPr lang="en-US" sz="3143" dirty="0">
              <a:cs typeface="(AH) Manal Black" pitchFamily="2" charset="-78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D4F200A-CBA1-4A92-9BFF-50FADFA7BB93}"/>
              </a:ext>
            </a:extLst>
          </p:cNvPr>
          <p:cNvSpPr txBox="1"/>
          <p:nvPr/>
        </p:nvSpPr>
        <p:spPr>
          <a:xfrm>
            <a:off x="2741127" y="2399037"/>
            <a:ext cx="1638271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287" b="1" dirty="0"/>
              <a:t>15/2/2022</a:t>
            </a:r>
            <a:endParaRPr lang="en-US" sz="3143" b="1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B033050-E303-4D0F-979A-2DE117A06961}"/>
              </a:ext>
            </a:extLst>
          </p:cNvPr>
          <p:cNvSpPr txBox="1"/>
          <p:nvPr/>
        </p:nvSpPr>
        <p:spPr>
          <a:xfrm>
            <a:off x="2567127" y="2787591"/>
            <a:ext cx="2110119" cy="4442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1715" b="1" dirty="0"/>
              <a:t>14/ رجب</a:t>
            </a:r>
            <a:r>
              <a:rPr lang="ar-BH" sz="2287" b="1" dirty="0"/>
              <a:t>/ </a:t>
            </a:r>
            <a:r>
              <a:rPr lang="ar-BH" sz="1715" b="1" dirty="0"/>
              <a:t>1443</a:t>
            </a:r>
            <a:endParaRPr lang="en-US" sz="1715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A4B2CE3-DDB7-4055-AED9-3332D9DB8220}"/>
              </a:ext>
            </a:extLst>
          </p:cNvPr>
          <p:cNvSpPr txBox="1"/>
          <p:nvPr/>
        </p:nvSpPr>
        <p:spPr>
          <a:xfrm>
            <a:off x="2613203" y="4869443"/>
            <a:ext cx="3862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b="1" dirty="0"/>
              <a:t>خِبْراتٌ صَغيرةٌ .. دُروسٌ كَبيرَةٌ</a:t>
            </a:r>
            <a:endParaRPr lang="en-US" sz="3600" b="1" dirty="0"/>
          </a:p>
        </p:txBody>
      </p:sp>
      <p:pic>
        <p:nvPicPr>
          <p:cNvPr id="31" name="Picture 30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DA449385-0692-4CBD-9A6C-E4A43A98B2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565" y="607705"/>
            <a:ext cx="2102304" cy="1061357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59611B6-273E-4604-9732-2777ABBD6AE8}"/>
              </a:ext>
            </a:extLst>
          </p:cNvPr>
          <p:cNvSpPr txBox="1"/>
          <p:nvPr/>
        </p:nvSpPr>
        <p:spPr>
          <a:xfrm>
            <a:off x="-1088571" y="7094747"/>
            <a:ext cx="956196" cy="2904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287" b="1" dirty="0">
                <a:latin typeface="Aldhabi" panose="01000000000000000000" pitchFamily="2" charset="-78"/>
                <a:cs typeface="Aldhabi" panose="01000000000000000000" pitchFamily="2" charset="-78"/>
              </a:rPr>
              <a:t>المعلمة/ سناء الجعفري.</a:t>
            </a:r>
            <a:endParaRPr lang="en-US" sz="1287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grpSp>
        <p:nvGrpSpPr>
          <p:cNvPr id="33" name="مجموعة 14">
            <a:extLst>
              <a:ext uri="{FF2B5EF4-FFF2-40B4-BE49-F238E27FC236}">
                <a16:creationId xmlns:a16="http://schemas.microsoft.com/office/drawing/2014/main" id="{B655DCE2-B2A3-47AD-A88C-6198EB668FC4}"/>
              </a:ext>
            </a:extLst>
          </p:cNvPr>
          <p:cNvGrpSpPr/>
          <p:nvPr/>
        </p:nvGrpSpPr>
        <p:grpSpPr>
          <a:xfrm flipH="1">
            <a:off x="9968319" y="0"/>
            <a:ext cx="2258448" cy="6389712"/>
            <a:chOff x="2507423" y="-1965727"/>
            <a:chExt cx="2765709" cy="8823726"/>
          </a:xfrm>
        </p:grpSpPr>
        <p:sp>
          <p:nvSpPr>
            <p:cNvPr id="34" name="مستطيل 15">
              <a:extLst>
                <a:ext uri="{FF2B5EF4-FFF2-40B4-BE49-F238E27FC236}">
                  <a16:creationId xmlns:a16="http://schemas.microsoft.com/office/drawing/2014/main" id="{793FCC36-8760-4A78-9AE9-DA058397B543}"/>
                </a:ext>
              </a:extLst>
            </p:cNvPr>
            <p:cNvSpPr/>
            <p:nvPr/>
          </p:nvSpPr>
          <p:spPr>
            <a:xfrm>
              <a:off x="2931101" y="-1616796"/>
              <a:ext cx="124322" cy="847479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/>
            </a:p>
          </p:txBody>
        </p:sp>
        <p:pic>
          <p:nvPicPr>
            <p:cNvPr id="35" name="Picture 2" descr="Image result for â«Ø¹ÙÙ Ø§ÙØ§ÙØ§Ø±Ø§Øª ÙØªØ­Ø±Ùâ¬â">
              <a:extLst>
                <a:ext uri="{FF2B5EF4-FFF2-40B4-BE49-F238E27FC236}">
                  <a16:creationId xmlns:a16="http://schemas.microsoft.com/office/drawing/2014/main" id="{D7669A3C-98DA-4920-8FD8-5D5D2A30B8D4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7423" y="-1965727"/>
              <a:ext cx="2765709" cy="23584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aphicFrame>
        <p:nvGraphicFramePr>
          <p:cNvPr id="36" name="Google Shape;42;p4">
            <a:extLst>
              <a:ext uri="{FF2B5EF4-FFF2-40B4-BE49-F238E27FC236}">
                <a16:creationId xmlns:a16="http://schemas.microsoft.com/office/drawing/2014/main" id="{283E67DE-6D9C-4254-8C77-757287C5C904}"/>
              </a:ext>
            </a:extLst>
          </p:cNvPr>
          <p:cNvGraphicFramePr/>
          <p:nvPr/>
        </p:nvGraphicFramePr>
        <p:xfrm>
          <a:off x="6668344" y="1459863"/>
          <a:ext cx="4688058" cy="3896645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470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028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914370">
                <a:tc gridSpan="7">
                  <a:txBody>
                    <a:bodyPr/>
                    <a:lstStyle/>
                    <a:p>
                      <a:pPr marL="0" lvl="0" indent="0" algn="ctr" defTabSz="914400" rtl="1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ar-BH" sz="35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Simplified Arabic Fixed" panose="02070309020205020404" pitchFamily="49" charset="-78"/>
                          <a:ea typeface="Satisfy"/>
                          <a:cs typeface="Simplified Arabic Fixed" panose="02070309020205020404" pitchFamily="49" charset="-78"/>
                          <a:sym typeface="Satisfy"/>
                        </a:rPr>
                        <a:t>فبرايـر</a:t>
                      </a:r>
                      <a:endParaRPr sz="35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Simplified Arabic Fixed" panose="02070309020205020404" pitchFamily="49" charset="-78"/>
                        <a:ea typeface="Satisfy"/>
                        <a:cs typeface="Simplified Arabic Fixed" panose="02070309020205020404" pitchFamily="49" charset="-78"/>
                        <a:sym typeface="Satisfy"/>
                      </a:endParaRPr>
                    </a:p>
                  </a:txBody>
                  <a:tcPr marL="77142" marR="77142" marT="91425" marB="91425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96425"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M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W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T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F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ctr" defTabSz="914400" rtl="0" eaLnBrk="1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2000" b="1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Coming Soon"/>
                          <a:ea typeface="Coming Soon"/>
                          <a:cs typeface="Coming Soon"/>
                          <a:sym typeface="Coming Soon"/>
                        </a:rPr>
                        <a:t>S</a:t>
                      </a:r>
                      <a:endParaRPr sz="2000" b="1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Coming Soon"/>
                        <a:ea typeface="Coming Soon"/>
                        <a:cs typeface="Coming Soon"/>
                        <a:sym typeface="Coming Soon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19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20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21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22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23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24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25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ar-BH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26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5717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7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r>
                        <a:rPr lang="es-ES" sz="1800" u="none" strike="noStrike" cap="none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2</a:t>
                      </a:r>
                      <a:r>
                        <a:rPr lang="ar-BH" sz="18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Grand Hotel"/>
                          <a:ea typeface="Grand Hotel"/>
                          <a:cs typeface="Grand Hotel"/>
                          <a:sym typeface="Grand Hotel"/>
                        </a:rPr>
                        <a:t>8</a:t>
                      </a: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400"/>
                        <a:buFont typeface="Arial"/>
                        <a:buNone/>
                      </a:pPr>
                      <a:endParaRPr sz="1800" u="none" strike="noStrike" cap="none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Grand Hotel"/>
                        <a:ea typeface="Grand Hotel"/>
                        <a:cs typeface="Grand Hotel"/>
                        <a:sym typeface="Grand Hotel"/>
                      </a:endParaRPr>
                    </a:p>
                  </a:txBody>
                  <a:tcPr marL="77142" marR="77142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" name="Oval 26">
            <a:extLst>
              <a:ext uri="{FF2B5EF4-FFF2-40B4-BE49-F238E27FC236}">
                <a16:creationId xmlns:a16="http://schemas.microsoft.com/office/drawing/2014/main" id="{10ACC6C0-442C-4C2E-A4A6-AD008D5C140B}"/>
              </a:ext>
            </a:extLst>
          </p:cNvPr>
          <p:cNvSpPr/>
          <p:nvPr/>
        </p:nvSpPr>
        <p:spPr>
          <a:xfrm>
            <a:off x="7995298" y="3984267"/>
            <a:ext cx="443953" cy="457947"/>
          </a:xfrm>
          <a:prstGeom prst="ellipse">
            <a:avLst/>
          </a:prstGeom>
          <a:noFill/>
          <a:ln w="38100">
            <a:solidFill>
              <a:srgbClr val="C00000"/>
            </a:solidFill>
            <a:prstDash val="sysDash"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87" dirty="0"/>
          </a:p>
        </p:txBody>
      </p:sp>
      <p:pic>
        <p:nvPicPr>
          <p:cNvPr id="18" name="Picture 17" descr="A picture containing object, clock&#10;&#10;Description automatically generated">
            <a:extLst>
              <a:ext uri="{FF2B5EF4-FFF2-40B4-BE49-F238E27FC236}">
                <a16:creationId xmlns:a16="http://schemas.microsoft.com/office/drawing/2014/main" id="{8FF90995-5734-4E00-B0AF-E74DD81446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02" y="1354428"/>
            <a:ext cx="2102304" cy="1061357"/>
          </a:xfrm>
          <a:prstGeom prst="rect">
            <a:avLst/>
          </a:prstGeom>
        </p:spPr>
      </p:pic>
      <p:pic>
        <p:nvPicPr>
          <p:cNvPr id="37" name="Picture 3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D477CD6-D4E5-4044-B01A-ADBAB2696D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72371"/>
            <a:ext cx="638401" cy="505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8" name="Picture 37" descr="A picture containing person&#10;&#10;Description automatically generated">
            <a:extLst>
              <a:ext uri="{FF2B5EF4-FFF2-40B4-BE49-F238E27FC236}">
                <a16:creationId xmlns:a16="http://schemas.microsoft.com/office/drawing/2014/main" id="{AE3A666F-73E7-4CE0-B73D-1D10AD217B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699" y="836025"/>
            <a:ext cx="688436" cy="4693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aphicFrame>
        <p:nvGraphicFramePr>
          <p:cNvPr id="39" name="Table 38">
            <a:extLst>
              <a:ext uri="{FF2B5EF4-FFF2-40B4-BE49-F238E27FC236}">
                <a16:creationId xmlns:a16="http://schemas.microsoft.com/office/drawing/2014/main" id="{C0AE0231-5E30-438E-9D93-88B83BD4C26A}"/>
              </a:ext>
            </a:extLst>
          </p:cNvPr>
          <p:cNvGraphicFramePr>
            <a:graphicFrameLocks noGrp="1"/>
          </p:cNvGraphicFramePr>
          <p:nvPr/>
        </p:nvGraphicFramePr>
        <p:xfrm>
          <a:off x="0" y="838335"/>
          <a:ext cx="688436" cy="600497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8436">
                  <a:extLst>
                    <a:ext uri="{9D8B030D-6E8A-4147-A177-3AD203B41FA5}">
                      <a16:colId xmlns:a16="http://schemas.microsoft.com/office/drawing/2014/main" val="1521574240"/>
                    </a:ext>
                  </a:extLst>
                </a:gridCol>
              </a:tblGrid>
              <a:tr h="42681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خريطة الْحِصَّة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8841784"/>
                  </a:ext>
                </a:extLst>
              </a:tr>
              <a:tr h="41782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التَّرحيب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62836865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التاريخ+ القوانين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8011436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السَّطر الْإملائي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26757964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الْعِنوان +الْأهداف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606975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التَّهيئة الْحافِزة</a:t>
                      </a: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18580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عِرْض الدَّرس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9668503"/>
                  </a:ext>
                </a:extLst>
              </a:tr>
              <a:tr h="370620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الْأَنْشِطة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4036083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التَّغْذِية الرّاجِعة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369752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هَل حققنا الأَهْداف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4540356"/>
                  </a:ext>
                </a:extLst>
              </a:tr>
              <a:tr h="555254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عبر عن شعورك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5808647"/>
                  </a:ext>
                </a:extLst>
              </a:tr>
              <a:tr h="317289">
                <a:tc>
                  <a:txBody>
                    <a:bodyPr/>
                    <a:lstStyle/>
                    <a:p>
                      <a:pPr marL="0" algn="ctr" defTabSz="914400" rtl="1" eaLnBrk="1" latinLnBrk="0" hangingPunct="1"/>
                      <a:r>
                        <a:rPr lang="ar-BH" sz="12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(AH) Manal Black" pitchFamily="2" charset="-78"/>
                        </a:rPr>
                        <a:t>التَّواصل</a:t>
                      </a:r>
                      <a:endParaRPr lang="en-US" sz="12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(AH) Manal Black" pitchFamily="2" charset="-78"/>
                      </a:endParaRPr>
                    </a:p>
                  </a:txBody>
                  <a:tcPr>
                    <a:solidFill>
                      <a:schemeClr val="bg1">
                        <a:lumMod val="65000"/>
                        <a:alpha val="63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13506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56777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46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8" grpId="0"/>
      <p:bldP spid="29" grpId="0"/>
      <p:bldP spid="30" grpId="0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08351220-CBB3-4E92-A6CB-A826AD4A7CE4}"/>
              </a:ext>
            </a:extLst>
          </p:cNvPr>
          <p:cNvSpPr/>
          <p:nvPr/>
        </p:nvSpPr>
        <p:spPr>
          <a:xfrm>
            <a:off x="555453" y="536713"/>
            <a:ext cx="11080070" cy="5755232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988F910-7C6D-4C23-8C42-FDD4D5ACBE4A}"/>
              </a:ext>
            </a:extLst>
          </p:cNvPr>
          <p:cNvSpPr/>
          <p:nvPr/>
        </p:nvSpPr>
        <p:spPr>
          <a:xfrm>
            <a:off x="809909" y="566055"/>
            <a:ext cx="10826638" cy="5649432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A17C279-0EA1-445D-ADBB-DCDFBF00DC0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30" r="26106"/>
          <a:stretch/>
        </p:blipFill>
        <p:spPr>
          <a:xfrm>
            <a:off x="3630287" y="3565783"/>
            <a:ext cx="5455332" cy="262934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97BAFEE-4F09-466B-BD68-CFF3FF2E7652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909" y="642513"/>
            <a:ext cx="10709600" cy="2629347"/>
          </a:xfrm>
          <a:prstGeom prst="rect">
            <a:avLst/>
          </a:prstGeom>
        </p:spPr>
      </p:pic>
      <p:pic>
        <p:nvPicPr>
          <p:cNvPr id="6" name="Picture 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C0AAE7E-2DB0-487D-9177-799C8377448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750" b="94500" l="5250" r="96500">
                        <a14:foregroundMark x1="36500" y1="67250" x2="24750" y2="76500"/>
                        <a14:foregroundMark x1="24750" y1="76500" x2="11250" y2="73250"/>
                        <a14:foregroundMark x1="11250" y1="73250" x2="10250" y2="46750"/>
                        <a14:foregroundMark x1="10250" y1="46750" x2="11750" y2="40750"/>
                        <a14:foregroundMark x1="8500" y1="60750" x2="7750" y2="32250"/>
                        <a14:foregroundMark x1="7750" y1="32250" x2="14750" y2="20500"/>
                        <a14:foregroundMark x1="14750" y1="20500" x2="35000" y2="9000"/>
                        <a14:foregroundMark x1="9250" y1="61500" x2="5250" y2="48500"/>
                        <a14:foregroundMark x1="5250" y1="48500" x2="5250" y2="41500"/>
                        <a14:foregroundMark x1="26750" y1="38750" x2="50750" y2="36750"/>
                        <a14:foregroundMark x1="55250" y1="25750" x2="35000" y2="24500"/>
                        <a14:foregroundMark x1="52000" y1="19250" x2="52000" y2="27250"/>
                        <a14:foregroundMark x1="40250" y1="27750" x2="40250" y2="19250"/>
                        <a14:foregroundMark x1="42750" y1="17500" x2="34500" y2="28500"/>
                        <a14:foregroundMark x1="34500" y1="28500" x2="34500" y2="29000"/>
                        <a14:foregroundMark x1="32500" y1="30500" x2="40250" y2="19500"/>
                        <a14:foregroundMark x1="40250" y1="19500" x2="40250" y2="19250"/>
                        <a14:foregroundMark x1="35750" y1="7750" x2="49250" y2="7750"/>
                        <a14:foregroundMark x1="49250" y1="7750" x2="74750" y2="18000"/>
                        <a14:foregroundMark x1="74750" y1="18000" x2="78000" y2="20750"/>
                        <a14:foregroundMark x1="81750" y1="21250" x2="71250" y2="12000"/>
                        <a14:foregroundMark x1="71250" y1="12000" x2="56250" y2="6500"/>
                        <a14:foregroundMark x1="56250" y1="6500" x2="44750" y2="5750"/>
                        <a14:foregroundMark x1="48750" y1="5750" x2="84500" y2="29250"/>
                        <a14:foregroundMark x1="84500" y1="29250" x2="85000" y2="29750"/>
                        <a14:foregroundMark x1="85000" y1="22500" x2="92750" y2="46500"/>
                        <a14:foregroundMark x1="92750" y1="46500" x2="93250" y2="61500"/>
                        <a14:foregroundMark x1="93250" y1="61500" x2="86750" y2="73750"/>
                        <a14:foregroundMark x1="86750" y1="73750" x2="65500" y2="89000"/>
                        <a14:foregroundMark x1="65500" y1="89000" x2="38000" y2="89250"/>
                        <a14:foregroundMark x1="38000" y1="89250" x2="14500" y2="74500"/>
                        <a14:foregroundMark x1="14500" y1="74500" x2="14250" y2="74500"/>
                        <a14:foregroundMark x1="39500" y1="92750" x2="55750" y2="94500"/>
                        <a14:foregroundMark x1="20750" y1="38250" x2="37000" y2="17000"/>
                        <a14:foregroundMark x1="37000" y1="17000" x2="40250" y2="15500"/>
                        <a14:foregroundMark x1="95250" y1="59750" x2="96500" y2="4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964" y="860205"/>
            <a:ext cx="1645920" cy="1665335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F0CE2EBD-30C3-4AFB-81B2-8D8DE3DD78A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299" b="93103" l="9752" r="89894">
                        <a14:foregroundMark x1="28191" y1="34253" x2="33688" y2="30000"/>
                        <a14:foregroundMark x1="33688" y1="30000" x2="37766" y2="30920"/>
                        <a14:foregroundMark x1="52305" y1="35057" x2="59574" y2="31264"/>
                        <a14:foregroundMark x1="59574" y1="31264" x2="66312" y2="33563"/>
                        <a14:foregroundMark x1="66312" y1="33563" x2="66312" y2="33678"/>
                        <a14:foregroundMark x1="63830" y1="31609" x2="54787" y2="30805"/>
                        <a14:foregroundMark x1="54787" y1="30805" x2="52837" y2="33218"/>
                        <a14:foregroundMark x1="22163" y1="10000" x2="30142" y2="8851"/>
                        <a14:foregroundMark x1="30142" y1="8851" x2="36525" y2="5402"/>
                        <a14:foregroundMark x1="36525" y1="5402" x2="44504" y2="3218"/>
                        <a14:foregroundMark x1="44504" y1="3218" x2="53546" y2="4023"/>
                        <a14:foregroundMark x1="53546" y1="4023" x2="60816" y2="8851"/>
                        <a14:foregroundMark x1="60816" y1="8851" x2="63475" y2="13103"/>
                        <a14:foregroundMark x1="65071" y1="6897" x2="58156" y2="4368"/>
                        <a14:foregroundMark x1="58156" y1="4368" x2="47163" y2="2874"/>
                        <a14:foregroundMark x1="58333" y1="28046" x2="59929" y2="33448"/>
                        <a14:foregroundMark x1="59929" y1="33448" x2="59929" y2="33448"/>
                        <a14:foregroundMark x1="30142" y1="38046" x2="29078" y2="30460"/>
                        <a14:foregroundMark x1="29078" y1="30460" x2="31028" y2="25747"/>
                        <a14:foregroundMark x1="41667" y1="55287" x2="55496" y2="91379"/>
                        <a14:foregroundMark x1="32447" y1="82644" x2="29787" y2="69885"/>
                        <a14:foregroundMark x1="29787" y1="69885" x2="35638" y2="61494"/>
                        <a14:foregroundMark x1="31028" y1="78966" x2="23936" y2="76322"/>
                        <a14:foregroundMark x1="23936" y1="76322" x2="29787" y2="60115"/>
                        <a14:foregroundMark x1="29787" y1="60115" x2="37057" y2="56897"/>
                        <a14:foregroundMark x1="37057" y1="56897" x2="43972" y2="55632"/>
                        <a14:foregroundMark x1="29433" y1="73103" x2="25709" y2="82644"/>
                        <a14:foregroundMark x1="48050" y1="91149" x2="56915" y2="90920"/>
                        <a14:foregroundMark x1="56915" y1="90920" x2="74291" y2="92874"/>
                        <a14:foregroundMark x1="74291" y1="92874" x2="80142" y2="89310"/>
                        <a14:foregroundMark x1="80142" y1="89310" x2="72163" y2="75172"/>
                        <a14:foregroundMark x1="73759" y1="76207" x2="71809" y2="87816"/>
                        <a14:foregroundMark x1="69858" y1="93218" x2="62766" y2="67931"/>
                        <a14:foregroundMark x1="62766" y1="67931" x2="62766" y2="67126"/>
                        <a14:foregroundMark x1="61879" y1="68966" x2="64362" y2="83908"/>
                        <a14:foregroundMark x1="63830" y1="88506" x2="55674" y2="81379"/>
                        <a14:foregroundMark x1="55674" y1="81379" x2="56383" y2="75747"/>
                        <a14:foregroundMark x1="56383" y1="75747" x2="62234" y2="65747"/>
                        <a14:foregroundMark x1="62234" y1="65747" x2="67021" y2="62299"/>
                        <a14:foregroundMark x1="88830" y1="70000" x2="82092" y2="59425"/>
                        <a14:foregroundMark x1="82092" y1="59425" x2="75000" y2="56782"/>
                        <a14:foregroundMark x1="75000" y1="56782" x2="62234" y2="56667"/>
                        <a14:foregroundMark x1="59929" y1="55287" x2="68262" y2="54253"/>
                        <a14:foregroundMark x1="68262" y1="54253" x2="76064" y2="55402"/>
                        <a14:foregroundMark x1="76064" y1="55402" x2="81383" y2="59425"/>
                        <a14:foregroundMark x1="82624" y1="58161" x2="79787" y2="63678"/>
                        <a14:foregroundMark x1="79787" y1="63678" x2="79787" y2="66897"/>
                        <a14:foregroundMark x1="74291" y1="71034" x2="67376" y2="75402"/>
                        <a14:foregroundMark x1="67376" y1="75402" x2="58688" y2="68506"/>
                        <a14:foregroundMark x1="58688" y1="68506" x2="52837" y2="55632"/>
                        <a14:foregroundMark x1="52305" y1="60000" x2="57624" y2="74598"/>
                        <a14:foregroundMark x1="57624" y1="74598" x2="57624" y2="74598"/>
                        <a14:foregroundMark x1="53901" y1="82414" x2="44858" y2="58391"/>
                        <a14:foregroundMark x1="46099" y1="92414" x2="40248" y2="72069"/>
                        <a14:foregroundMark x1="40248" y1="72069" x2="41667" y2="63793"/>
                        <a14:foregroundMark x1="41312" y1="64368" x2="38830" y2="67701"/>
                        <a14:foregroundMark x1="38830" y1="68736" x2="42730" y2="81379"/>
                        <a14:foregroundMark x1="42730" y1="81379" x2="47163" y2="86667"/>
                        <a14:foregroundMark x1="47163" y1="86667" x2="47163" y2="87011"/>
                        <a14:foregroundMark x1="49291" y1="89310" x2="58688" y2="89885"/>
                        <a14:foregroundMark x1="58688" y1="89885" x2="64716" y2="89310"/>
                        <a14:foregroundMark x1="64362" y1="89080" x2="38121" y2="86207"/>
                        <a14:foregroundMark x1="37234" y1="84138" x2="53723" y2="81494"/>
                        <a14:foregroundMark x1="53723" y1="81494" x2="60284" y2="81379"/>
                        <a14:foregroundMark x1="57624" y1="80805" x2="34929" y2="78506"/>
                        <a14:foregroundMark x1="34929" y1="78506" x2="43617" y2="82644"/>
                        <a14:foregroundMark x1="13830" y1="13103" x2="21986" y2="10345"/>
                        <a14:foregroundMark x1="21986" y1="10345" x2="22518" y2="10345"/>
                        <a14:foregroundMark x1="24645" y1="8506" x2="31738" y2="4943"/>
                        <a14:foregroundMark x1="31738" y1="4943" x2="42021" y2="22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7594"/>
          <a:stretch/>
        </p:blipFill>
        <p:spPr>
          <a:xfrm>
            <a:off x="4029800" y="3619590"/>
            <a:ext cx="1781675" cy="1854919"/>
          </a:xfrm>
          <a:prstGeom prst="rect">
            <a:avLst/>
          </a:prstGeom>
        </p:spPr>
      </p:pic>
      <p:pic>
        <p:nvPicPr>
          <p:cNvPr id="8" name="Picture 7" descr="A close up of a logo&#10;&#10;Description automatically generated">
            <a:extLst>
              <a:ext uri="{FF2B5EF4-FFF2-40B4-BE49-F238E27FC236}">
                <a16:creationId xmlns:a16="http://schemas.microsoft.com/office/drawing/2014/main" id="{03531596-4BD9-477B-BE7D-FBF1ED524F1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620" b="78435" l="9947" r="99645">
                        <a14:foregroundMark x1="19538" y1="74121" x2="18117" y2="53195"/>
                        <a14:foregroundMark x1="18117" y1="53195" x2="15275" y2="45208"/>
                        <a14:foregroundMark x1="15275" y1="45208" x2="13499" y2="31949"/>
                        <a14:foregroundMark x1="13499" y1="31949" x2="12966" y2="30671"/>
                        <a14:foregroundMark x1="12611" y1="30671" x2="12611" y2="58466"/>
                        <a14:foregroundMark x1="12611" y1="58466" x2="14387" y2="73802"/>
                        <a14:foregroundMark x1="14387" y1="73802" x2="24512" y2="77476"/>
                        <a14:foregroundMark x1="24512" y1="77476" x2="59147" y2="78435"/>
                        <a14:foregroundMark x1="59147" y1="78435" x2="83659" y2="74760"/>
                        <a14:foregroundMark x1="83659" y1="74760" x2="88099" y2="75719"/>
                        <a14:foregroundMark x1="88099" y1="74760" x2="82771" y2="43131"/>
                        <a14:foregroundMark x1="90053" y1="38498" x2="90053" y2="38498"/>
                        <a14:foregroundMark x1="90053" y1="38498" x2="99822" y2="28435"/>
                        <a14:foregroundMark x1="79396" y1="76038" x2="73712" y2="66134"/>
                        <a14:foregroundMark x1="73712" y1="66134" x2="69094" y2="45208"/>
                        <a14:foregroundMark x1="35879" y1="65815" x2="41918" y2="61182"/>
                        <a14:foregroundMark x1="41918" y1="61182" x2="42096" y2="57987"/>
                        <a14:foregroundMark x1="23091" y1="76677" x2="16163" y2="77316"/>
                        <a14:foregroundMark x1="16163" y1="77316" x2="11901" y2="75399"/>
                        <a14:foregroundMark x1="11901" y1="75399" x2="12611" y2="78594"/>
                        <a14:foregroundMark x1="15808" y1="76038" x2="52575" y2="63898"/>
                        <a14:foregroundMark x1="52575" y1="63898" x2="81705" y2="61981"/>
                        <a14:foregroundMark x1="81705" y1="61981" x2="83837" y2="61981"/>
                        <a14:foregroundMark x1="88099" y1="78594" x2="74600" y2="78275"/>
                        <a14:foregroundMark x1="23801" y1="77955" x2="15098" y2="77955"/>
                        <a14:foregroundMark x1="11545" y1="50479" x2="10124" y2="29233"/>
                        <a14:foregroundMark x1="10124" y1="29233" x2="15808" y2="29073"/>
                        <a14:foregroundMark x1="61812" y1="15974" x2="55595" y2="12939"/>
                        <a14:foregroundMark x1="55595" y1="12939" x2="50266" y2="12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88" t="8579" r="9906" b="21489"/>
          <a:stretch/>
        </p:blipFill>
        <p:spPr>
          <a:xfrm>
            <a:off x="6898261" y="4267887"/>
            <a:ext cx="2010379" cy="1795328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AA6145F-296F-4DAA-95BC-C2E1F86DFD4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7044" b="89954" l="9752" r="93440">
                        <a14:foregroundMark x1="93262" y1="58661" x2="90426" y2="56467"/>
                        <a14:foregroundMark x1="93617" y1="35219" x2="93617" y2="28406"/>
                        <a14:foregroundMark x1="71099" y1="21132" x2="69858" y2="7044"/>
                        <a14:foregroundMark x1="79965" y1="60162" x2="79965" y2="60162"/>
                        <a14:foregroundMark x1="72163" y1="75404" x2="68440" y2="53233"/>
                        <a14:foregroundMark x1="70213" y1="85335" x2="73050" y2="79792"/>
                        <a14:foregroundMark x1="73050" y1="79792" x2="73050" y2="795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589" b="25507"/>
          <a:stretch/>
        </p:blipFill>
        <p:spPr>
          <a:xfrm>
            <a:off x="799800" y="1153397"/>
            <a:ext cx="1634053" cy="204611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75C56E8-0AC1-4808-A892-8BAE352BBCC9}"/>
              </a:ext>
            </a:extLst>
          </p:cNvPr>
          <p:cNvSpPr txBox="1"/>
          <p:nvPr/>
        </p:nvSpPr>
        <p:spPr>
          <a:xfrm>
            <a:off x="556477" y="3347299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أِسْتأْذِن قَبْلِ التَّحّدًّث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BF18102-5622-4F46-9E2E-250C77DDDA58}"/>
              </a:ext>
            </a:extLst>
          </p:cNvPr>
          <p:cNvSpPr txBox="1"/>
          <p:nvPr/>
        </p:nvSpPr>
        <p:spPr>
          <a:xfrm>
            <a:off x="1574337" y="4637806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أِلتِزِم الصَّمْت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3DAE8-5A00-4A1E-9283-DEACA28EE8F3}"/>
              </a:ext>
            </a:extLst>
          </p:cNvPr>
          <p:cNvSpPr txBox="1"/>
          <p:nvPr/>
        </p:nvSpPr>
        <p:spPr>
          <a:xfrm>
            <a:off x="8565518" y="4880455"/>
            <a:ext cx="26185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أًدَوِّن مُلاحَظاتي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8EB045-1324-42F0-ACC6-9FC36F1C20DB}"/>
              </a:ext>
            </a:extLst>
          </p:cNvPr>
          <p:cNvSpPr txBox="1"/>
          <p:nvPr/>
        </p:nvSpPr>
        <p:spPr>
          <a:xfrm>
            <a:off x="9018038" y="2642497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2800" dirty="0">
                <a:cs typeface="(AH) Manal Black" pitchFamily="2" charset="-78"/>
              </a:rPr>
              <a:t>أَبْتَعِد عَنْ الضّجيج مَنْ حَوْلي</a:t>
            </a:r>
            <a:endParaRPr lang="en-US" sz="2800" dirty="0">
              <a:cs typeface="(AH) Manal Black" pitchFamily="2" charset="-7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413143-E3B1-44AC-BA78-13A3E0247F27}"/>
              </a:ext>
            </a:extLst>
          </p:cNvPr>
          <p:cNvSpPr txBox="1"/>
          <p:nvPr/>
        </p:nvSpPr>
        <p:spPr>
          <a:xfrm>
            <a:off x="5989446" y="3334994"/>
            <a:ext cx="32595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BH" sz="2800" dirty="0">
                <a:cs typeface="(AH) Manal Black" pitchFamily="2" charset="-78"/>
              </a:rPr>
              <a:t>أَسْتَمِع إلى الْمُعَلَّمة بِتِرْكيز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5" name="Picture 2" descr="نتيجة بحث الصور عن أم تتحدث كرتون">
            <a:extLst>
              <a:ext uri="{FF2B5EF4-FFF2-40B4-BE49-F238E27FC236}">
                <a16:creationId xmlns:a16="http://schemas.microsoft.com/office/drawing/2014/main" id="{56EACAFA-5B91-44B6-B9F1-7F6C7F801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77" b="99538" l="1691" r="95572">
                        <a14:foregroundMark x1="36151" y1="98231" x2="17552" y2="96077"/>
                        <a14:foregroundMark x1="17552" y1="96077" x2="31401" y2="25462"/>
                        <a14:foregroundMark x1="31401" y1="25462" x2="30757" y2="6692"/>
                        <a14:foregroundMark x1="20129" y1="5231" x2="39936" y2="6846"/>
                        <a14:foregroundMark x1="39936" y1="6846" x2="41465" y2="8154"/>
                        <a14:foregroundMark x1="31562" y1="27923" x2="33816" y2="45538"/>
                        <a14:foregroundMark x1="4831" y1="44769" x2="7166" y2="56462"/>
                        <a14:foregroundMark x1="35346" y1="59462" x2="54670" y2="57923"/>
                        <a14:foregroundMark x1="54670" y1="57923" x2="55233" y2="57923"/>
                        <a14:foregroundMark x1="45330" y1="48462" x2="25443" y2="41077"/>
                        <a14:foregroundMark x1="25443" y1="41077" x2="22383" y2="59462"/>
                        <a14:foregroundMark x1="22383" y1="59462" x2="22383" y2="59462"/>
                        <a14:foregroundMark x1="17069" y1="52077" x2="14815" y2="38154"/>
                        <a14:foregroundMark x1="14815" y1="38154" x2="20129" y2="4462"/>
                        <a14:foregroundMark x1="38406" y1="41077" x2="34944" y2="97769"/>
                        <a14:foregroundMark x1="34944" y1="97769" x2="7729" y2="99692"/>
                        <a14:foregroundMark x1="7729" y1="99692" x2="1771" y2="97538"/>
                        <a14:foregroundMark x1="90338" y1="99692" x2="82689" y2="92385"/>
                        <a14:foregroundMark x1="95652" y1="86538" x2="94122" y2="69692"/>
                        <a14:foregroundMark x1="75845" y1="39615" x2="75845" y2="39615"/>
                        <a14:foregroundMark x1="79630" y1="40385" x2="75845" y2="36000"/>
                        <a14:foregroundMark x1="63607" y1="97538" x2="84219" y2="98231"/>
                        <a14:foregroundMark x1="21659" y1="44077" x2="17069" y2="35231"/>
                        <a14:foregroundMark x1="32287" y1="43308" x2="36151" y2="34538"/>
                        <a14:foregroundMark x1="23913" y1="38154" x2="17069" y2="32308"/>
                        <a14:foregroundMark x1="27778" y1="77" x2="27778" y2="77"/>
                        <a14:foregroundMark x1="14010" y1="11077" x2="22383" y2="4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8679" y="952584"/>
            <a:ext cx="1554895" cy="1570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A drawing of a cartoon character&#10;&#10;Description automatically generated">
            <a:extLst>
              <a:ext uri="{FF2B5EF4-FFF2-40B4-BE49-F238E27FC236}">
                <a16:creationId xmlns:a16="http://schemas.microsoft.com/office/drawing/2014/main" id="{663600BD-EF77-4EFB-BC69-14C81042E79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667" b="96000" l="0" r="93778">
                        <a14:foregroundMark x1="8444" y1="55556" x2="6222" y2="32444"/>
                        <a14:foregroundMark x1="2222" y1="51111" x2="444" y2="39111"/>
                        <a14:foregroundMark x1="8444" y1="28000" x2="20444" y2="23556"/>
                        <a14:foregroundMark x1="40000" y1="31111" x2="63111" y2="34667"/>
                        <a14:foregroundMark x1="66222" y1="22222" x2="58222" y2="2667"/>
                        <a14:foregroundMark x1="62222" y1="96444" x2="83556" y2="96444"/>
                        <a14:foregroundMark x1="84444" y1="93333" x2="93333" y2="79111"/>
                        <a14:foregroundMark x1="93333" y1="79111" x2="93778" y2="79111"/>
                        <a14:foregroundMark x1="38222" y1="12889" x2="31111" y2="15111"/>
                        <a14:foregroundMark x1="44889" y1="7556" x2="47111" y2="7556"/>
                        <a14:foregroundMark x1="23111" y1="86222" x2="23111" y2="862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457" y="1385931"/>
            <a:ext cx="1828800" cy="182880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A86F51-3F81-41F3-828A-38BD947ACE80}"/>
              </a:ext>
            </a:extLst>
          </p:cNvPr>
          <p:cNvSpPr txBox="1"/>
          <p:nvPr/>
        </p:nvSpPr>
        <p:spPr>
          <a:xfrm>
            <a:off x="3253899" y="2607053"/>
            <a:ext cx="261850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2800" dirty="0">
                <a:cs typeface="(AH) Manal Black" pitchFamily="2" charset="-78"/>
              </a:rPr>
              <a:t>اُفَكِّر وأُجيب بِمُفْرَدي</a:t>
            </a:r>
          </a:p>
          <a:p>
            <a:pPr algn="ctr"/>
            <a:r>
              <a:rPr lang="ar-AE" sz="2800" dirty="0">
                <a:cs typeface="(AH) Manal Black" pitchFamily="2" charset="-78"/>
              </a:rPr>
              <a:t>دونَ مساعَدَة أُمي</a:t>
            </a:r>
            <a:endParaRPr lang="en-US" sz="2800" dirty="0">
              <a:cs typeface="(AH) Manal Black" pitchFamily="2" charset="-78"/>
            </a:endParaRPr>
          </a:p>
        </p:txBody>
      </p:sp>
      <p:pic>
        <p:nvPicPr>
          <p:cNvPr id="18" name="Picture 1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434BDF4-8AA0-470E-80FF-B7B3FA90463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26" y="130611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4C832B6-0A2B-4AE4-B9EA-A419CC769580}"/>
              </a:ext>
            </a:extLst>
          </p:cNvPr>
          <p:cNvSpPr txBox="1"/>
          <p:nvPr/>
        </p:nvSpPr>
        <p:spPr>
          <a:xfrm>
            <a:off x="-126671" y="366988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قَوانين الْحِصَّة 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6750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32-Point Star 1">
            <a:extLst>
              <a:ext uri="{FF2B5EF4-FFF2-40B4-BE49-F238E27FC236}">
                <a16:creationId xmlns:a16="http://schemas.microsoft.com/office/drawing/2014/main" id="{2811E344-F29E-43AF-A5BA-96DAFB591C8F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E979726-D676-4513-81E6-1E92F30D528C}"/>
              </a:ext>
            </a:extLst>
          </p:cNvPr>
          <p:cNvSpPr/>
          <p:nvPr/>
        </p:nvSpPr>
        <p:spPr>
          <a:xfrm>
            <a:off x="1381901" y="929309"/>
            <a:ext cx="8846657" cy="5151261"/>
          </a:xfrm>
          <a:prstGeom prst="rect">
            <a:avLst/>
          </a:prstGeom>
          <a:solidFill>
            <a:schemeClr val="bg1">
              <a:alpha val="3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51044B-7FAF-4BB9-84F0-41ECE80537D3}"/>
              </a:ext>
            </a:extLst>
          </p:cNvPr>
          <p:cNvSpPr txBox="1"/>
          <p:nvPr/>
        </p:nvSpPr>
        <p:spPr>
          <a:xfrm>
            <a:off x="2525530" y="2285535"/>
            <a:ext cx="6100632" cy="236776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ه</a:t>
            </a:r>
            <a:r>
              <a:rPr lang="ar-BH" sz="5143" dirty="0">
                <a:cs typeface="(AH) Manal Black" pitchFamily="2" charset="-78"/>
              </a:rPr>
              <a:t>َيّا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ي</a:t>
            </a:r>
            <a:r>
              <a:rPr lang="ar-BH" sz="5143" dirty="0">
                <a:cs typeface="(AH) Manal Black" pitchFamily="2" charset="-78"/>
              </a:rPr>
              <a:t>ا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أَ</a:t>
            </a:r>
            <a:r>
              <a:rPr lang="ar-BH" sz="5143" dirty="0">
                <a:cs typeface="(AH) Manal Black" pitchFamily="2" charset="-78"/>
              </a:rPr>
              <a:t>بْطال</a:t>
            </a:r>
          </a:p>
          <a:p>
            <a:pPr algn="ctr" rtl="1">
              <a:lnSpc>
                <a:spcPct val="150000"/>
              </a:lnSpc>
            </a:pP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 نَ</a:t>
            </a:r>
            <a:r>
              <a:rPr lang="ar-BH" sz="5143" dirty="0">
                <a:cs typeface="(AH) Manal Black" pitchFamily="2" charset="-78"/>
              </a:rPr>
              <a:t>سْتَعِد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</a:t>
            </a:r>
            <a:r>
              <a:rPr lang="ar-BH" sz="5143" dirty="0">
                <a:cs typeface="(AH) Manal Black" pitchFamily="2" charset="-78"/>
              </a:rPr>
              <a:t>لسَّطْر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ا</a:t>
            </a:r>
            <a:r>
              <a:rPr lang="ar-BH" sz="5143" dirty="0">
                <a:cs typeface="(AH) Manal Black" pitchFamily="2" charset="-78"/>
              </a:rPr>
              <a:t>لإملائي </a:t>
            </a:r>
            <a:r>
              <a:rPr lang="ar-BH" sz="5143" dirty="0">
                <a:solidFill>
                  <a:srgbClr val="FF0000"/>
                </a:solidFill>
                <a:cs typeface="(AH) Manal Black" pitchFamily="2" charset="-78"/>
              </a:rPr>
              <a:t>لِ</a:t>
            </a:r>
            <a:r>
              <a:rPr lang="ar-BH" sz="5143" dirty="0">
                <a:cs typeface="(AH) Manal Black" pitchFamily="2" charset="-78"/>
              </a:rPr>
              <a:t>لْيوم.</a:t>
            </a:r>
            <a:endParaRPr lang="en-US" sz="5143" dirty="0">
              <a:cs typeface="(AH) Manal Black" pitchFamily="2" charset="-78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8A4B75-4E29-421A-89EB-96CEAE1818B1}"/>
              </a:ext>
            </a:extLst>
          </p:cNvPr>
          <p:cNvSpPr txBox="1"/>
          <p:nvPr/>
        </p:nvSpPr>
        <p:spPr>
          <a:xfrm>
            <a:off x="4891840" y="1032348"/>
            <a:ext cx="6100632" cy="817981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3429" u="sng" dirty="0">
                <a:solidFill>
                  <a:srgbClr val="C00000"/>
                </a:solidFill>
                <a:cs typeface="(AH) Manal Black" pitchFamily="2" charset="-78"/>
              </a:rPr>
              <a:t>*</a:t>
            </a:r>
            <a:r>
              <a:rPr lang="ar-BH" sz="3429" u="sng" dirty="0">
                <a:cs typeface="(AH) Manal Black" pitchFamily="2" charset="-78"/>
              </a:rPr>
              <a:t>اسْتراتيجية السَّطْر الإملائي:</a:t>
            </a:r>
            <a:endParaRPr lang="en-US" sz="3429" u="sng" dirty="0">
              <a:cs typeface="(AH) Manal Black" pitchFamily="2" charset="-78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CADF72-C15F-48E2-BA20-0C8317B40C4C}"/>
              </a:ext>
            </a:extLst>
          </p:cNvPr>
          <p:cNvSpPr txBox="1"/>
          <p:nvPr/>
        </p:nvSpPr>
        <p:spPr>
          <a:xfrm>
            <a:off x="4223588" y="5046969"/>
            <a:ext cx="6100632" cy="968855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286" b="1" dirty="0">
                <a:solidFill>
                  <a:srgbClr val="C00000"/>
                </a:solidFill>
                <a:latin typeface="Aldhabi" panose="01000000000000000000" pitchFamily="2" charset="-78"/>
                <a:cs typeface="Aldhabi" panose="01000000000000000000" pitchFamily="2" charset="-78"/>
              </a:rPr>
              <a:t>إِمْلائي سِرُّ تَمَيُّزي</a:t>
            </a:r>
            <a:endParaRPr lang="en-US" sz="4286" b="1" dirty="0">
              <a:latin typeface="Aldhabi" panose="01000000000000000000" pitchFamily="2" charset="-78"/>
              <a:cs typeface="Aldhabi" panose="01000000000000000000" pitchFamily="2" charset="-78"/>
            </a:endParaRPr>
          </a:p>
        </p:txBody>
      </p:sp>
      <p:pic>
        <p:nvPicPr>
          <p:cNvPr id="6" name="Picture 5" descr="A picture containing drawing&#10;&#10;Description automatically generated">
            <a:extLst>
              <a:ext uri="{FF2B5EF4-FFF2-40B4-BE49-F238E27FC236}">
                <a16:creationId xmlns:a16="http://schemas.microsoft.com/office/drawing/2014/main" id="{5FC5C34F-6FB3-48EB-9759-3BD31CE0DA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78" b="89963" l="9752" r="90780">
                        <a14:foregroundMark x1="54078" y1="9913" x2="52305" y2="2602"/>
                        <a14:foregroundMark x1="10106" y1="54151" x2="10106" y2="50062"/>
                        <a14:foregroundMark x1="90780" y1="58612" x2="90780" y2="58612"/>
                        <a14:foregroundMark x1="41844" y1="40273" x2="41844" y2="4027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731" y="3692517"/>
            <a:ext cx="2481943" cy="3551291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9B7E2B52-C6EA-424C-93BB-83329AF7DB9A}"/>
              </a:ext>
            </a:extLst>
          </p:cNvPr>
          <p:cNvSpPr txBox="1"/>
          <p:nvPr/>
        </p:nvSpPr>
        <p:spPr>
          <a:xfrm>
            <a:off x="1381901" y="5366047"/>
            <a:ext cx="4592852" cy="6199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اتأكد من تجهيز جميع مستلزماتي المدرسية </a:t>
            </a:r>
          </a:p>
          <a:p>
            <a:pPr algn="ctr"/>
            <a:r>
              <a:rPr lang="ar-AE" sz="1714" b="1" dirty="0">
                <a:effectLst>
                  <a:glow rad="101600">
                    <a:schemeClr val="bg1">
                      <a:lumMod val="85000"/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l-Mujahed Free" pitchFamily="2" charset="-78"/>
              </a:rPr>
              <a:t>و جمعهـا بعد الانتهاء من التعلم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6CF650-4081-4E21-ACF9-26E05230CF5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55772" y="953604"/>
            <a:ext cx="245579" cy="304339"/>
          </a:xfrm>
          <a:prstGeom prst="rect">
            <a:avLst/>
          </a:prstGeom>
          <a:solidFill>
            <a:srgbClr val="9BBB59">
              <a:lumMod val="100000"/>
              <a:lumOff val="0"/>
            </a:srgbClr>
          </a:solidFill>
          <a:ln w="38100">
            <a:noFill/>
            <a:miter lim="800000"/>
            <a:headEnd/>
            <a:tailEnd/>
          </a:ln>
          <a:effectLst>
            <a:outerShdw dist="28398" dir="3806097" algn="ctr" rotWithShape="0">
              <a:srgbClr val="9BBB59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pPr>
              <a:lnSpc>
                <a:spcPct val="107000"/>
              </a:lnSpc>
              <a:spcAft>
                <a:spcPts val="571"/>
              </a:spcAft>
            </a:pPr>
            <a:r>
              <a:rPr lang="en-US" sz="571"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en-US" sz="786"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8CEDFCD1-523E-4F3D-B741-8C7BBCE019C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07587" y="1476687"/>
            <a:ext cx="341949" cy="313410"/>
          </a:xfrm>
          <a:prstGeom prst="hexagon">
            <a:avLst>
              <a:gd name="adj" fmla="val 26020"/>
              <a:gd name="vf" fmla="val 115470"/>
            </a:avLst>
          </a:prstGeom>
          <a:solidFill>
            <a:srgbClr val="4BACC6">
              <a:lumMod val="100000"/>
              <a:lumOff val="0"/>
            </a:srgbClr>
          </a:solidFill>
          <a:ln w="127000" cmpd="dbl" algn="ctr">
            <a:noFill/>
            <a:prstDash val="solid"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68686"/>
                  </a:outerShdw>
                </a:effectLst>
              </a14:hiddenEffects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0" name="AutoShape 4">
            <a:extLst>
              <a:ext uri="{FF2B5EF4-FFF2-40B4-BE49-F238E27FC236}">
                <a16:creationId xmlns:a16="http://schemas.microsoft.com/office/drawing/2014/main" id="{6FC6AFBF-2ED1-4EC2-8954-BCFA27745F52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372391" y="1911185"/>
            <a:ext cx="377144" cy="412869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38100" cmpd="sng">
            <a:noFill/>
            <a:prstDash val="solid"/>
            <a:miter lim="800000"/>
            <a:headEnd/>
            <a:tailEnd/>
          </a:ln>
          <a:effectLst>
            <a:outerShdw dist="28398" dir="3806097" algn="ctr" rotWithShape="0">
              <a:srgbClr val="F79646">
                <a:lumMod val="50000"/>
                <a:lumOff val="0"/>
                <a:alpha val="50000"/>
              </a:srgbClr>
            </a:outerShdw>
          </a:effec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1" name="AutoShape 5">
            <a:extLst>
              <a:ext uri="{FF2B5EF4-FFF2-40B4-BE49-F238E27FC236}">
                <a16:creationId xmlns:a16="http://schemas.microsoft.com/office/drawing/2014/main" id="{6953E1B8-7A5F-4627-81F5-B03F9D852E78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437315" y="2546210"/>
            <a:ext cx="264036" cy="315904"/>
          </a:xfrm>
          <a:custGeom>
            <a:avLst/>
            <a:gdLst>
              <a:gd name="T0" fmla="*/ 333338879 w 21600"/>
              <a:gd name="T1" fmla="*/ 81459697 h 21600"/>
              <a:gd name="T2" fmla="*/ 190479323 w 21600"/>
              <a:gd name="T3" fmla="*/ 162918611 h 21600"/>
              <a:gd name="T4" fmla="*/ 47619894 w 21600"/>
              <a:gd name="T5" fmla="*/ 81459697 h 21600"/>
              <a:gd name="T6" fmla="*/ 19047932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lnTo>
                  <a:pt x="0" y="0"/>
                </a:lnTo>
                <a:close/>
              </a:path>
            </a:pathLst>
          </a:custGeom>
          <a:solidFill>
            <a:srgbClr val="C0504D"/>
          </a:solidFill>
          <a:ln>
            <a:noFill/>
          </a:ln>
          <a:effectLst>
            <a:outerShdw dist="28398" dir="3806097" algn="ctr" rotWithShape="0">
              <a:srgbClr val="632523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65314" tIns="32657" rIns="65314" bIns="32657" anchor="t" anchorCtr="0" upright="1">
            <a:noAutofit/>
          </a:bodyPr>
          <a:lstStyle/>
          <a:p>
            <a:endParaRPr lang="en-US" sz="1286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7989799-37E7-4189-B611-04E5D9CA2B9B}"/>
              </a:ext>
            </a:extLst>
          </p:cNvPr>
          <p:cNvSpPr txBox="1"/>
          <p:nvPr/>
        </p:nvSpPr>
        <p:spPr>
          <a:xfrm>
            <a:off x="4106225" y="1527850"/>
            <a:ext cx="166759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مراعاة الفروق الفردية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DE395-F90B-4921-A793-B17120FC91B5}"/>
              </a:ext>
            </a:extLst>
          </p:cNvPr>
          <p:cNvSpPr txBox="1"/>
          <p:nvPr/>
        </p:nvSpPr>
        <p:spPr>
          <a:xfrm>
            <a:off x="2785353" y="955497"/>
            <a:ext cx="458589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00"/>
                </a:highlight>
              </a:rPr>
              <a:t>متميز</a:t>
            </a:r>
            <a:endParaRPr lang="en-US" sz="1143" b="1" u="sng" dirty="0">
              <a:highlight>
                <a:srgbClr val="00FF00"/>
              </a:highlight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527AB4B-4336-4856-B1A5-1CD034AFE9F3}"/>
              </a:ext>
            </a:extLst>
          </p:cNvPr>
          <p:cNvSpPr txBox="1"/>
          <p:nvPr/>
        </p:nvSpPr>
        <p:spPr>
          <a:xfrm>
            <a:off x="2701351" y="1523219"/>
            <a:ext cx="541661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00FFFF"/>
                </a:highlight>
              </a:rPr>
              <a:t>متوسط</a:t>
            </a:r>
            <a:endParaRPr lang="en-US" sz="1143" b="1" u="sng" dirty="0">
              <a:highlight>
                <a:srgbClr val="00FFFF"/>
              </a:highlight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BC207F-9D15-4D5B-BE8E-EA1F4BCE0F37}"/>
              </a:ext>
            </a:extLst>
          </p:cNvPr>
          <p:cNvSpPr txBox="1"/>
          <p:nvPr/>
        </p:nvSpPr>
        <p:spPr>
          <a:xfrm>
            <a:off x="2784423" y="2101681"/>
            <a:ext cx="548662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FF00"/>
                </a:highlight>
              </a:rPr>
              <a:t>ضعيف</a:t>
            </a:r>
            <a:endParaRPr lang="en-US" sz="1143" b="1" u="sng" dirty="0">
              <a:highlight>
                <a:srgbClr val="FFFF00"/>
              </a:highligh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9007BC7-E7FE-415D-87F1-4F8137B6C4C3}"/>
              </a:ext>
            </a:extLst>
          </p:cNvPr>
          <p:cNvSpPr txBox="1"/>
          <p:nvPr/>
        </p:nvSpPr>
        <p:spPr>
          <a:xfrm>
            <a:off x="2749535" y="2660692"/>
            <a:ext cx="583550" cy="26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1143" b="1" u="sng" dirty="0">
                <a:highlight>
                  <a:srgbClr val="FF00FF"/>
                </a:highlight>
              </a:rPr>
              <a:t>موهوب</a:t>
            </a:r>
            <a:endParaRPr lang="en-US" sz="1143" b="1" u="sng" dirty="0">
              <a:highlight>
                <a:srgbClr val="FF00FF"/>
              </a:highlight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41AFEDA-BCAA-4A04-8413-D1CBC440ACA9}"/>
              </a:ext>
            </a:extLst>
          </p:cNvPr>
          <p:cNvSpPr/>
          <p:nvPr/>
        </p:nvSpPr>
        <p:spPr>
          <a:xfrm>
            <a:off x="9519200" y="220536"/>
            <a:ext cx="938588" cy="87483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BH" sz="20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دقائق</a:t>
            </a:r>
            <a:endParaRPr lang="en-US" sz="20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8" name="telegram-video">
            <a:hlinkClick r:id="" action="ppaction://media"/>
            <a:extLst>
              <a:ext uri="{FF2B5EF4-FFF2-40B4-BE49-F238E27FC236}">
                <a16:creationId xmlns:a16="http://schemas.microsoft.com/office/drawing/2014/main" id="{BA7A783C-A000-4D9D-8429-00553ABC576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1469" y="4011530"/>
            <a:ext cx="1240971" cy="103543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19" name="Picture 18" descr="A close up of a logo&#10;&#10;Description automatically generated">
            <a:extLst>
              <a:ext uri="{FF2B5EF4-FFF2-40B4-BE49-F238E27FC236}">
                <a16:creationId xmlns:a16="http://schemas.microsoft.com/office/drawing/2014/main" id="{5C81E13C-DC90-451D-B5BC-891C1F93CC7D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13" t="6892" r="22573"/>
          <a:stretch/>
        </p:blipFill>
        <p:spPr>
          <a:xfrm rot="785432" flipH="1">
            <a:off x="8089826" y="2725401"/>
            <a:ext cx="1153266" cy="1436303"/>
          </a:xfrm>
          <a:prstGeom prst="rect">
            <a:avLst/>
          </a:prstGeom>
        </p:spPr>
      </p:pic>
      <p:pic>
        <p:nvPicPr>
          <p:cNvPr id="20" name="Picture 19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A14330E-4890-4763-AFA9-E3C769479F2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45" y="303757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FBC3B17-C0E9-496C-9DA3-A66DB71D12BF}"/>
              </a:ext>
            </a:extLst>
          </p:cNvPr>
          <p:cNvSpPr/>
          <p:nvPr/>
        </p:nvSpPr>
        <p:spPr>
          <a:xfrm>
            <a:off x="40147" y="777430"/>
            <a:ext cx="175400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1280160" rtl="1"/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السطر الإملائي</a:t>
            </a:r>
            <a:endParaRPr lang="en-US" sz="2800" dirty="0">
              <a:solidFill>
                <a:schemeClr val="bg1"/>
              </a:solidFill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8113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6299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7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  <p:bldLst>
      <p:bldP spid="22" grpId="0" animBg="1"/>
      <p:bldP spid="2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32-Point Star 1">
            <a:extLst>
              <a:ext uri="{FF2B5EF4-FFF2-40B4-BE49-F238E27FC236}">
                <a16:creationId xmlns:a16="http://schemas.microsoft.com/office/drawing/2014/main" id="{A0A96A52-701B-45E5-AEE0-3FEBB0D5E2CB}"/>
              </a:ext>
            </a:extLst>
          </p:cNvPr>
          <p:cNvSpPr/>
          <p:nvPr/>
        </p:nvSpPr>
        <p:spPr>
          <a:xfrm>
            <a:off x="-963561" y="-3630561"/>
            <a:ext cx="14119122" cy="14119122"/>
          </a:xfrm>
          <a:prstGeom prst="star32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0"/>
            <a:endParaRPr lang="ar-JO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3C63B73-39BB-453F-B6DA-5DA5AF72DC45}"/>
              </a:ext>
            </a:extLst>
          </p:cNvPr>
          <p:cNvSpPr/>
          <p:nvPr/>
        </p:nvSpPr>
        <p:spPr>
          <a:xfrm>
            <a:off x="3100786" y="1808445"/>
            <a:ext cx="6122504" cy="3836505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D62BCB-CE85-4D49-9A90-35DD6A80DF02}"/>
              </a:ext>
            </a:extLst>
          </p:cNvPr>
          <p:cNvSpPr/>
          <p:nvPr/>
        </p:nvSpPr>
        <p:spPr>
          <a:xfrm>
            <a:off x="2449048" y="869726"/>
            <a:ext cx="7633526" cy="4554554"/>
          </a:xfrm>
          <a:prstGeom prst="rect">
            <a:avLst/>
          </a:prstGeom>
          <a:solidFill>
            <a:schemeClr val="bg1">
              <a:alpha val="32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DD34FEAE-D1E4-4AA7-8DDD-E5F01DD19464}"/>
              </a:ext>
            </a:extLst>
          </p:cNvPr>
          <p:cNvSpPr txBox="1">
            <a:spLocks/>
          </p:cNvSpPr>
          <p:nvPr/>
        </p:nvSpPr>
        <p:spPr>
          <a:xfrm>
            <a:off x="3358305" y="3507324"/>
            <a:ext cx="5607465" cy="132538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sz="44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 </a:t>
            </a:r>
            <a:r>
              <a:rPr lang="ar-BH" sz="4800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l Qalam Kolkatta Quranic font" panose="02000506000000020003" pitchFamily="2" charset="-78"/>
                <a:cs typeface="(AH) Manal Black" pitchFamily="2" charset="-78"/>
              </a:rPr>
              <a:t>" بِطاقَة التَّهْنِئَة "</a:t>
            </a:r>
            <a:endParaRPr lang="ar-BH" sz="44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l Qalam Kolkatta Quranic font" panose="02000506000000020003" pitchFamily="2" charset="-78"/>
              <a:cs typeface="(AH) Manal Black" pitchFamily="2" charset="-78"/>
            </a:endParaRPr>
          </a:p>
        </p:txBody>
      </p:sp>
      <p:pic>
        <p:nvPicPr>
          <p:cNvPr id="3" name="Picture 2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A0B17A1-AB7F-421F-8975-84F4A7A099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645" y="385728"/>
            <a:ext cx="1409611" cy="948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E0533B3-9AD1-4E4B-8739-F2A4C2CFF12D}"/>
              </a:ext>
            </a:extLst>
          </p:cNvPr>
          <p:cNvSpPr txBox="1"/>
          <p:nvPr/>
        </p:nvSpPr>
        <p:spPr>
          <a:xfrm>
            <a:off x="204981" y="605305"/>
            <a:ext cx="199240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BH" sz="5400" dirty="0">
                <a:solidFill>
                  <a:srgbClr val="C00000"/>
                </a:solidFill>
                <a:cs typeface="(AH) Manal Black" pitchFamily="2" charset="-78"/>
              </a:rPr>
              <a:t> </a:t>
            </a:r>
            <a:r>
              <a:rPr lang="ar-BH" sz="2800" dirty="0">
                <a:solidFill>
                  <a:schemeClr val="bg1"/>
                </a:solidFill>
                <a:cs typeface="(AH) Manal Black" pitchFamily="2" charset="-78"/>
              </a:rPr>
              <a:t>عِنوان الدَّرس</a:t>
            </a:r>
            <a:endParaRPr lang="en-US" sz="54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D33B407-8243-4819-BB4C-A16E68648554}"/>
              </a:ext>
            </a:extLst>
          </p:cNvPr>
          <p:cNvSpPr txBox="1"/>
          <p:nvPr/>
        </p:nvSpPr>
        <p:spPr>
          <a:xfrm>
            <a:off x="2197384" y="619444"/>
            <a:ext cx="8047313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40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4000" u="sng" dirty="0">
                <a:cs typeface="(AH) Manal Black" pitchFamily="2" charset="-78"/>
              </a:rPr>
              <a:t>الوحدة السّادسة: "خِبْراتٌ صغيرةٌ .. وَ دُروسٌ كَبيرَةٌ"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7135C5B7-E464-4D3B-86DA-20D3C57ED517}"/>
              </a:ext>
            </a:extLst>
          </p:cNvPr>
          <p:cNvSpPr txBox="1">
            <a:spLocks/>
          </p:cNvSpPr>
          <p:nvPr/>
        </p:nvSpPr>
        <p:spPr>
          <a:xfrm>
            <a:off x="3358305" y="2447690"/>
            <a:ext cx="5198768" cy="1279007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rtl="1"/>
            <a:r>
              <a:rPr lang="ar-BH" sz="4800" dirty="0"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 Rezvan-fat" panose="01000500000000020002" pitchFamily="2" charset="-78"/>
                <a:cs typeface="(AH) Manal Black" pitchFamily="2" charset="-78"/>
              </a:rPr>
              <a:t>هَيّا نَقْرَأْ</a:t>
            </a:r>
          </a:p>
        </p:txBody>
      </p:sp>
    </p:spTree>
    <p:extLst>
      <p:ext uri="{BB962C8B-B14F-4D97-AF65-F5344CB8AC3E}">
        <p14:creationId xmlns:p14="http://schemas.microsoft.com/office/powerpoint/2010/main" val="410735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C000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 override="childStyl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normal"/>
                                          </p:val>
                                        </p:tav>
                                        <p:tav tm="50000">
                                          <p:val>
                                            <p:strVal val="bold"/>
                                          </p:val>
                                        </p:tav>
                                        <p:tav tm="60000">
                                          <p:val>
                                            <p:strVal val="normal"/>
                                          </p:val>
                                        </p:tav>
                                        <p:tav tm="100000">
                                          <p:val>
                                            <p:strVal val="normal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Rot by="21600000">
                                      <p:cBhvr>
                                        <p:cTn id="26" dur="1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2" grpId="0" build="p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3BD0182-3C4E-47F8-AD86-E3A481231834}"/>
              </a:ext>
            </a:extLst>
          </p:cNvPr>
          <p:cNvSpPr/>
          <p:nvPr/>
        </p:nvSpPr>
        <p:spPr>
          <a:xfrm>
            <a:off x="1656077" y="906460"/>
            <a:ext cx="9038358" cy="5365831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3D1B4D-01D1-4246-B9A6-064A63210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" y="277732"/>
            <a:ext cx="1409611" cy="9473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69DC577-A085-4575-8975-DFE54B35FDFB}"/>
              </a:ext>
            </a:extLst>
          </p:cNvPr>
          <p:cNvSpPr/>
          <p:nvPr/>
        </p:nvSpPr>
        <p:spPr>
          <a:xfrm>
            <a:off x="350913" y="751406"/>
            <a:ext cx="13051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80128" rtl="1"/>
            <a:r>
              <a:rPr lang="ar-BH" sz="3600" dirty="0">
                <a:solidFill>
                  <a:schemeClr val="bg1"/>
                </a:solidFill>
                <a:cs typeface="(AH) Manal Black" pitchFamily="2" charset="-78"/>
              </a:rPr>
              <a:t>الأهداف</a:t>
            </a:r>
            <a:endParaRPr lang="en-US" sz="36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746CF7F-B0BC-4C3E-87A2-25353E71A245}"/>
              </a:ext>
            </a:extLst>
          </p:cNvPr>
          <p:cNvSpPr txBox="1"/>
          <p:nvPr/>
        </p:nvSpPr>
        <p:spPr>
          <a:xfrm>
            <a:off x="4715915" y="1329177"/>
            <a:ext cx="55952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BH" sz="3600" u="sng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u="sng" dirty="0">
                <a:cs typeface="(AH) Manal Black" pitchFamily="2" charset="-78"/>
              </a:rPr>
              <a:t> أهداف درس اليوم:</a:t>
            </a:r>
            <a:endParaRPr lang="en-US" sz="3600" u="sng" dirty="0">
              <a:cs typeface="(AH) Manal Black" pitchFamily="2" charset="-7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B08E871-7B96-404E-A0A4-8195898E6BF8}"/>
              </a:ext>
            </a:extLst>
          </p:cNvPr>
          <p:cNvSpPr txBox="1"/>
          <p:nvPr/>
        </p:nvSpPr>
        <p:spPr>
          <a:xfrm>
            <a:off x="2531512" y="2289338"/>
            <a:ext cx="6616040" cy="707886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 rtl="1"/>
            <a:r>
              <a:rPr lang="ar-BH" sz="40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600" dirty="0">
                <a:ln w="0"/>
                <a:cs typeface="(AH) Manal Black" pitchFamily="2" charset="-78"/>
              </a:rPr>
              <a:t>ماذا سنتعلم اليوم يا أبطال؟</a:t>
            </a:r>
            <a:endParaRPr lang="en-US" sz="4000" dirty="0">
              <a:ln w="0"/>
              <a:cs typeface="(AH) Manal Black" pitchFamily="2" charset="-7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7536F60-ACBC-49F3-82BB-CF2A4FC7C4E3}"/>
              </a:ext>
            </a:extLst>
          </p:cNvPr>
          <p:cNvSpPr txBox="1"/>
          <p:nvPr/>
        </p:nvSpPr>
        <p:spPr>
          <a:xfrm>
            <a:off x="1753209" y="3422795"/>
            <a:ext cx="86855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cs typeface="(AH) Manal Black" pitchFamily="2" charset="-78"/>
                <a:sym typeface="Arial"/>
              </a:rPr>
              <a:t>*</a:t>
            </a:r>
            <a:r>
              <a:rPr lang="ar-BH" sz="3200" dirty="0">
                <a:cs typeface="(AH) Manal Black" pitchFamily="2" charset="-78"/>
                <a:sym typeface="Arial"/>
              </a:rPr>
              <a:t>نكْتُب بِطاقَةَ تَهْنِئَةٍ وَدَعْوَةٌ وَجُمَلًا إِرْشادِيَّةً مُفيدَةً.</a:t>
            </a:r>
            <a:endParaRPr lang="ar-AE" sz="3200" dirty="0">
              <a:cs typeface="(AH) Manal Black" pitchFamily="2" charset="-78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F3FE70-3B9C-45A2-9F25-434A1D06357D}"/>
              </a:ext>
            </a:extLst>
          </p:cNvPr>
          <p:cNvSpPr txBox="1"/>
          <p:nvPr/>
        </p:nvSpPr>
        <p:spPr>
          <a:xfrm>
            <a:off x="1656077" y="4442555"/>
            <a:ext cx="868558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ar-AE"/>
            </a:defPPr>
            <a:lvl1pPr marL="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r" defTabSz="914400" rtl="1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ar-BH" sz="3200" dirty="0">
                <a:solidFill>
                  <a:srgbClr val="FF0000"/>
                </a:solidFill>
                <a:cs typeface="(AH) Manal Black" pitchFamily="2" charset="-78"/>
                <a:sym typeface="Arial"/>
              </a:rPr>
              <a:t>*</a:t>
            </a:r>
            <a:r>
              <a:rPr lang="ar-BH" sz="3200" dirty="0">
                <a:cs typeface="(AH) Manal Black" pitchFamily="2" charset="-78"/>
                <a:sym typeface="Arial"/>
              </a:rPr>
              <a:t>نُراجِع ما كتبنا في المُسَوَّدَةِ لِتَحْسينِ مُسْتَوى الكِتابَةِ، وَتَحْقيقِ التَّماسُكِ وَالتَّتابُعِ المَنْطِقِيِّ، مُسْتَخْدِمًا عَلاماتِ التَّرْقيمِ.</a:t>
            </a:r>
            <a:endParaRPr lang="ar-AE" sz="3200" dirty="0">
              <a:cs typeface="(AH) Manal Black" pitchFamily="2" charset="-78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6241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E77FEC-1657-40F5-A058-0A61772F585E}"/>
              </a:ext>
            </a:extLst>
          </p:cNvPr>
          <p:cNvSpPr/>
          <p:nvPr/>
        </p:nvSpPr>
        <p:spPr>
          <a:xfrm>
            <a:off x="1510747" y="662872"/>
            <a:ext cx="9275241" cy="5646990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8EFDEA4-AB14-422F-BF87-7D4348A5E0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732" y="455636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7BD4105-14FB-4CA9-8B40-D358E6C2D75B}"/>
              </a:ext>
            </a:extLst>
          </p:cNvPr>
          <p:cNvSpPr/>
          <p:nvPr/>
        </p:nvSpPr>
        <p:spPr>
          <a:xfrm>
            <a:off x="300749" y="1002872"/>
            <a:ext cx="16975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160" rtl="1"/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التهيئة الحافزة:</a:t>
            </a:r>
            <a:endParaRPr lang="en-US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32D5DD-D13B-4A55-BB79-EED4FED9A7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325" y="1279652"/>
            <a:ext cx="8138160" cy="4575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A4AAF8A-EEBA-4832-B147-6A1726DABFEB}"/>
              </a:ext>
            </a:extLst>
          </p:cNvPr>
          <p:cNvSpPr/>
          <p:nvPr/>
        </p:nvSpPr>
        <p:spPr>
          <a:xfrm>
            <a:off x="3981257" y="5353581"/>
            <a:ext cx="417229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https://wordwall.net/play/10880/218/196</a:t>
            </a:r>
            <a:endParaRPr lang="ar-BH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513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CD1F686A-0CAD-4A32-8565-6BD642D96F9B}"/>
              </a:ext>
            </a:extLst>
          </p:cNvPr>
          <p:cNvSpPr/>
          <p:nvPr/>
        </p:nvSpPr>
        <p:spPr>
          <a:xfrm>
            <a:off x="1789044" y="1454146"/>
            <a:ext cx="8260726" cy="5304639"/>
          </a:xfrm>
          <a:prstGeom prst="roundRect">
            <a:avLst/>
          </a:prstGeom>
          <a:solidFill>
            <a:schemeClr val="bg1">
              <a:alpha val="82000"/>
            </a:schemeClr>
          </a:solidFill>
          <a:ln w="76200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5607673-87C3-4369-A875-FE14BF7F1FC2}"/>
              </a:ext>
            </a:extLst>
          </p:cNvPr>
          <p:cNvSpPr txBox="1"/>
          <p:nvPr/>
        </p:nvSpPr>
        <p:spPr>
          <a:xfrm>
            <a:off x="1274773" y="310161"/>
            <a:ext cx="10476266" cy="1015663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ctr" rtl="1"/>
            <a:r>
              <a:rPr lang="ar-BH" sz="32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3200" dirty="0">
                <a:cs typeface="(AH) Manal Black" pitchFamily="2" charset="-78"/>
              </a:rPr>
              <a:t> </a:t>
            </a:r>
            <a:r>
              <a:rPr lang="ar-BH" sz="2800" dirty="0">
                <a:cs typeface="(AH) Manal Black" pitchFamily="2" charset="-78"/>
              </a:rPr>
              <a:t>صَمّمَ حَمَدٌ بِطاقَةَ تَهْنِئَةٍ لِزِميلَهُ راشِد، يُهَنِّئُهُ بِمُناسَبَةِ فَوْزِهِ في مُسابَقَةِ تَحَدّي الْقِراءَةِ، تَأَمَّلْ </a:t>
            </a:r>
          </a:p>
          <a:p>
            <a:pPr algn="ctr" rtl="1"/>
            <a:r>
              <a:rPr lang="ar-BH" sz="2800" dirty="0">
                <a:cs typeface="(AH) Manal Black" pitchFamily="2" charset="-78"/>
              </a:rPr>
              <a:t>عِباراتِ التَّهْنِئَةِ التّي اخْتارَها.</a:t>
            </a:r>
            <a:endParaRPr lang="ar-KW" sz="3200" dirty="0">
              <a:cs typeface="(AH) Manal Black" pitchFamily="2" charset="-78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46654E3-5471-4871-A64E-469C2D305629}"/>
              </a:ext>
            </a:extLst>
          </p:cNvPr>
          <p:cNvSpPr/>
          <p:nvPr/>
        </p:nvSpPr>
        <p:spPr>
          <a:xfrm>
            <a:off x="3608599" y="1774540"/>
            <a:ext cx="5531394" cy="4389609"/>
          </a:xfrm>
          <a:prstGeom prst="round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6AABB9-F73E-466A-B112-8524F86AEE46}"/>
              </a:ext>
            </a:extLst>
          </p:cNvPr>
          <p:cNvSpPr txBox="1"/>
          <p:nvPr/>
        </p:nvSpPr>
        <p:spPr>
          <a:xfrm>
            <a:off x="6512906" y="2052391"/>
            <a:ext cx="2350431" cy="6848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dirty="0">
                <a:cs typeface="(AH) Manal Black" pitchFamily="2" charset="-78"/>
              </a:rPr>
              <a:t>صَديقي الْعَزيزَ راشِدُ</a:t>
            </a:r>
            <a:endParaRPr lang="ar-KW" sz="3200" dirty="0">
              <a:cs typeface="(AH) Manal Black" pitchFamily="2" charset="-7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CBF108-6ECF-4828-BEF2-4938C548E79A}"/>
              </a:ext>
            </a:extLst>
          </p:cNvPr>
          <p:cNvSpPr txBox="1"/>
          <p:nvPr/>
        </p:nvSpPr>
        <p:spPr>
          <a:xfrm>
            <a:off x="4201224" y="3124592"/>
            <a:ext cx="4505801" cy="197746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dirty="0">
                <a:solidFill>
                  <a:srgbClr val="C00000"/>
                </a:solidFill>
                <a:cs typeface="(AH) Manal Black" pitchFamily="2" charset="-78"/>
              </a:rPr>
              <a:t>أُهَنِّئُكَ بِمُناسَبَةِ فَوْزِكَ بِالْمَرْكَزِ الْأَوَّلِ في مُسابَقَةِ تَحَدّي الْقِراءَةِ، وَأَدْعو الله أَنْ يُوَفِّقَكَ دائِمًا.</a:t>
            </a:r>
            <a:endParaRPr lang="ar-KW" sz="32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DB99EC-4DC2-4A30-A6D8-3C4C0FE13B5F}"/>
              </a:ext>
            </a:extLst>
          </p:cNvPr>
          <p:cNvSpPr txBox="1"/>
          <p:nvPr/>
        </p:nvSpPr>
        <p:spPr>
          <a:xfrm>
            <a:off x="3951609" y="5299403"/>
            <a:ext cx="1726253" cy="684803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1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BH" sz="2800" dirty="0">
                <a:cs typeface="(AH) Manal Black" pitchFamily="2" charset="-78"/>
              </a:rPr>
              <a:t>صَديقُكَ حَمد</a:t>
            </a:r>
            <a:endParaRPr lang="ar-KW" sz="3200" dirty="0">
              <a:cs typeface="(AH) Manal Black" pitchFamily="2" charset="-78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43BCB00-3EAE-4455-8358-8A17F6470981}"/>
              </a:ext>
            </a:extLst>
          </p:cNvPr>
          <p:cNvSpPr/>
          <p:nvPr/>
        </p:nvSpPr>
        <p:spPr>
          <a:xfrm>
            <a:off x="3951609" y="2046652"/>
            <a:ext cx="1632416" cy="57193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الْمُرْسَلُ إِلَيْهِ</a:t>
            </a:r>
            <a:endParaRPr lang="en-US" sz="2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7FB57B33-7EB5-45BA-A9BA-D9CF63E743FB}"/>
              </a:ext>
            </a:extLst>
          </p:cNvPr>
          <p:cNvCxnSpPr>
            <a:cxnSpLocks/>
            <a:stCxn id="8" idx="3"/>
            <a:endCxn id="5" idx="1"/>
          </p:cNvCxnSpPr>
          <p:nvPr/>
        </p:nvCxnSpPr>
        <p:spPr>
          <a:xfrm>
            <a:off x="5584025" y="2332619"/>
            <a:ext cx="928881" cy="6217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DED46DB8-9834-4B3E-8635-028E8DC82BFB}"/>
              </a:ext>
            </a:extLst>
          </p:cNvPr>
          <p:cNvSpPr/>
          <p:nvPr/>
        </p:nvSpPr>
        <p:spPr>
          <a:xfrm>
            <a:off x="1882614" y="4113324"/>
            <a:ext cx="1632416" cy="57193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dirty="0">
                <a:solidFill>
                  <a:schemeClr val="tx1"/>
                </a:solidFill>
                <a:cs typeface="(AH) Manal Black" pitchFamily="2" charset="-78"/>
              </a:rPr>
              <a:t>اسْم الْمُرْسِلِ</a:t>
            </a:r>
            <a:endParaRPr lang="en-US" sz="2400" dirty="0">
              <a:solidFill>
                <a:schemeClr val="tx1"/>
              </a:solidFill>
              <a:cs typeface="(AH) Manal Black" pitchFamily="2" charset="-78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045A388-3E55-4C12-BE2E-8691142140C5}"/>
              </a:ext>
            </a:extLst>
          </p:cNvPr>
          <p:cNvCxnSpPr>
            <a:cxnSpLocks/>
            <a:stCxn id="11" idx="2"/>
            <a:endCxn id="7" idx="1"/>
          </p:cNvCxnSpPr>
          <p:nvPr/>
        </p:nvCxnSpPr>
        <p:spPr>
          <a:xfrm>
            <a:off x="2698822" y="4685258"/>
            <a:ext cx="1252787" cy="95654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74B22FF-72CA-46B8-8C5E-05D3EAD89B65}"/>
              </a:ext>
            </a:extLst>
          </p:cNvPr>
          <p:cNvCxnSpPr>
            <a:cxnSpLocks/>
            <a:stCxn id="6" idx="2"/>
            <a:endCxn id="18" idx="0"/>
          </p:cNvCxnSpPr>
          <p:nvPr/>
        </p:nvCxnSpPr>
        <p:spPr>
          <a:xfrm>
            <a:off x="6454125" y="5102056"/>
            <a:ext cx="1233996" cy="3873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32B45264-A549-4675-A18A-17BA8E52C42D}"/>
              </a:ext>
            </a:extLst>
          </p:cNvPr>
          <p:cNvSpPr/>
          <p:nvPr/>
        </p:nvSpPr>
        <p:spPr>
          <a:xfrm>
            <a:off x="6871913" y="5489454"/>
            <a:ext cx="1632416" cy="571934"/>
          </a:xfrm>
          <a:prstGeom prst="round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ar-BH" sz="2400" dirty="0">
                <a:solidFill>
                  <a:srgbClr val="C00000"/>
                </a:solidFill>
                <a:cs typeface="(AH) Manal Black" pitchFamily="2" charset="-78"/>
              </a:rPr>
              <a:t>عِباراتُ التَّهْنِئِةِ</a:t>
            </a:r>
            <a:endParaRPr lang="en-US" sz="2400" dirty="0">
              <a:solidFill>
                <a:srgbClr val="C00000"/>
              </a:solidFill>
              <a:cs typeface="(AH) Manal Black" pitchFamily="2" charset="-78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D89F73B-D9EA-47F0-B0CE-BEFB9A14B6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837" b="92730" l="8688" r="89894">
                        <a14:foregroundMark x1="23050" y1="92199" x2="20922" y2="85816"/>
                        <a14:foregroundMark x1="69681" y1="19149" x2="67021" y2="12766"/>
                        <a14:foregroundMark x1="67021" y1="12766" x2="62766" y2="10638"/>
                        <a14:foregroundMark x1="62589" y1="5496" x2="62589" y2="5496"/>
                        <a14:foregroundMark x1="44681" y1="2837" x2="44681" y2="2837"/>
                        <a14:foregroundMark x1="27482" y1="5319" x2="27482" y2="5319"/>
                        <a14:foregroundMark x1="8688" y1="44681" x2="8688" y2="44681"/>
                        <a14:foregroundMark x1="81028" y1="92730" x2="79965" y2="85816"/>
                        <a14:foregroundMark x1="64716" y1="88298" x2="59752" y2="89362"/>
                        <a14:foregroundMark x1="42553" y1="88121" x2="35638" y2="88652"/>
                        <a14:foregroundMark x1="35638" y1="88652" x2="35638" y2="88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770" y="3733800"/>
            <a:ext cx="3291840" cy="3291840"/>
          </a:xfrm>
          <a:prstGeom prst="rect">
            <a:avLst/>
          </a:prstGeom>
        </p:spPr>
      </p:pic>
      <p:pic>
        <p:nvPicPr>
          <p:cNvPr id="14" name="Picture 1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A93CE5F-633B-41BA-9431-A74488B1A8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93" y="208923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3C2A56F-2619-45BB-B67A-2F719C8A3871}"/>
              </a:ext>
            </a:extLst>
          </p:cNvPr>
          <p:cNvSpPr/>
          <p:nvPr/>
        </p:nvSpPr>
        <p:spPr>
          <a:xfrm>
            <a:off x="0" y="819061"/>
            <a:ext cx="1409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160" rtl="1"/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59B758A6-B9A1-46AB-AE1F-3DF9F63573F8}"/>
              </a:ext>
            </a:extLst>
          </p:cNvPr>
          <p:cNvSpPr txBox="1">
            <a:spLocks/>
          </p:cNvSpPr>
          <p:nvPr/>
        </p:nvSpPr>
        <p:spPr>
          <a:xfrm>
            <a:off x="13745" y="1706376"/>
            <a:ext cx="2566343" cy="9122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u="sng" dirty="0">
                <a:solidFill>
                  <a:srgbClr val="002060"/>
                </a:solidFill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هيّا نَتَذَّكر مَعًا.</a:t>
            </a:r>
          </a:p>
        </p:txBody>
      </p:sp>
    </p:spTree>
    <p:extLst>
      <p:ext uri="{BB962C8B-B14F-4D97-AF65-F5344CB8AC3E}">
        <p14:creationId xmlns:p14="http://schemas.microsoft.com/office/powerpoint/2010/main" val="4055805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1" grpId="0" animBg="1"/>
      <p:bldP spid="18" grpId="0" animBg="1"/>
      <p:bldP spid="19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B993C8-41E2-4110-8FAD-5DD5D3F0A0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63" t="20200" r="33588" b="12454"/>
          <a:stretch/>
        </p:blipFill>
        <p:spPr>
          <a:xfrm>
            <a:off x="1582803" y="1367712"/>
            <a:ext cx="6400800" cy="4747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A87CFF6-2088-40E9-8A61-CF9FEEAFA340}"/>
              </a:ext>
            </a:extLst>
          </p:cNvPr>
          <p:cNvSpPr txBox="1"/>
          <p:nvPr/>
        </p:nvSpPr>
        <p:spPr>
          <a:xfrm>
            <a:off x="1582803" y="355634"/>
            <a:ext cx="9833692" cy="954107"/>
          </a:xfrm>
          <a:prstGeom prst="rect">
            <a:avLst/>
          </a:prstGeom>
          <a:solidFill>
            <a:schemeClr val="bg1">
              <a:alpha val="67000"/>
            </a:schemeClr>
          </a:solidFill>
          <a:ln>
            <a:noFill/>
          </a:ln>
        </p:spPr>
        <p:txBody>
          <a:bodyPr wrap="square" rtlCol="1">
            <a:spAutoFit/>
          </a:bodyPr>
          <a:lstStyle/>
          <a:p>
            <a:pPr algn="r" rtl="1"/>
            <a:r>
              <a:rPr lang="ar-BH" sz="2800" dirty="0"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2800" dirty="0">
                <a:cs typeface="(AH) Manal Black" pitchFamily="2" charset="-78"/>
              </a:rPr>
              <a:t> انْظًرْ الآنَ كَيْفَ نَسِّقَ حِمَدٌ بِطاقَتَهُ وَزَيَّنَها، وَقَدْ اسْتَعانَ بالشَّبَكَةِ الْمَعْلوماتِيَّةِ؛ لِتَظْهَرَ بِالشَّكلِ </a:t>
            </a:r>
          </a:p>
          <a:p>
            <a:pPr algn="ctr" rtl="1"/>
            <a:r>
              <a:rPr lang="ar-BH" sz="2800" dirty="0">
                <a:cs typeface="(AH) Manal Black" pitchFamily="2" charset="-78"/>
              </a:rPr>
              <a:t>الْجَميلِ:</a:t>
            </a:r>
            <a:endParaRPr lang="ar-KW" sz="3200" dirty="0">
              <a:cs typeface="(AH) Manal Black" pitchFamily="2" charset="-78"/>
            </a:endParaRPr>
          </a:p>
        </p:txBody>
      </p:sp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D5B80D6-F34D-482B-9D56-A76B9324B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0" y="211008"/>
            <a:ext cx="1409610" cy="94734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29DE6CC-93C6-43F5-B8CB-0F3A1975A05B}"/>
              </a:ext>
            </a:extLst>
          </p:cNvPr>
          <p:cNvSpPr/>
          <p:nvPr/>
        </p:nvSpPr>
        <p:spPr>
          <a:xfrm>
            <a:off x="-31793" y="821146"/>
            <a:ext cx="140961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1280160" rtl="1"/>
            <a:r>
              <a:rPr lang="ar-BH" sz="2000" dirty="0">
                <a:solidFill>
                  <a:schemeClr val="bg1"/>
                </a:solidFill>
                <a:cs typeface="(AH) Manal Black" pitchFamily="2" charset="-78"/>
              </a:rPr>
              <a:t>عرض الدرس</a:t>
            </a:r>
            <a:endParaRPr lang="en-US" sz="2000" dirty="0">
              <a:solidFill>
                <a:schemeClr val="bg1"/>
              </a:solidFill>
              <a:cs typeface="(AH) Manal Black" pitchFamily="2" charset="-7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A0F129-4433-453D-896D-13B9917B23A6}"/>
              </a:ext>
            </a:extLst>
          </p:cNvPr>
          <p:cNvSpPr/>
          <p:nvPr/>
        </p:nvSpPr>
        <p:spPr>
          <a:xfrm>
            <a:off x="7518461" y="6173197"/>
            <a:ext cx="3898034" cy="68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ar-BH" sz="2800" dirty="0">
                <a:ln w="0"/>
                <a:solidFill>
                  <a:srgbClr val="FF0000"/>
                </a:solidFill>
                <a:cs typeface="(AH) Manal Black" pitchFamily="2" charset="-78"/>
              </a:rPr>
              <a:t>*</a:t>
            </a:r>
            <a:r>
              <a:rPr lang="ar-BH" sz="1600" dirty="0">
                <a:cs typeface="(AH) Manal Black" pitchFamily="2" charset="-78"/>
                <a:sym typeface="Arial"/>
              </a:rPr>
              <a:t> يَكْتُبُ المُتَعَلِّمُ بِطاقَةَ تَهْنِئَةٍ وَدَعْوَةٌ وَجُمَلًا إِرْشادِيَّةً مُفيدَةً</a:t>
            </a:r>
            <a:r>
              <a:rPr lang="ar-BH" sz="1600" dirty="0">
                <a:ln w="0"/>
                <a:cs typeface="(AH) Manal Black" pitchFamily="2" charset="-78"/>
              </a:rPr>
              <a:t>.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F9D5907E-A153-40CC-8BF9-617321E435B6}"/>
              </a:ext>
            </a:extLst>
          </p:cNvPr>
          <p:cNvSpPr txBox="1">
            <a:spLocks/>
          </p:cNvSpPr>
          <p:nvPr/>
        </p:nvSpPr>
        <p:spPr>
          <a:xfrm>
            <a:off x="-140999" y="3285364"/>
            <a:ext cx="2566343" cy="91221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1">
              <a:lnSpc>
                <a:spcPct val="160000"/>
              </a:lnSpc>
              <a:buNone/>
            </a:pPr>
            <a:r>
              <a:rPr lang="ar-BH" u="sng" dirty="0">
                <a:solidFill>
                  <a:srgbClr val="002060"/>
                </a:solidFill>
                <a:highlight>
                  <a:srgbClr val="FFFF00"/>
                </a:highlight>
                <a:latin typeface="Al Qalam Kolkatta Quranic font" panose="02000506000000020003" pitchFamily="2" charset="-78"/>
                <a:cs typeface="(AH) Manal Black" pitchFamily="2" charset="-78"/>
              </a:rPr>
              <a:t>هيّا نَتَذَّكر مَعًا.</a:t>
            </a:r>
          </a:p>
        </p:txBody>
      </p:sp>
    </p:spTree>
    <p:extLst>
      <p:ext uri="{BB962C8B-B14F-4D97-AF65-F5344CB8AC3E}">
        <p14:creationId xmlns:p14="http://schemas.microsoft.com/office/powerpoint/2010/main" val="37295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1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4" presetClass="emph" presetSubtype="0" fill="remove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2.96296E-6 L 2.08333E-7 -0.07223 " pathEditMode="relative" rAng="0" ptsTypes="AA">
                                      <p:cBhvr>
                                        <p:cTn id="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910"/>
                            </p:stCondLst>
                            <p:childTnLst>
                              <p:par>
                                <p:cTn id="14" presetID="34" presetClass="emph" presetSubtype="0" fill="remove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2.96296E-6 L 2.08333E-7 -0.07223 " pathEditMode="relative" rAng="0" ptsTypes="AA">
                                      <p:cBhvr>
                                        <p:cTn id="1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4" presetClass="emph" presetSubtype="0" fill="hold" grpId="2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2.96296E-6 L 2.08333E-7 -0.07223 " pathEditMode="relative" rAng="0" ptsTypes="AA">
                                      <p:cBhvr>
                                        <p:cTn id="27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2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9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0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1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34" presetClass="emph" presetSubtype="0" fill="hold" grpId="3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7 2.96296E-6 L 2.08333E-7 -0.07223 " pathEditMode="relative" rAng="0" ptsTypes="AA">
                                      <p:cBhvr>
                                        <p:cTn id="3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3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3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3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build="allAtOnce"/>
      <p:bldP spid="7" grpId="1" build="allAtOnce"/>
      <p:bldP spid="7" grpId="2" build="allAtOnce"/>
      <p:bldP spid="7" grpId="3" build="allAtOnce"/>
      <p:bldP spid="8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527</Words>
  <Application>Microsoft Office PowerPoint</Application>
  <PresentationFormat>Widescreen</PresentationFormat>
  <Paragraphs>146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A Rezvan-fat</vt:lpstr>
      <vt:lpstr>Al Qalam Kolkatta Quranic font</vt:lpstr>
      <vt:lpstr>Aldhabi</vt:lpstr>
      <vt:lpstr>Arial</vt:lpstr>
      <vt:lpstr>Calibri</vt:lpstr>
      <vt:lpstr>Calibri Light</vt:lpstr>
      <vt:lpstr>Coming Soon</vt:lpstr>
      <vt:lpstr>Grand Hotel</vt:lpstr>
      <vt:lpstr>Sakkal Majalla</vt:lpstr>
      <vt:lpstr>Simplified Arabic Fixed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Sana Aljafari</dc:creator>
  <cp:lastModifiedBy>Sana Nader Ahmed  Aljafari</cp:lastModifiedBy>
  <cp:revision>72</cp:revision>
  <dcterms:created xsi:type="dcterms:W3CDTF">2021-02-12T08:46:55Z</dcterms:created>
  <dcterms:modified xsi:type="dcterms:W3CDTF">2022-02-11T18:45:59Z</dcterms:modified>
</cp:coreProperties>
</file>