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2"/>
  </p:notesMasterIdLst>
  <p:sldIdLst>
    <p:sldId id="518" r:id="rId2"/>
    <p:sldId id="1821" r:id="rId3"/>
    <p:sldId id="524" r:id="rId4"/>
    <p:sldId id="526" r:id="rId5"/>
    <p:sldId id="529" r:id="rId6"/>
    <p:sldId id="525" r:id="rId7"/>
    <p:sldId id="263" r:id="rId8"/>
    <p:sldId id="268" r:id="rId9"/>
    <p:sldId id="303" r:id="rId10"/>
    <p:sldId id="304" r:id="rId11"/>
    <p:sldId id="305" r:id="rId12"/>
    <p:sldId id="306" r:id="rId13"/>
    <p:sldId id="309" r:id="rId14"/>
    <p:sldId id="307" r:id="rId15"/>
    <p:sldId id="308" r:id="rId16"/>
    <p:sldId id="271" r:id="rId17"/>
    <p:sldId id="280" r:id="rId18"/>
    <p:sldId id="531" r:id="rId19"/>
    <p:sldId id="527" r:id="rId20"/>
    <p:sldId id="528" r:id="rId21"/>
  </p:sldIdLst>
  <p:sldSz cx="9144000" cy="5143500" type="screen16x9"/>
  <p:notesSz cx="6858000" cy="9144000"/>
  <p:embeddedFontLst>
    <p:embeddedFont>
      <p:font typeface="Aldhabi" panose="01000000000000000000" pitchFamily="2" charset="-78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Fira Sans Extra Condensed Medium" panose="020B0604020202020204" charset="0"/>
      <p:regular r:id="rId30"/>
      <p:bold r:id="rId31"/>
      <p:italic r:id="rId32"/>
      <p:boldItalic r:id="rId33"/>
    </p:embeddedFont>
    <p:embeddedFont>
      <p:font typeface="Microsoft Sans Serif" panose="020B0604020202020204" pitchFamily="34" charset="0"/>
      <p:regular r:id="rId34"/>
    </p:embeddedFont>
    <p:embeddedFont>
      <p:font typeface="Oswald Regular" panose="020B0604020202020204" charset="0"/>
      <p:regular r:id="rId35"/>
      <p:bold r:id="rId36"/>
    </p:embeddedFont>
    <p:embeddedFont>
      <p:font typeface="Sakkal Majalla" panose="02000000000000000000" pitchFamily="2" charset="-78"/>
      <p:regular r:id="rId37"/>
      <p:bold r:id="rId38"/>
    </p:embeddedFont>
    <p:embeddedFont>
      <p:font typeface="Simplified Arabic Fixed" panose="02070309020205020404" pitchFamily="49" charset="-78"/>
      <p:regular r:id="rId39"/>
    </p:embeddedFont>
    <p:embeddedFont>
      <p:font typeface="Tw Cen MT" panose="020B0602020104020603" pitchFamily="34" charset="0"/>
      <p:regular r:id="rId40"/>
      <p:bold r:id="rId41"/>
      <p:italic r:id="rId42"/>
      <p:boldItalic r:id="rId43"/>
    </p:embeddedFont>
    <p:embeddedFont>
      <p:font typeface="Zilla Slab Light" panose="020B0604020202020204" charset="0"/>
      <p:bold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9AA0A6"/>
          </p15:clr>
        </p15:guide>
        <p15:guide id="2" orient="horz" pos="660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116" y="60"/>
      </p:cViewPr>
      <p:guideLst>
        <p:guide orient="horz"/>
        <p:guide orient="horz" pos="6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540b6adc3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5540b6adc3_2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55320d76d5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55320d76d5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55320d76d5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55320d76d5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5419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5649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6933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1491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541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9625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0115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6C345-44BF-491E-AB7E-526C5808B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508DD4-1AD5-4CCB-83B0-DE380CDA5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33A45-DB28-4E9A-B0B0-C477ED6F8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3DC3-DC14-4EED-B20C-7F02E842797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E7197-36B9-4B58-99FB-FA8A4A7AE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903A4-A0A8-45E7-AA53-713035999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388303658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37A4C-4B5B-48D8-BF53-BB1890C1B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FD3098-AEBB-441F-8152-5D0067FEF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98194-9999-47E5-9002-76B98C9A7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3DC3-DC14-4EED-B20C-7F02E842797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BEE91-B45D-4C92-B9D4-E7A4C1822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955CA-1350-4A49-B451-1ABA2B701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416298853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BF7DA7-E2B8-41FA-9F48-D8FFF56054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81F2C8-A6B2-44E4-AF8D-489212503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E46D5-7841-4B27-B875-75C4D166C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3DC3-DC14-4EED-B20C-7F02E842797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0CAF8-5EFF-47C9-878F-069AE0C54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2CACB-D036-46DE-BD04-39095F684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354475089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 + SUBTITLE 2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>
            <a:spLocks noGrp="1"/>
          </p:cNvSpPr>
          <p:nvPr>
            <p:ph type="title" hasCustomPrompt="1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2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1">
  <p:cSld name="TITLE + SUBTITLE 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4772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TITLE + SUBTITLE 3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889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5">
  <p:cSld name="TITLE + SUBTITLE 5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20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39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C9873-D19B-4926-8881-168D9CDC1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D9BF2-0B8D-4811-9F13-171283537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C8567-9925-41CB-8693-2D8871967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3DC3-DC14-4EED-B20C-7F02E842797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5921F-1742-4978-8724-F1078C64F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7B442-5C80-4539-873E-177424B92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89945856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3D0B1-1B62-4A85-A1DC-BE1386D5D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F981C-087D-4A96-9244-0532D2E29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01D84-B32D-43AB-BE18-7C8B432E4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3DC3-DC14-4EED-B20C-7F02E842797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E4F34-2ACA-4B32-9DD5-32580B24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452C4-B363-4FEC-B1A6-03125B24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50742106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78339-C37E-4AF5-860F-43F475355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C3F9B-1D8A-433D-914F-3B855FD87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EB7E5-4292-4D67-8263-E577996C2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3D2A3-0635-4F3D-B43B-AF5E51E69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3DC3-DC14-4EED-B20C-7F02E842797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097D3-44CE-4308-B3EC-328EFEAB7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2FF37-8BC8-4F1E-9278-4CCC334C0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355178324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684D1-CB73-4397-BDBD-9E1042F9A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F367F-DF6B-4862-9632-E479E80A7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5C259A-D75D-44D5-818B-AB485D618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C34A73-A223-4F08-BC95-A19871ADF7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DF84A5-87BB-48F0-AE10-6E6A1E13A4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52B61C-0302-4F73-8190-401CEF850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3DC3-DC14-4EED-B20C-7F02E842797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A80D1A-7282-4425-9287-691D60621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63BBB0-D873-4CB7-9E5B-5B73A8D2F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353259195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44DF0-289E-452A-BAEF-3A0B1965C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F6C20D-C0AF-4802-B8E4-F48AA7802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3DC3-DC14-4EED-B20C-7F02E842797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3E50E-6FB0-462E-8341-0C9761C07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BF440D-9270-4DAC-87D6-0E2ACC318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238651673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7A6B9B-7909-4C12-8943-72265B383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3DC3-DC14-4EED-B20C-7F02E842797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9079B1-40D8-42AA-AB48-E643B437D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F7292-7EC0-4A7B-954C-4F41653DC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355778250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853FF-3245-4D5B-BEE9-0C8B69F0C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28AA4-1F5E-4292-9207-7A06EF320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9B014-94CA-4227-A548-3731C37F2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D8ABF-4E86-4CC5-97CB-808E04322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3DC3-DC14-4EED-B20C-7F02E842797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585FC-7FD7-464C-AF82-794270654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46200-6594-4441-8578-76940C476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37895084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08802-DA06-4348-90AF-6F788BFF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65F5E2-31D9-47E4-A2DE-4BF6A6F30A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F0E295-E4BA-429D-AE1F-CC4118ECB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42FEE8-8F83-4485-BCC7-B1EEEE89B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3DC3-DC14-4EED-B20C-7F02E842797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220136-36B0-4011-A67C-A5C6DFCB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A355B-BCF4-43B0-8E66-A80CF222F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86139243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CA2D5-77AE-4617-BD69-3D608C5D3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0E6AC-A1B0-4AD9-B62C-ED06DFE42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C5936-FCB0-4755-9A36-91A0534B8C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B3DC3-DC14-4EED-B20C-7F02E842797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B8222-852D-4A4A-917B-B0F2B9453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B29E5-AFB6-4CA9-BB59-4F9C58931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278964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90" r:id="rId12"/>
    <p:sldLayoutId id="2147483692" r:id="rId13"/>
    <p:sldLayoutId id="2147483693" r:id="rId14"/>
    <p:sldLayoutId id="2147483694" r:id="rId1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7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padlet.com/sanaaljafari/2olmzoxiau3put8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9065/059/527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png"/><Relationship Id="rId4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4.gif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2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microsoft.com/office/2007/relationships/hdphoto" Target="../media/hdphoto9.wdp"/><Relationship Id="rId4" Type="http://schemas.openxmlformats.org/officeDocument/2006/relationships/image" Target="../media/image18.png"/><Relationship Id="rId9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hyperlink" Target="https://wordwall.net/ar/resource/9324116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12.xml"/><Relationship Id="rId7" Type="http://schemas.microsoft.com/office/2007/relationships/hdphoto" Target="../media/hdphoto1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50" y="4410659"/>
            <a:ext cx="548640" cy="5486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A823A4-CB88-471B-A371-17D4DAB3E577}"/>
              </a:ext>
            </a:extLst>
          </p:cNvPr>
          <p:cNvSpPr/>
          <p:nvPr/>
        </p:nvSpPr>
        <p:spPr>
          <a:xfrm>
            <a:off x="2491400" y="1154243"/>
            <a:ext cx="4161202" cy="2592532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B7AC1-3FA0-4B8C-A099-643190FF8BF2}"/>
              </a:ext>
            </a:extLst>
          </p:cNvPr>
          <p:cNvSpPr txBox="1"/>
          <p:nvPr/>
        </p:nvSpPr>
        <p:spPr>
          <a:xfrm>
            <a:off x="1852574" y="1460302"/>
            <a:ext cx="5438852" cy="2112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3000" dirty="0">
                <a:cs typeface="(AH) Manal Black" pitchFamily="2" charset="-78"/>
              </a:rPr>
              <a:t>هْلًا و</a:t>
            </a:r>
            <a:r>
              <a:rPr lang="ar-BH" sz="3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3000" dirty="0">
                <a:cs typeface="(AH) Manal Black" pitchFamily="2" charset="-78"/>
              </a:rPr>
              <a:t>سْهْلًا بِكُم </a:t>
            </a:r>
          </a:p>
          <a:p>
            <a:pPr algn="ctr" rtl="1">
              <a:lnSpc>
                <a:spcPct val="150000"/>
              </a:lnSpc>
            </a:pPr>
            <a:r>
              <a:rPr lang="ar-BH" sz="3000" dirty="0">
                <a:cs typeface="(AH) Manal Black" pitchFamily="2" charset="-78"/>
              </a:rPr>
              <a:t>أ</a:t>
            </a:r>
            <a:r>
              <a:rPr lang="ar-BH" sz="3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3000" dirty="0">
                <a:cs typeface="(AH) Manal Black" pitchFamily="2" charset="-78"/>
              </a:rPr>
              <a:t>صْدِقائي الأبطال </a:t>
            </a:r>
          </a:p>
          <a:p>
            <a:pPr algn="ctr" rtl="1">
              <a:lnSpc>
                <a:spcPct val="150000"/>
              </a:lnSpc>
            </a:pPr>
            <a:r>
              <a:rPr lang="ar-BH" sz="3000" dirty="0">
                <a:cs typeface="(AH) Manal Black" pitchFamily="2" charset="-78"/>
              </a:rPr>
              <a:t>أّنا سَعيدةٌ جِدًا بِلِقائِكُم.</a:t>
            </a:r>
            <a:endParaRPr lang="en-US" sz="3000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ABAAF-E30B-4033-A477-53B71CFD8D7D}"/>
              </a:ext>
            </a:extLst>
          </p:cNvPr>
          <p:cNvSpPr txBox="1"/>
          <p:nvPr/>
        </p:nvSpPr>
        <p:spPr>
          <a:xfrm>
            <a:off x="2964056" y="4688785"/>
            <a:ext cx="2390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Aldhabi" panose="01000000000000000000" pitchFamily="2" charset="-78"/>
                <a:cs typeface="Aldhabi" panose="01000000000000000000" pitchFamily="2" charset="-78"/>
              </a:rPr>
              <a:t>لِنَكُن رَمْوزًا يَفْخر بها وَطَنُنا الْغالي بِجِدِّنا واجْتِهادنا.</a:t>
            </a:r>
            <a:endParaRPr lang="en-US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1" name="Picture 10" descr="A picture containing accessory, colorful, insect&#10;&#10;Description automatically generated">
            <a:extLst>
              <a:ext uri="{FF2B5EF4-FFF2-40B4-BE49-F238E27FC236}">
                <a16:creationId xmlns:a16="http://schemas.microsoft.com/office/drawing/2014/main" id="{8B345D92-77A6-4AE7-A135-0B1531431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5" b="91250" l="6268" r="96581">
                        <a14:foregroundMark x1="75783" y1="51875" x2="44444" y2="56250"/>
                        <a14:foregroundMark x1="44444" y1="57500" x2="54701" y2="80625"/>
                        <a14:foregroundMark x1="56125" y1="79063" x2="20228" y2="45313"/>
                        <a14:foregroundMark x1="20228" y1="45313" x2="6268" y2="43125"/>
                        <a14:foregroundMark x1="74644" y1="50313" x2="90313" y2="69063"/>
                        <a14:foregroundMark x1="90313" y1="69063" x2="83761" y2="11563"/>
                        <a14:foregroundMark x1="83761" y1="11563" x2="75783" y2="57500"/>
                        <a14:foregroundMark x1="75783" y1="57500" x2="65242" y2="40313"/>
                        <a14:foregroundMark x1="66667" y1="41563" x2="45584" y2="70625"/>
                        <a14:foregroundMark x1="61538" y1="69063" x2="86325" y2="53125"/>
                        <a14:foregroundMark x1="85185" y1="45938" x2="83761" y2="7187"/>
                        <a14:foregroundMark x1="54986" y1="91250" x2="54986" y2="91250"/>
                        <a14:foregroundMark x1="48433" y1="54375" x2="48433" y2="54375"/>
                        <a14:foregroundMark x1="50427" y1="54375" x2="45869" y2="51563"/>
                        <a14:foregroundMark x1="52137" y1="53438" x2="80342" y2="58438"/>
                        <a14:foregroundMark x1="96581" y1="63438" x2="96581" y2="63438"/>
                        <a14:foregroundMark x1="52137" y1="51563" x2="52137" y2="51563"/>
                        <a14:foregroundMark x1="52991" y1="60625" x2="52991" y2="60625"/>
                        <a14:foregroundMark x1="70370" y1="59375" x2="70370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190" y="4353864"/>
            <a:ext cx="802386" cy="731520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868F4E-BDB7-4202-8E06-6DEFCD96D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50" y="625974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17A0E7F-9518-4404-8379-1FFAD918DD92}"/>
              </a:ext>
            </a:extLst>
          </p:cNvPr>
          <p:cNvSpPr/>
          <p:nvPr/>
        </p:nvSpPr>
        <p:spPr>
          <a:xfrm>
            <a:off x="1654311" y="981228"/>
            <a:ext cx="8370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الترحيب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103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2.09877E-6 L -1.11111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-1.23457E-6 L -1.11111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9.87654E-7 L -2.5E-6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CFBC4C-9976-4780-834E-E613AC975566}"/>
              </a:ext>
            </a:extLst>
          </p:cNvPr>
          <p:cNvSpPr/>
          <p:nvPr/>
        </p:nvSpPr>
        <p:spPr>
          <a:xfrm>
            <a:off x="687863" y="353533"/>
            <a:ext cx="8246037" cy="423707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E663E9B-6D49-4075-9160-B89323E4D5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49" t="48225" r="23025" b="20600"/>
          <a:stretch/>
        </p:blipFill>
        <p:spPr>
          <a:xfrm>
            <a:off x="687863" y="3013023"/>
            <a:ext cx="2265199" cy="1598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BE69B1-E066-4294-84FC-F03C94DD4D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DF3D0D-2249-4B8D-9744-8D196590DCD7}"/>
              </a:ext>
            </a:extLst>
          </p:cNvPr>
          <p:cNvSpPr/>
          <p:nvPr/>
        </p:nvSpPr>
        <p:spPr>
          <a:xfrm>
            <a:off x="77762" y="583072"/>
            <a:ext cx="12202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21E285E-AE2C-4EB9-91D3-8284DA0A75C7}"/>
              </a:ext>
            </a:extLst>
          </p:cNvPr>
          <p:cNvSpPr txBox="1">
            <a:spLocks/>
          </p:cNvSpPr>
          <p:nvPr/>
        </p:nvSpPr>
        <p:spPr>
          <a:xfrm>
            <a:off x="2953062" y="332759"/>
            <a:ext cx="2627699" cy="795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نَحْصُر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 </a:t>
            </a:r>
            <a:r>
              <a:rPr lang="ar-BH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(فِعْلٌ)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9A30F27-E671-4411-BC82-A55A15F6FAAB}"/>
              </a:ext>
            </a:extLst>
          </p:cNvPr>
          <p:cNvSpPr txBox="1">
            <a:spLocks/>
          </p:cNvSpPr>
          <p:nvPr/>
        </p:nvSpPr>
        <p:spPr>
          <a:xfrm>
            <a:off x="1787352" y="1112387"/>
            <a:ext cx="4959117" cy="795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لا </a:t>
            </a:r>
            <a:r>
              <a:rPr lang="ar-B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تَحْصُر</a:t>
            </a:r>
            <a:r>
              <a:rPr lang="ar-B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 اهْتِمامَك في جانِبٍ واحِدٍ.</a:t>
            </a:r>
            <a:endParaRPr lang="ar-B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7" name="Rectangle: Folded Corner 16">
            <a:extLst>
              <a:ext uri="{FF2B5EF4-FFF2-40B4-BE49-F238E27FC236}">
                <a16:creationId xmlns:a16="http://schemas.microsoft.com/office/drawing/2014/main" id="{B816D1EC-D556-4E0D-BD24-CAB8BCF3CC5E}"/>
              </a:ext>
            </a:extLst>
          </p:cNvPr>
          <p:cNvSpPr/>
          <p:nvPr/>
        </p:nvSpPr>
        <p:spPr>
          <a:xfrm>
            <a:off x="4016236" y="2259802"/>
            <a:ext cx="2651760" cy="723819"/>
          </a:xfrm>
          <a:prstGeom prst="foldedCorner">
            <a:avLst/>
          </a:prstGeom>
          <a:solidFill>
            <a:schemeClr val="bg1">
              <a:alpha val="59000"/>
            </a:schemeClr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D92098-FBEE-4BE1-8240-83F326CA5CE4}"/>
              </a:ext>
            </a:extLst>
          </p:cNvPr>
          <p:cNvSpPr/>
          <p:nvPr/>
        </p:nvSpPr>
        <p:spPr>
          <a:xfrm>
            <a:off x="4592471" y="2363760"/>
            <a:ext cx="15552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BH" sz="2800" dirty="0">
                <a:solidFill>
                  <a:prstClr val="black"/>
                </a:solidFill>
                <a:cs typeface="(AH) Manal Black" pitchFamily="2" charset="-78"/>
              </a:rPr>
              <a:t>تَحْبِس وَتُحَدِّد</a:t>
            </a:r>
            <a:endParaRPr lang="ar-AE" sz="2800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19" name="Rectangle: Folded Corner 18">
            <a:extLst>
              <a:ext uri="{FF2B5EF4-FFF2-40B4-BE49-F238E27FC236}">
                <a16:creationId xmlns:a16="http://schemas.microsoft.com/office/drawing/2014/main" id="{134DE3C2-33BB-4C08-ACDF-4B4CBB884364}"/>
              </a:ext>
            </a:extLst>
          </p:cNvPr>
          <p:cNvSpPr/>
          <p:nvPr/>
        </p:nvSpPr>
        <p:spPr>
          <a:xfrm>
            <a:off x="3638678" y="3278871"/>
            <a:ext cx="5034857" cy="723819"/>
          </a:xfrm>
          <a:prstGeom prst="foldedCorner">
            <a:avLst/>
          </a:prstGeom>
          <a:solidFill>
            <a:schemeClr val="bg1">
              <a:alpha val="59000"/>
            </a:schemeClr>
          </a:solidFill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F163F9-FB87-47DE-9C27-0914E21799F2}"/>
              </a:ext>
            </a:extLst>
          </p:cNvPr>
          <p:cNvSpPr/>
          <p:nvPr/>
        </p:nvSpPr>
        <p:spPr>
          <a:xfrm>
            <a:off x="4122300" y="3397662"/>
            <a:ext cx="3998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/>
            <a:r>
              <a:rPr lang="ar-BH" sz="2000" dirty="0">
                <a:solidFill>
                  <a:prstClr val="black"/>
                </a:solidFill>
                <a:highlight>
                  <a:srgbClr val="FFFF00"/>
                </a:highlight>
                <a:cs typeface="(AH) Manal Black" pitchFamily="2" charset="-78"/>
              </a:rPr>
              <a:t>مِثال: </a:t>
            </a:r>
            <a:r>
              <a:rPr lang="ar-BH" sz="2800" dirty="0">
                <a:solidFill>
                  <a:prstClr val="black"/>
                </a:solidFill>
                <a:cs typeface="(AH) Manal Black" pitchFamily="2" charset="-78"/>
              </a:rPr>
              <a:t> لا أحصر اهتمامي في اللَّعِبِ فقط.</a:t>
            </a:r>
            <a:endParaRPr lang="ar-AE" sz="2800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46A81E-0A19-488A-91C5-923915520D53}"/>
              </a:ext>
            </a:extLst>
          </p:cNvPr>
          <p:cNvSpPr/>
          <p:nvPr/>
        </p:nvSpPr>
        <p:spPr>
          <a:xfrm>
            <a:off x="2554872" y="4566621"/>
            <a:ext cx="4512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AE" sz="1600" u="sng" dirty="0">
                <a:cs typeface="(AH) Manal Black" pitchFamily="2" charset="-78"/>
              </a:rPr>
              <a:t>يفسّر المتعلّم الكلمات الجديدة</a:t>
            </a:r>
            <a:r>
              <a:rPr lang="ar-BH" sz="1600" u="sng" dirty="0">
                <a:cs typeface="(AH) Manal Black" pitchFamily="2" charset="-78"/>
              </a:rPr>
              <a:t> ، ويُوظف الْمفردات في جمل مفيدة.</a:t>
            </a:r>
            <a:endParaRPr lang="en-US" sz="1200" u="sng" dirty="0"/>
          </a:p>
        </p:txBody>
      </p:sp>
      <p:pic>
        <p:nvPicPr>
          <p:cNvPr id="1026" name="Picture 2" descr="تابعوا معنا 24/4/2013:دور النصف النهائي من دوري الأبطال مباراة بروسيا  دورتموند vs ريال">
            <a:extLst>
              <a:ext uri="{FF2B5EF4-FFF2-40B4-BE49-F238E27FC236}">
                <a16:creationId xmlns:a16="http://schemas.microsoft.com/office/drawing/2014/main" id="{A3B71DAB-CE46-496C-ADD8-2D1AD3A205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231" y="1063660"/>
            <a:ext cx="1828800" cy="235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27A5C56F-16A8-479E-8706-53463591A7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151" y="2183460"/>
            <a:ext cx="930728" cy="776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173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3.20988E-6 L -1.66667E-6 -0.07222 " pathEditMode="relative" rAng="0" ptsTypes="AA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00"/>
                            </p:stCondLst>
                            <p:childTnLst>
                              <p:par>
                                <p:cTn id="70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3.20988E-6 L -1.66667E-6 -0.07222 " pathEditMode="relative" rAng="0" ptsTypes="AA">
                                      <p:cBhvr>
                                        <p:cTn id="7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3.20988E-6 L -1.66667E-6 -0.07222 " pathEditMode="relative" rAng="0" ptsTypes="AA">
                                      <p:cBhvr>
                                        <p:cTn id="8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00"/>
                            </p:stCondLst>
                            <p:childTnLst>
                              <p:par>
                                <p:cTn id="89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3.20988E-6 L -1.66667E-6 -0.07222 " pathEditMode="relative" rAng="0" ptsTypes="AA">
                                      <p:cBhvr>
                                        <p:cTn id="9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629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0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1" grpId="0" build="p"/>
      <p:bldP spid="16" grpId="0" build="p"/>
      <p:bldP spid="17" grpId="0" animBg="1"/>
      <p:bldP spid="18" grpId="0"/>
      <p:bldP spid="19" grpId="0" animBg="1"/>
      <p:bldP spid="20" grpId="0"/>
      <p:bldP spid="21" grpId="0" build="allAtOnce"/>
      <p:bldP spid="21" grpId="1" build="allAtOnce"/>
      <p:bldP spid="21" grpId="2" build="allAtOnce"/>
      <p:bldP spid="21" grpId="3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491C0-097B-456B-B59D-61867B231EBD}"/>
              </a:ext>
            </a:extLst>
          </p:cNvPr>
          <p:cNvSpPr/>
          <p:nvPr/>
        </p:nvSpPr>
        <p:spPr>
          <a:xfrm>
            <a:off x="687863" y="353533"/>
            <a:ext cx="8246037" cy="423707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274BDB4-4FE0-4EB3-BB65-120D6997E9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36" t="48463" r="42321" b="20536"/>
          <a:stretch/>
        </p:blipFill>
        <p:spPr>
          <a:xfrm>
            <a:off x="666832" y="2901970"/>
            <a:ext cx="2286229" cy="1703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554780B-3485-41B7-8B24-B5A467467E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BAE992-42FF-426C-A24B-5D4C5E0D5806}"/>
              </a:ext>
            </a:extLst>
          </p:cNvPr>
          <p:cNvSpPr/>
          <p:nvPr/>
        </p:nvSpPr>
        <p:spPr>
          <a:xfrm>
            <a:off x="77762" y="583072"/>
            <a:ext cx="12202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727B178-1519-43D1-AECC-FEC0A2E3B798}"/>
              </a:ext>
            </a:extLst>
          </p:cNvPr>
          <p:cNvSpPr txBox="1">
            <a:spLocks/>
          </p:cNvSpPr>
          <p:nvPr/>
        </p:nvSpPr>
        <p:spPr>
          <a:xfrm>
            <a:off x="2953062" y="332759"/>
            <a:ext cx="2627699" cy="795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أَنْفَقْت (فِعْلٌ)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D254BD4-729C-455D-B9D6-ADD07D1916A7}"/>
              </a:ext>
            </a:extLst>
          </p:cNvPr>
          <p:cNvSpPr txBox="1">
            <a:spLocks/>
          </p:cNvSpPr>
          <p:nvPr/>
        </p:nvSpPr>
        <p:spPr>
          <a:xfrm>
            <a:off x="1787352" y="1112387"/>
            <a:ext cx="4959117" cy="795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أَنْفَقِت</a:t>
            </a:r>
            <a:r>
              <a:rPr lang="ar-B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 الدَّوْلَةَ أَموالا باهِظَةَ على بِناء الْجُسور.</a:t>
            </a:r>
            <a:endParaRPr lang="ar-B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7" name="Rectangle: Folded Corner 16">
            <a:extLst>
              <a:ext uri="{FF2B5EF4-FFF2-40B4-BE49-F238E27FC236}">
                <a16:creationId xmlns:a16="http://schemas.microsoft.com/office/drawing/2014/main" id="{B86AA74F-C645-412A-88F4-9D627965DAEE}"/>
              </a:ext>
            </a:extLst>
          </p:cNvPr>
          <p:cNvSpPr/>
          <p:nvPr/>
        </p:nvSpPr>
        <p:spPr>
          <a:xfrm>
            <a:off x="4016236" y="2259802"/>
            <a:ext cx="2651760" cy="723819"/>
          </a:xfrm>
          <a:prstGeom prst="foldedCorner">
            <a:avLst/>
          </a:prstGeom>
          <a:solidFill>
            <a:schemeClr val="bg1">
              <a:alpha val="59000"/>
            </a:schemeClr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DCDEF5-C447-4A37-BFB8-AE7D15A212DB}"/>
              </a:ext>
            </a:extLst>
          </p:cNvPr>
          <p:cNvSpPr/>
          <p:nvPr/>
        </p:nvSpPr>
        <p:spPr>
          <a:xfrm>
            <a:off x="4269469" y="2363760"/>
            <a:ext cx="2201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BH" sz="2800" dirty="0">
                <a:solidFill>
                  <a:prstClr val="black"/>
                </a:solidFill>
                <a:cs typeface="(AH) Manal Black" pitchFamily="2" charset="-78"/>
              </a:rPr>
              <a:t>صَرْف وَبَذِل وَ أَعْطى</a:t>
            </a:r>
            <a:endParaRPr lang="ar-AE" sz="2800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19" name="Rectangle: Folded Corner 18">
            <a:extLst>
              <a:ext uri="{FF2B5EF4-FFF2-40B4-BE49-F238E27FC236}">
                <a16:creationId xmlns:a16="http://schemas.microsoft.com/office/drawing/2014/main" id="{25569903-C24A-4F25-B09F-212D1A3D2F1F}"/>
              </a:ext>
            </a:extLst>
          </p:cNvPr>
          <p:cNvSpPr/>
          <p:nvPr/>
        </p:nvSpPr>
        <p:spPr>
          <a:xfrm>
            <a:off x="3361319" y="3508399"/>
            <a:ext cx="5034857" cy="723819"/>
          </a:xfrm>
          <a:prstGeom prst="foldedCorner">
            <a:avLst/>
          </a:prstGeom>
          <a:solidFill>
            <a:schemeClr val="bg1">
              <a:alpha val="59000"/>
            </a:schemeClr>
          </a:solidFill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C5F947-E941-4D24-AB8A-3B23B6BF3419}"/>
              </a:ext>
            </a:extLst>
          </p:cNvPr>
          <p:cNvSpPr/>
          <p:nvPr/>
        </p:nvSpPr>
        <p:spPr>
          <a:xfrm>
            <a:off x="3533393" y="3608698"/>
            <a:ext cx="46907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/>
            <a:r>
              <a:rPr lang="ar-BH" sz="2000" dirty="0">
                <a:solidFill>
                  <a:prstClr val="black"/>
                </a:solidFill>
                <a:highlight>
                  <a:srgbClr val="FFFF00"/>
                </a:highlight>
                <a:cs typeface="(AH) Manal Black" pitchFamily="2" charset="-78"/>
              </a:rPr>
              <a:t>مِثال: </a:t>
            </a:r>
            <a:r>
              <a:rPr lang="ar-BH" sz="2800" dirty="0">
                <a:solidFill>
                  <a:prstClr val="black"/>
                </a:solidFill>
                <a:cs typeface="(AH) Manal Black" pitchFamily="2" charset="-78"/>
              </a:rPr>
              <a:t>  أَنْفَقَ الْغني بَعْضَ الْمالِ على الْفُقَراء.</a:t>
            </a:r>
            <a:endParaRPr lang="ar-AE" sz="2800" dirty="0">
              <a:solidFill>
                <a:prstClr val="black"/>
              </a:solidFill>
              <a:cs typeface="(AH) Manal Black" pitchFamily="2" charset="-78"/>
            </a:endParaRP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D7EBA96A-730E-4F41-A7D5-219EC94A33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7206" y="2022518"/>
            <a:ext cx="1707612" cy="157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EDDDDAE-871C-4BE9-8EC9-CA6E77EAA71F}"/>
              </a:ext>
            </a:extLst>
          </p:cNvPr>
          <p:cNvSpPr/>
          <p:nvPr/>
        </p:nvSpPr>
        <p:spPr>
          <a:xfrm>
            <a:off x="2831852" y="4587974"/>
            <a:ext cx="4512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AE" sz="1600" u="sng" dirty="0">
                <a:cs typeface="(AH) Manal Black" pitchFamily="2" charset="-78"/>
              </a:rPr>
              <a:t>يفسّر المتعلّم الكلمات الجديدة</a:t>
            </a:r>
            <a:r>
              <a:rPr lang="ar-BH" sz="1600" u="sng" dirty="0">
                <a:cs typeface="(AH) Manal Black" pitchFamily="2" charset="-78"/>
              </a:rPr>
              <a:t> ، ويُوظف الْمفردات في جمل مفيدة.</a:t>
            </a:r>
            <a:endParaRPr lang="en-US" sz="1200" u="sng" dirty="0"/>
          </a:p>
        </p:txBody>
      </p:sp>
      <p:pic>
        <p:nvPicPr>
          <p:cNvPr id="14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CE9AAB10-2BA7-4EE4-83D9-42E13DC38B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151" y="2183460"/>
            <a:ext cx="930728" cy="776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81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4.44444E-6 L -3.61111E-6 -0.07223 " pathEditMode="relative" rAng="0" ptsTypes="AA">
                                      <p:cBhvr>
                                        <p:cTn id="6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00"/>
                            </p:stCondLst>
                            <p:childTnLst>
                              <p:par>
                                <p:cTn id="75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4.44444E-6 L -3.61111E-6 -0.07223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4.44444E-6 L -3.61111E-6 -0.07223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200"/>
                            </p:stCondLst>
                            <p:childTnLst>
                              <p:par>
                                <p:cTn id="94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4.44444E-6 L -3.61111E-6 -0.07223 " pathEditMode="relative" rAng="0" ptsTypes="AA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629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0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1" grpId="0" build="p"/>
      <p:bldP spid="12" grpId="0" build="p"/>
      <p:bldP spid="17" grpId="0" animBg="1"/>
      <p:bldP spid="18" grpId="0"/>
      <p:bldP spid="19" grpId="0" animBg="1"/>
      <p:bldP spid="20" grpId="0"/>
      <p:bldP spid="23" grpId="0" build="allAtOnce"/>
      <p:bldP spid="23" grpId="1" build="allAtOnce"/>
      <p:bldP spid="23" grpId="2" build="allAtOnce"/>
      <p:bldP spid="23" grpId="3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08A383-0266-4B84-93E4-F76EDC551A88}"/>
              </a:ext>
            </a:extLst>
          </p:cNvPr>
          <p:cNvSpPr/>
          <p:nvPr/>
        </p:nvSpPr>
        <p:spPr>
          <a:xfrm>
            <a:off x="687863" y="353533"/>
            <a:ext cx="8246037" cy="423707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C789655-453E-4E93-8510-BFD43B80DC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95" t="49194" r="33086" b="15150"/>
          <a:stretch/>
        </p:blipFill>
        <p:spPr>
          <a:xfrm>
            <a:off x="687863" y="2571750"/>
            <a:ext cx="2609973" cy="2039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16B3AE5-3D6E-4805-923D-36E27D2F58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C7ADC37-CE1D-4A90-9D81-C633F8C111EF}"/>
              </a:ext>
            </a:extLst>
          </p:cNvPr>
          <p:cNvSpPr/>
          <p:nvPr/>
        </p:nvSpPr>
        <p:spPr>
          <a:xfrm>
            <a:off x="77762" y="583072"/>
            <a:ext cx="12202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8FA58FF-1191-4006-8F4E-13B6FA2DBA81}"/>
              </a:ext>
            </a:extLst>
          </p:cNvPr>
          <p:cNvSpPr txBox="1">
            <a:spLocks/>
          </p:cNvSpPr>
          <p:nvPr/>
        </p:nvSpPr>
        <p:spPr>
          <a:xfrm>
            <a:off x="2953062" y="332759"/>
            <a:ext cx="2627699" cy="795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الْمُعْضِلَةُ (اسْم)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4BCF7CF-DA05-4A46-A8B4-D931EFD6EC84}"/>
              </a:ext>
            </a:extLst>
          </p:cNvPr>
          <p:cNvSpPr txBox="1">
            <a:spLocks/>
          </p:cNvSpPr>
          <p:nvPr/>
        </p:nvSpPr>
        <p:spPr>
          <a:xfrm>
            <a:off x="1787352" y="1112387"/>
            <a:ext cx="4959117" cy="795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يا إِلهي ! كَيْفَ أَحِل هَذِه </a:t>
            </a:r>
            <a:r>
              <a:rPr lang="ar-B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الْمُعْضِلَة </a:t>
            </a:r>
            <a:r>
              <a:rPr lang="ar-B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؟</a:t>
            </a:r>
          </a:p>
        </p:txBody>
      </p:sp>
      <p:sp>
        <p:nvSpPr>
          <p:cNvPr id="17" name="Rectangle: Folded Corner 16">
            <a:extLst>
              <a:ext uri="{FF2B5EF4-FFF2-40B4-BE49-F238E27FC236}">
                <a16:creationId xmlns:a16="http://schemas.microsoft.com/office/drawing/2014/main" id="{D80BA0BF-EF67-41D3-A73E-D6B11C5F4A3C}"/>
              </a:ext>
            </a:extLst>
          </p:cNvPr>
          <p:cNvSpPr/>
          <p:nvPr/>
        </p:nvSpPr>
        <p:spPr>
          <a:xfrm>
            <a:off x="4016236" y="2259802"/>
            <a:ext cx="2847254" cy="723819"/>
          </a:xfrm>
          <a:prstGeom prst="foldedCorner">
            <a:avLst/>
          </a:prstGeom>
          <a:solidFill>
            <a:schemeClr val="bg1">
              <a:alpha val="59000"/>
            </a:schemeClr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8BD16B-C814-42C3-9063-68046D3C2170}"/>
              </a:ext>
            </a:extLst>
          </p:cNvPr>
          <p:cNvSpPr/>
          <p:nvPr/>
        </p:nvSpPr>
        <p:spPr>
          <a:xfrm>
            <a:off x="4016236" y="2360101"/>
            <a:ext cx="28472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BH" sz="2800" dirty="0">
                <a:solidFill>
                  <a:prstClr val="black"/>
                </a:solidFill>
                <a:cs typeface="(AH) Manal Black" pitchFamily="2" charset="-78"/>
              </a:rPr>
              <a:t>الْمِسْأَلَة الصَّعْبَة أَو الْمُشْكِلَة</a:t>
            </a:r>
            <a:endParaRPr lang="ar-AE" sz="2800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19" name="Rectangle: Folded Corner 18">
            <a:extLst>
              <a:ext uri="{FF2B5EF4-FFF2-40B4-BE49-F238E27FC236}">
                <a16:creationId xmlns:a16="http://schemas.microsoft.com/office/drawing/2014/main" id="{0C7B0215-E34E-4751-B606-755F9770F005}"/>
              </a:ext>
            </a:extLst>
          </p:cNvPr>
          <p:cNvSpPr/>
          <p:nvPr/>
        </p:nvSpPr>
        <p:spPr>
          <a:xfrm>
            <a:off x="3638678" y="3278871"/>
            <a:ext cx="5034857" cy="723819"/>
          </a:xfrm>
          <a:prstGeom prst="foldedCorner">
            <a:avLst/>
          </a:prstGeom>
          <a:solidFill>
            <a:schemeClr val="bg1">
              <a:alpha val="59000"/>
            </a:schemeClr>
          </a:solidFill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D681CA-F6B0-4CD8-96E7-D0874B7F33E0}"/>
              </a:ext>
            </a:extLst>
          </p:cNvPr>
          <p:cNvSpPr/>
          <p:nvPr/>
        </p:nvSpPr>
        <p:spPr>
          <a:xfrm>
            <a:off x="3758414" y="3397662"/>
            <a:ext cx="4725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/>
            <a:r>
              <a:rPr lang="ar-BH" sz="2000" dirty="0">
                <a:solidFill>
                  <a:prstClr val="black"/>
                </a:solidFill>
                <a:highlight>
                  <a:srgbClr val="FFFF00"/>
                </a:highlight>
                <a:cs typeface="(AH) Manal Black" pitchFamily="2" charset="-78"/>
              </a:rPr>
              <a:t>مِثال: </a:t>
            </a:r>
            <a:r>
              <a:rPr lang="ar-BH" sz="2800" dirty="0">
                <a:solidFill>
                  <a:prstClr val="black"/>
                </a:solidFill>
                <a:cs typeface="(AH) Manal Black" pitchFamily="2" charset="-78"/>
              </a:rPr>
              <a:t> وَجَدْتُ مُعْضِلةً في حَلِّ الْمَسْأَلة الرِّياضِية.</a:t>
            </a:r>
            <a:endParaRPr lang="ar-AE" sz="2800" dirty="0">
              <a:solidFill>
                <a:prstClr val="black"/>
              </a:solidFill>
              <a:cs typeface="(AH) Manal Black" pitchFamily="2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2C5F07-C86E-4DD8-82D7-E71E3A1E0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5091" y="1693889"/>
            <a:ext cx="1798444" cy="171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CAE7E4F-A42A-4670-B509-03A971844209}"/>
              </a:ext>
            </a:extLst>
          </p:cNvPr>
          <p:cNvSpPr/>
          <p:nvPr/>
        </p:nvSpPr>
        <p:spPr>
          <a:xfrm>
            <a:off x="2831852" y="4587974"/>
            <a:ext cx="4512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AE" sz="1600" u="sng" dirty="0">
                <a:cs typeface="(AH) Manal Black" pitchFamily="2" charset="-78"/>
              </a:rPr>
              <a:t>يفسّر المتعلّم الكلمات الجديدة</a:t>
            </a:r>
            <a:r>
              <a:rPr lang="ar-BH" sz="1600" u="sng" dirty="0">
                <a:cs typeface="(AH) Manal Black" pitchFamily="2" charset="-78"/>
              </a:rPr>
              <a:t> ، ويُوظف الْمفردات في جمل مفيدة.</a:t>
            </a:r>
            <a:endParaRPr lang="en-US" sz="1200" u="sng" dirty="0"/>
          </a:p>
        </p:txBody>
      </p:sp>
      <p:pic>
        <p:nvPicPr>
          <p:cNvPr id="14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DD11D731-B881-4E92-899C-3121355929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151" y="2183460"/>
            <a:ext cx="930728" cy="776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188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4.44444E-6 L -3.61111E-6 -0.07223 " pathEditMode="relative" rAng="0" ptsTypes="AA">
                                      <p:cBhvr>
                                        <p:cTn id="6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00"/>
                            </p:stCondLst>
                            <p:childTnLst>
                              <p:par>
                                <p:cTn id="75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4.44444E-6 L -3.61111E-6 -0.07223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4.44444E-6 L -3.61111E-6 -0.07223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200"/>
                            </p:stCondLst>
                            <p:childTnLst>
                              <p:par>
                                <p:cTn id="94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4.44444E-6 L -3.61111E-6 -0.07223 " pathEditMode="relative" rAng="0" ptsTypes="AA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629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0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1" grpId="0" build="p"/>
      <p:bldP spid="12" grpId="0" build="p"/>
      <p:bldP spid="17" grpId="0" animBg="1"/>
      <p:bldP spid="18" grpId="0"/>
      <p:bldP spid="19" grpId="0" animBg="1"/>
      <p:bldP spid="20" grpId="0"/>
      <p:bldP spid="23" grpId="0" build="allAtOnce"/>
      <p:bldP spid="23" grpId="1" build="allAtOnce"/>
      <p:bldP spid="23" grpId="2" build="allAtOnce"/>
      <p:bldP spid="23" grpId="3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587EE5-7F1B-42C3-A316-6CFE001BBE56}"/>
              </a:ext>
            </a:extLst>
          </p:cNvPr>
          <p:cNvSpPr/>
          <p:nvPr/>
        </p:nvSpPr>
        <p:spPr>
          <a:xfrm>
            <a:off x="687863" y="353533"/>
            <a:ext cx="8246037" cy="423707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B4508CE-9B1D-4E8A-A6E7-52F99BA849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30" t="46045" r="42975" b="17595"/>
          <a:stretch/>
        </p:blipFill>
        <p:spPr>
          <a:xfrm>
            <a:off x="681860" y="2666518"/>
            <a:ext cx="2511045" cy="1944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F0CF3B3-E6E3-4944-901C-4E2EF61511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" y="125392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6060AA-90FC-4684-9D5D-7B346CEA4F1F}"/>
              </a:ext>
            </a:extLst>
          </p:cNvPr>
          <p:cNvSpPr/>
          <p:nvPr/>
        </p:nvSpPr>
        <p:spPr>
          <a:xfrm>
            <a:off x="0" y="480646"/>
            <a:ext cx="12202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7941203-48D2-490D-B719-E4382B592788}"/>
              </a:ext>
            </a:extLst>
          </p:cNvPr>
          <p:cNvSpPr txBox="1">
            <a:spLocks/>
          </p:cNvSpPr>
          <p:nvPr/>
        </p:nvSpPr>
        <p:spPr>
          <a:xfrm>
            <a:off x="2953062" y="332759"/>
            <a:ext cx="2627699" cy="795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إِطْلاق الْعَنان (تَركيب)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8EC34E3-8D05-4DF2-BEF4-7F85369298CE}"/>
              </a:ext>
            </a:extLst>
          </p:cNvPr>
          <p:cNvSpPr txBox="1">
            <a:spLocks/>
          </p:cNvSpPr>
          <p:nvPr/>
        </p:nvSpPr>
        <p:spPr>
          <a:xfrm>
            <a:off x="1787352" y="1112387"/>
            <a:ext cx="4959117" cy="795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أَطِلِقِ الْعَنان </a:t>
            </a:r>
            <a:r>
              <a:rPr lang="ar-B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لِقَلَمَك، وَ اكْتُب ما تَشاء.</a:t>
            </a:r>
          </a:p>
        </p:txBody>
      </p:sp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3A2E278A-E41D-4E9A-85C9-53A60D3C9D16}"/>
              </a:ext>
            </a:extLst>
          </p:cNvPr>
          <p:cNvSpPr/>
          <p:nvPr/>
        </p:nvSpPr>
        <p:spPr>
          <a:xfrm>
            <a:off x="4016236" y="2259802"/>
            <a:ext cx="2651760" cy="723819"/>
          </a:xfrm>
          <a:prstGeom prst="foldedCorner">
            <a:avLst/>
          </a:prstGeom>
          <a:solidFill>
            <a:schemeClr val="bg1">
              <a:alpha val="59000"/>
            </a:schemeClr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8D7541-0A41-4543-B41D-48C1939DE692}"/>
              </a:ext>
            </a:extLst>
          </p:cNvPr>
          <p:cNvSpPr/>
          <p:nvPr/>
        </p:nvSpPr>
        <p:spPr>
          <a:xfrm>
            <a:off x="4251913" y="2357539"/>
            <a:ext cx="2180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BH" sz="2800" dirty="0">
                <a:solidFill>
                  <a:prstClr val="black"/>
                </a:solidFill>
                <a:cs typeface="(AH) Manal Black" pitchFamily="2" charset="-78"/>
              </a:rPr>
              <a:t>أَطْلَقَهُ واجْعَلَه حُرًا.</a:t>
            </a:r>
            <a:endParaRPr lang="ar-AE" sz="2800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17" name="Rectangle: Folded Corner 16">
            <a:extLst>
              <a:ext uri="{FF2B5EF4-FFF2-40B4-BE49-F238E27FC236}">
                <a16:creationId xmlns:a16="http://schemas.microsoft.com/office/drawing/2014/main" id="{C3BE2FB4-82B6-437C-BAC5-937020B528FC}"/>
              </a:ext>
            </a:extLst>
          </p:cNvPr>
          <p:cNvSpPr/>
          <p:nvPr/>
        </p:nvSpPr>
        <p:spPr>
          <a:xfrm>
            <a:off x="3638678" y="3278871"/>
            <a:ext cx="5034857" cy="723819"/>
          </a:xfrm>
          <a:prstGeom prst="foldedCorner">
            <a:avLst/>
          </a:prstGeom>
          <a:solidFill>
            <a:schemeClr val="bg1">
              <a:alpha val="59000"/>
            </a:schemeClr>
          </a:solidFill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23D5A7-30EC-4EF7-B642-29881F1CF844}"/>
              </a:ext>
            </a:extLst>
          </p:cNvPr>
          <p:cNvSpPr/>
          <p:nvPr/>
        </p:nvSpPr>
        <p:spPr>
          <a:xfrm>
            <a:off x="3856199" y="3397662"/>
            <a:ext cx="4530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/>
            <a:r>
              <a:rPr lang="ar-BH" sz="2000" dirty="0">
                <a:solidFill>
                  <a:prstClr val="black"/>
                </a:solidFill>
                <a:highlight>
                  <a:srgbClr val="FFFF00"/>
                </a:highlight>
                <a:cs typeface="(AH) Manal Black" pitchFamily="2" charset="-78"/>
              </a:rPr>
              <a:t>مِثال: </a:t>
            </a:r>
            <a:r>
              <a:rPr lang="ar-BH" sz="2800" dirty="0">
                <a:solidFill>
                  <a:prstClr val="black"/>
                </a:solidFill>
                <a:cs typeface="(AH) Manal Black" pitchFamily="2" charset="-78"/>
              </a:rPr>
              <a:t>  أَطْلَقَ الرَّجُلَ الْعنانَ لِلصّقْرَ في السَّماءِ.</a:t>
            </a:r>
            <a:endParaRPr lang="ar-AE" sz="2800" dirty="0">
              <a:solidFill>
                <a:prstClr val="black"/>
              </a:solidFill>
              <a:cs typeface="(AH) Manal Black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BABEE5-8EAB-4B81-A9DC-76836AC99A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541" y="1112387"/>
            <a:ext cx="2651760" cy="250117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BD15A4B-59C3-4F47-8FDC-D0650BF5483B}"/>
              </a:ext>
            </a:extLst>
          </p:cNvPr>
          <p:cNvSpPr/>
          <p:nvPr/>
        </p:nvSpPr>
        <p:spPr>
          <a:xfrm>
            <a:off x="2831852" y="4587974"/>
            <a:ext cx="4512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AE" sz="1600" u="sng" dirty="0">
                <a:cs typeface="(AH) Manal Black" pitchFamily="2" charset="-78"/>
              </a:rPr>
              <a:t>يفسّر المتعلّم الكلمات الجديدة</a:t>
            </a:r>
            <a:r>
              <a:rPr lang="ar-BH" sz="1600" u="sng" dirty="0">
                <a:cs typeface="(AH) Manal Black" pitchFamily="2" charset="-78"/>
              </a:rPr>
              <a:t> ، ويُوظف الْمفردات في جمل مفيدة.</a:t>
            </a:r>
            <a:endParaRPr lang="en-US" sz="1200" u="sng" dirty="0"/>
          </a:p>
        </p:txBody>
      </p:sp>
      <p:pic>
        <p:nvPicPr>
          <p:cNvPr id="19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A02DA8F8-3812-441B-BE34-E93892F296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151" y="2183460"/>
            <a:ext cx="930728" cy="776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334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4.44444E-6 L -3.61111E-6 -0.07223 " pathEditMode="relative" rAng="0" ptsTypes="AA">
                                      <p:cBhvr>
                                        <p:cTn id="6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00"/>
                            </p:stCondLst>
                            <p:childTnLst>
                              <p:par>
                                <p:cTn id="75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4.44444E-6 L -3.61111E-6 -0.07223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4.44444E-6 L -3.61111E-6 -0.07223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200"/>
                            </p:stCondLst>
                            <p:childTnLst>
                              <p:par>
                                <p:cTn id="94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4.44444E-6 L -3.61111E-6 -0.07223 " pathEditMode="relative" rAng="0" ptsTypes="AA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6299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09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3" grpId="0" build="p"/>
      <p:bldP spid="14" grpId="0" build="p"/>
      <p:bldP spid="15" grpId="0" animBg="1"/>
      <p:bldP spid="16" grpId="0"/>
      <p:bldP spid="17" grpId="0" animBg="1"/>
      <p:bldP spid="18" grpId="0"/>
      <p:bldP spid="21" grpId="0" build="allAtOnce"/>
      <p:bldP spid="21" grpId="1" build="allAtOnce"/>
      <p:bldP spid="21" grpId="2" build="allAtOnce"/>
      <p:bldP spid="21" grpId="3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C0D0C4-D0BA-4CBB-8BA9-9283EBB14175}"/>
              </a:ext>
            </a:extLst>
          </p:cNvPr>
          <p:cNvSpPr/>
          <p:nvPr/>
        </p:nvSpPr>
        <p:spPr>
          <a:xfrm>
            <a:off x="687863" y="353533"/>
            <a:ext cx="8246037" cy="423707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DA27254-294C-437A-A1E2-A68E550CEB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27" t="51641" r="31520" b="16381"/>
          <a:stretch/>
        </p:blipFill>
        <p:spPr>
          <a:xfrm>
            <a:off x="687863" y="2571750"/>
            <a:ext cx="2505042" cy="2039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5EAC174-3919-4CC7-BFC1-FA4D7AE10C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0074DD-91E5-4BDC-A5CA-61BAE2287817}"/>
              </a:ext>
            </a:extLst>
          </p:cNvPr>
          <p:cNvSpPr/>
          <p:nvPr/>
        </p:nvSpPr>
        <p:spPr>
          <a:xfrm>
            <a:off x="77762" y="583072"/>
            <a:ext cx="12202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605803C-F0AC-4C70-9C53-A78E25856371}"/>
              </a:ext>
            </a:extLst>
          </p:cNvPr>
          <p:cNvSpPr txBox="1">
            <a:spLocks/>
          </p:cNvSpPr>
          <p:nvPr/>
        </p:nvSpPr>
        <p:spPr>
          <a:xfrm>
            <a:off x="2953062" y="332759"/>
            <a:ext cx="2627699" cy="795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السَّكينةِ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 </a:t>
            </a:r>
            <a:r>
              <a:rPr lang="ar-BH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(اسْم)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06177D0-7761-4BD7-9A34-E41B1B9FB15E}"/>
              </a:ext>
            </a:extLst>
          </p:cNvPr>
          <p:cNvSpPr txBox="1">
            <a:spLocks/>
          </p:cNvSpPr>
          <p:nvPr/>
        </p:nvSpPr>
        <p:spPr>
          <a:xfrm>
            <a:off x="1787352" y="1112387"/>
            <a:ext cx="4959117" cy="795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هذا الْمَكانُ تَعُمُّهُ </a:t>
            </a:r>
            <a:r>
              <a:rPr lang="ar-B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السَّكينة</a:t>
            </a:r>
            <a:r>
              <a:rPr lang="ar-B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.</a:t>
            </a:r>
          </a:p>
        </p:txBody>
      </p:sp>
      <p:sp>
        <p:nvSpPr>
          <p:cNvPr id="17" name="Rectangle: Folded Corner 16">
            <a:extLst>
              <a:ext uri="{FF2B5EF4-FFF2-40B4-BE49-F238E27FC236}">
                <a16:creationId xmlns:a16="http://schemas.microsoft.com/office/drawing/2014/main" id="{CFDF9223-C303-407E-B2CC-BDB7D0221D21}"/>
              </a:ext>
            </a:extLst>
          </p:cNvPr>
          <p:cNvSpPr/>
          <p:nvPr/>
        </p:nvSpPr>
        <p:spPr>
          <a:xfrm>
            <a:off x="4016236" y="2171642"/>
            <a:ext cx="2651760" cy="723819"/>
          </a:xfrm>
          <a:prstGeom prst="foldedCorner">
            <a:avLst/>
          </a:prstGeom>
          <a:solidFill>
            <a:schemeClr val="bg1">
              <a:alpha val="59000"/>
            </a:schemeClr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AAFCF5-EDC8-4744-B8EB-9006F886311C}"/>
              </a:ext>
            </a:extLst>
          </p:cNvPr>
          <p:cNvSpPr/>
          <p:nvPr/>
        </p:nvSpPr>
        <p:spPr>
          <a:xfrm>
            <a:off x="4266910" y="2284265"/>
            <a:ext cx="2116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BH" sz="2800" dirty="0">
                <a:solidFill>
                  <a:prstClr val="black"/>
                </a:solidFill>
                <a:cs typeface="(AH) Manal Black" pitchFamily="2" charset="-78"/>
              </a:rPr>
              <a:t>الْهدوء وَ الطَّمأنينة</a:t>
            </a:r>
            <a:endParaRPr lang="ar-AE" sz="2800" dirty="0">
              <a:solidFill>
                <a:prstClr val="black"/>
              </a:solidFill>
              <a:cs typeface="(AH) Manal Black" pitchFamily="2" charset="-7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EAB235-65E8-441E-9007-C82ED12DA6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9988" y="1121325"/>
            <a:ext cx="2011680" cy="2293445"/>
          </a:xfrm>
          <a:prstGeom prst="rect">
            <a:avLst/>
          </a:prstGeom>
        </p:spPr>
      </p:pic>
      <p:sp>
        <p:nvSpPr>
          <p:cNvPr id="19" name="Rectangle: Folded Corner 18">
            <a:extLst>
              <a:ext uri="{FF2B5EF4-FFF2-40B4-BE49-F238E27FC236}">
                <a16:creationId xmlns:a16="http://schemas.microsoft.com/office/drawing/2014/main" id="{E073B0D5-858D-42B0-BF16-C4ED738945E9}"/>
              </a:ext>
            </a:extLst>
          </p:cNvPr>
          <p:cNvSpPr/>
          <p:nvPr/>
        </p:nvSpPr>
        <p:spPr>
          <a:xfrm>
            <a:off x="3638678" y="3278871"/>
            <a:ext cx="5034857" cy="723819"/>
          </a:xfrm>
          <a:prstGeom prst="foldedCorner">
            <a:avLst/>
          </a:prstGeom>
          <a:solidFill>
            <a:schemeClr val="bg1">
              <a:alpha val="59000"/>
            </a:schemeClr>
          </a:solidFill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1B1707-C5EB-422E-83DA-1DAEFF70FD3A}"/>
              </a:ext>
            </a:extLst>
          </p:cNvPr>
          <p:cNvSpPr/>
          <p:nvPr/>
        </p:nvSpPr>
        <p:spPr>
          <a:xfrm>
            <a:off x="4221922" y="3414770"/>
            <a:ext cx="3868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/>
            <a:r>
              <a:rPr lang="ar-BH" sz="2000" dirty="0">
                <a:solidFill>
                  <a:prstClr val="black"/>
                </a:solidFill>
                <a:highlight>
                  <a:srgbClr val="FFFF00"/>
                </a:highlight>
                <a:cs typeface="(AH) Manal Black" pitchFamily="2" charset="-78"/>
              </a:rPr>
              <a:t>مِثال: </a:t>
            </a:r>
            <a:r>
              <a:rPr lang="ar-BH" sz="2800" dirty="0">
                <a:solidFill>
                  <a:prstClr val="black"/>
                </a:solidFill>
                <a:cs typeface="(AH) Manal Black" pitchFamily="2" charset="-78"/>
              </a:rPr>
              <a:t> أَشْعُرُ بالسَّكينة بِالْقُرْبِ مِنْ أُمي.</a:t>
            </a:r>
            <a:endParaRPr lang="ar-AE" sz="2800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E27BB0-253B-4FC9-8B1A-8FBC9B95471F}"/>
              </a:ext>
            </a:extLst>
          </p:cNvPr>
          <p:cNvSpPr/>
          <p:nvPr/>
        </p:nvSpPr>
        <p:spPr>
          <a:xfrm>
            <a:off x="2831852" y="4587974"/>
            <a:ext cx="4512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AE" sz="1600" u="sng" dirty="0">
                <a:cs typeface="(AH) Manal Black" pitchFamily="2" charset="-78"/>
              </a:rPr>
              <a:t>يفسّر المتعلّم الكلمات الجديدة</a:t>
            </a:r>
            <a:r>
              <a:rPr lang="ar-BH" sz="1600" u="sng" dirty="0">
                <a:cs typeface="(AH) Manal Black" pitchFamily="2" charset="-78"/>
              </a:rPr>
              <a:t> ، ويُوظف الْمفردات في جمل مفيدة.</a:t>
            </a:r>
            <a:endParaRPr lang="en-US" sz="1200" u="sng" dirty="0"/>
          </a:p>
        </p:txBody>
      </p:sp>
      <p:pic>
        <p:nvPicPr>
          <p:cNvPr id="21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470E0703-4ADA-4B0F-98F9-E966CC920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151" y="2183460"/>
            <a:ext cx="930728" cy="776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205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4.44444E-6 L -3.61111E-6 -0.07223 " pathEditMode="relative" rAng="0" ptsTypes="AA">
                                      <p:cBhvr>
                                        <p:cTn id="6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00"/>
                            </p:stCondLst>
                            <p:childTnLst>
                              <p:par>
                                <p:cTn id="75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4.44444E-6 L -3.61111E-6 -0.07223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4.44444E-6 L -3.61111E-6 -0.07223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200"/>
                            </p:stCondLst>
                            <p:childTnLst>
                              <p:par>
                                <p:cTn id="94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4.44444E-6 L -3.61111E-6 -0.07223 " pathEditMode="relative" rAng="0" ptsTypes="AA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629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09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5" grpId="0" build="p"/>
      <p:bldP spid="16" grpId="0" build="p"/>
      <p:bldP spid="17" grpId="0" animBg="1"/>
      <p:bldP spid="18" grpId="0"/>
      <p:bldP spid="19" grpId="0" animBg="1"/>
      <p:bldP spid="20" grpId="0"/>
      <p:bldP spid="24" grpId="0" build="allAtOnce"/>
      <p:bldP spid="24" grpId="1" build="allAtOnce"/>
      <p:bldP spid="24" grpId="2" build="allAtOnce"/>
      <p:bldP spid="24" grpId="3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541C4CC-47F1-4AA1-B700-CA363561025F}"/>
              </a:ext>
            </a:extLst>
          </p:cNvPr>
          <p:cNvSpPr/>
          <p:nvPr/>
        </p:nvSpPr>
        <p:spPr>
          <a:xfrm>
            <a:off x="687863" y="353533"/>
            <a:ext cx="8246037" cy="423707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68CBC96-62E1-40B3-A58B-F05504D338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87" t="52090" r="41670" b="18459"/>
          <a:stretch/>
        </p:blipFill>
        <p:spPr>
          <a:xfrm>
            <a:off x="693385" y="2938072"/>
            <a:ext cx="2051100" cy="1673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3F22232-9DCE-4820-A94A-7B9BB3C504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E880D3-CB8D-4F93-B034-7464B90644F2}"/>
              </a:ext>
            </a:extLst>
          </p:cNvPr>
          <p:cNvSpPr/>
          <p:nvPr/>
        </p:nvSpPr>
        <p:spPr>
          <a:xfrm>
            <a:off x="77762" y="583072"/>
            <a:ext cx="12202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0FC3A9C-DBE5-41AE-BEE4-31410D49F1F4}"/>
              </a:ext>
            </a:extLst>
          </p:cNvPr>
          <p:cNvSpPr txBox="1">
            <a:spLocks/>
          </p:cNvSpPr>
          <p:nvPr/>
        </p:nvSpPr>
        <p:spPr>
          <a:xfrm>
            <a:off x="2953062" y="332759"/>
            <a:ext cx="2627699" cy="795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اللُّغزِ (اسْم)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A5BF4E3-2DF5-4AB9-B1E7-3357B04DFCD9}"/>
              </a:ext>
            </a:extLst>
          </p:cNvPr>
          <p:cNvSpPr txBox="1">
            <a:spLocks/>
          </p:cNvSpPr>
          <p:nvPr/>
        </p:nvSpPr>
        <p:spPr>
          <a:xfrm>
            <a:off x="1787352" y="1112387"/>
            <a:ext cx="4959117" cy="795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هَل تَسْتَطيع حَلٌ هذا </a:t>
            </a:r>
            <a:r>
              <a:rPr lang="ar-B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اللُّغِزِ</a:t>
            </a:r>
            <a:r>
              <a:rPr lang="ar-B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 بِدَقيقَتَين ؟</a:t>
            </a:r>
          </a:p>
        </p:txBody>
      </p:sp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494A568A-D9F9-4CCD-961E-9A9CC0C422C2}"/>
              </a:ext>
            </a:extLst>
          </p:cNvPr>
          <p:cNvSpPr/>
          <p:nvPr/>
        </p:nvSpPr>
        <p:spPr>
          <a:xfrm>
            <a:off x="3901431" y="2171642"/>
            <a:ext cx="2766565" cy="723819"/>
          </a:xfrm>
          <a:prstGeom prst="foldedCorner">
            <a:avLst/>
          </a:prstGeom>
          <a:solidFill>
            <a:schemeClr val="bg1">
              <a:alpha val="59000"/>
            </a:schemeClr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83C7C7-3FB7-4809-A7A9-51F4E2F7F519}"/>
              </a:ext>
            </a:extLst>
          </p:cNvPr>
          <p:cNvSpPr/>
          <p:nvPr/>
        </p:nvSpPr>
        <p:spPr>
          <a:xfrm>
            <a:off x="3861086" y="2291074"/>
            <a:ext cx="28472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BH" sz="2800" dirty="0">
                <a:solidFill>
                  <a:prstClr val="black"/>
                </a:solidFill>
                <a:cs typeface="(AH) Manal Black" pitchFamily="2" charset="-78"/>
              </a:rPr>
              <a:t>الْأُحْجِية ، السُّؤال الصَّعْب.</a:t>
            </a:r>
            <a:endParaRPr lang="ar-AE" sz="2800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17" name="Rectangle: Folded Corner 16">
            <a:extLst>
              <a:ext uri="{FF2B5EF4-FFF2-40B4-BE49-F238E27FC236}">
                <a16:creationId xmlns:a16="http://schemas.microsoft.com/office/drawing/2014/main" id="{D7795EC8-43FC-49D2-9267-52C051A7BB30}"/>
              </a:ext>
            </a:extLst>
          </p:cNvPr>
          <p:cNvSpPr/>
          <p:nvPr/>
        </p:nvSpPr>
        <p:spPr>
          <a:xfrm>
            <a:off x="3274065" y="3229926"/>
            <a:ext cx="4021296" cy="723819"/>
          </a:xfrm>
          <a:prstGeom prst="foldedCorner">
            <a:avLst/>
          </a:prstGeom>
          <a:solidFill>
            <a:schemeClr val="bg1">
              <a:alpha val="59000"/>
            </a:schemeClr>
          </a:solidFill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0CA273-C40D-4210-918E-B34647AD507C}"/>
              </a:ext>
            </a:extLst>
          </p:cNvPr>
          <p:cNvSpPr/>
          <p:nvPr/>
        </p:nvSpPr>
        <p:spPr>
          <a:xfrm>
            <a:off x="3556035" y="3359625"/>
            <a:ext cx="35990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/>
            <a:r>
              <a:rPr lang="ar-BH" sz="2000" dirty="0">
                <a:solidFill>
                  <a:prstClr val="black"/>
                </a:solidFill>
                <a:highlight>
                  <a:srgbClr val="FFFF00"/>
                </a:highlight>
                <a:cs typeface="(AH) Manal Black" pitchFamily="2" charset="-78"/>
              </a:rPr>
              <a:t>مِثال: </a:t>
            </a:r>
            <a:r>
              <a:rPr lang="ar-BH" sz="2800" dirty="0">
                <a:solidFill>
                  <a:prstClr val="black"/>
                </a:solidFill>
                <a:cs typeface="(AH) Manal Black" pitchFamily="2" charset="-78"/>
              </a:rPr>
              <a:t> حَلَلْتُ الْلُّغْزَ في دَقيقَتَيْن فَقَط.</a:t>
            </a:r>
            <a:endParaRPr lang="ar-AE" sz="2800" dirty="0">
              <a:solidFill>
                <a:prstClr val="black"/>
              </a:solidFill>
              <a:cs typeface="(AH) Manal Black" pitchFamily="2" charset="-78"/>
            </a:endParaRPr>
          </a:p>
        </p:txBody>
      </p:sp>
      <p:pic>
        <p:nvPicPr>
          <p:cNvPr id="13" name="Picture 12" descr="A picture containing toy, doll, goggles, spectacles&#10;&#10;Description automatically generated">
            <a:extLst>
              <a:ext uri="{FF2B5EF4-FFF2-40B4-BE49-F238E27FC236}">
                <a16:creationId xmlns:a16="http://schemas.microsoft.com/office/drawing/2014/main" id="{174AD30D-2FE9-4CEA-BE81-0A801641DA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5361" y="2938072"/>
            <a:ext cx="1719268" cy="1741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6A9F9CC-2693-47A0-91CC-B538714A8D21}"/>
              </a:ext>
            </a:extLst>
          </p:cNvPr>
          <p:cNvSpPr/>
          <p:nvPr/>
        </p:nvSpPr>
        <p:spPr>
          <a:xfrm>
            <a:off x="2831852" y="4587974"/>
            <a:ext cx="4512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AE" sz="1600" u="sng" dirty="0">
                <a:cs typeface="(AH) Manal Black" pitchFamily="2" charset="-78"/>
              </a:rPr>
              <a:t>يفسّر المتعلّم الكلمات الجديدة</a:t>
            </a:r>
            <a:r>
              <a:rPr lang="ar-BH" sz="1600" u="sng" dirty="0">
                <a:cs typeface="(AH) Manal Black" pitchFamily="2" charset="-78"/>
              </a:rPr>
              <a:t> ، ويُوظف الْمفردات في جمل مفيدة.</a:t>
            </a:r>
            <a:endParaRPr lang="en-US" sz="1200" u="sng" dirty="0"/>
          </a:p>
        </p:txBody>
      </p:sp>
      <p:pic>
        <p:nvPicPr>
          <p:cNvPr id="14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C188A43B-74F4-4FB8-9B7E-B73E6BFE6B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151" y="2183460"/>
            <a:ext cx="930728" cy="776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88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4.44444E-6 L -3.61111E-6 -0.07223 " pathEditMode="relative" rAng="0" ptsTypes="AA">
                                      <p:cBhvr>
                                        <p:cTn id="6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00"/>
                            </p:stCondLst>
                            <p:childTnLst>
                              <p:par>
                                <p:cTn id="75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4.44444E-6 L -3.61111E-6 -0.07223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4.44444E-6 L -3.61111E-6 -0.07223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200"/>
                            </p:stCondLst>
                            <p:childTnLst>
                              <p:par>
                                <p:cTn id="94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4.44444E-6 L -3.61111E-6 -0.07223 " pathEditMode="relative" rAng="0" ptsTypes="AA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629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0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1" grpId="0" build="p"/>
      <p:bldP spid="12" grpId="0" build="p"/>
      <p:bldP spid="15" grpId="0" animBg="1"/>
      <p:bldP spid="16" grpId="0"/>
      <p:bldP spid="17" grpId="0" animBg="1"/>
      <p:bldP spid="18" grpId="0"/>
      <p:bldP spid="21" grpId="0" build="allAtOnce"/>
      <p:bldP spid="21" grpId="1" build="allAtOnce"/>
      <p:bldP spid="21" grpId="2" build="allAtOnce"/>
      <p:bldP spid="21" grpId="3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3CC0C7A-5211-4D20-ACE8-D1897186C29B}"/>
              </a:ext>
            </a:extLst>
          </p:cNvPr>
          <p:cNvSpPr/>
          <p:nvPr/>
        </p:nvSpPr>
        <p:spPr>
          <a:xfrm>
            <a:off x="738964" y="170121"/>
            <a:ext cx="7841510" cy="447069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17E9D72-3E1D-4458-B256-85A0E7AB5D9D}"/>
              </a:ext>
            </a:extLst>
          </p:cNvPr>
          <p:cNvSpPr txBox="1"/>
          <p:nvPr/>
        </p:nvSpPr>
        <p:spPr>
          <a:xfrm>
            <a:off x="7432267" y="3089554"/>
            <a:ext cx="9346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2800" dirty="0"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(AH) Manal Black" pitchFamily="2" charset="-78"/>
              </a:rPr>
              <a:t>لُغْز</a:t>
            </a:r>
            <a:endParaRPr lang="ar-AE" sz="1050" dirty="0">
              <a:solidFill>
                <a:srgbClr val="C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(AH) Manal Black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02DAA3D-ADB5-4B13-9CC4-AF680C020730}"/>
              </a:ext>
            </a:extLst>
          </p:cNvPr>
          <p:cNvSpPr txBox="1"/>
          <p:nvPr/>
        </p:nvSpPr>
        <p:spPr>
          <a:xfrm>
            <a:off x="3239153" y="3079727"/>
            <a:ext cx="154468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2800" dirty="0"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(AH) Manal Black" pitchFamily="2" charset="-78"/>
              </a:rPr>
              <a:t>غير تقليدي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B57892A-E216-40BF-90B0-04A073ECF3B2}"/>
              </a:ext>
            </a:extLst>
          </p:cNvPr>
          <p:cNvSpPr txBox="1"/>
          <p:nvPr/>
        </p:nvSpPr>
        <p:spPr>
          <a:xfrm>
            <a:off x="599120" y="3079727"/>
            <a:ext cx="192416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2800" dirty="0"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(AH) Manal Black" pitchFamily="2" charset="-78"/>
              </a:rPr>
              <a:t>أطلق العنان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9BF3E02-CA58-4EAA-AD37-6CBC1475DF99}"/>
              </a:ext>
            </a:extLst>
          </p:cNvPr>
          <p:cNvSpPr txBox="1"/>
          <p:nvPr/>
        </p:nvSpPr>
        <p:spPr>
          <a:xfrm>
            <a:off x="7465513" y="2195297"/>
            <a:ext cx="868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2800" dirty="0"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(AH) Manal Black" pitchFamily="2" charset="-78"/>
              </a:rPr>
              <a:t>أنفق</a:t>
            </a:r>
            <a:endParaRPr lang="ar-AE" sz="1050" dirty="0">
              <a:solidFill>
                <a:srgbClr val="C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(AH) Manal Black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81543A9B-C2C6-4227-BBFD-03E1013B3C4E}"/>
              </a:ext>
            </a:extLst>
          </p:cNvPr>
          <p:cNvSpPr txBox="1"/>
          <p:nvPr/>
        </p:nvSpPr>
        <p:spPr>
          <a:xfrm>
            <a:off x="3529296" y="2185470"/>
            <a:ext cx="11083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2800" dirty="0"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(AH) Manal Black" pitchFamily="2" charset="-78"/>
              </a:rPr>
              <a:t>المُعْضِلة</a:t>
            </a:r>
            <a:endParaRPr lang="ar-AE" sz="1050" dirty="0">
              <a:solidFill>
                <a:srgbClr val="C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(AH) Manal Black" pitchFamily="2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0A51B80-0C78-41FB-84B2-2C6B12F68DBB}"/>
              </a:ext>
            </a:extLst>
          </p:cNvPr>
          <p:cNvSpPr txBox="1"/>
          <p:nvPr/>
        </p:nvSpPr>
        <p:spPr>
          <a:xfrm>
            <a:off x="5317956" y="3079727"/>
            <a:ext cx="10460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2800" dirty="0"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(AH) Manal Black" pitchFamily="2" charset="-78"/>
              </a:rPr>
              <a:t>حَصَرَ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39195E2-F499-48EB-928F-9EF2E60FF766}"/>
              </a:ext>
            </a:extLst>
          </p:cNvPr>
          <p:cNvSpPr txBox="1"/>
          <p:nvPr/>
        </p:nvSpPr>
        <p:spPr>
          <a:xfrm>
            <a:off x="1110023" y="2185470"/>
            <a:ext cx="100705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2800" dirty="0"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(AH) Manal Black" pitchFamily="2" charset="-78"/>
              </a:rPr>
              <a:t>مبتكرة</a:t>
            </a:r>
            <a:endParaRPr lang="ar-AE" sz="1050" dirty="0">
              <a:solidFill>
                <a:srgbClr val="C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(AH) Manal Black" pitchFamily="2" charset="-78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A74111F-1A67-4B98-86CA-FF115EE1B498}"/>
              </a:ext>
            </a:extLst>
          </p:cNvPr>
          <p:cNvSpPr txBox="1"/>
          <p:nvPr/>
        </p:nvSpPr>
        <p:spPr>
          <a:xfrm>
            <a:off x="5317956" y="2185517"/>
            <a:ext cx="99281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2800" dirty="0"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(AH) Manal Black" pitchFamily="2" charset="-78"/>
              </a:rPr>
              <a:t>السكينة</a:t>
            </a: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ED42F0C2-F9BE-4CDA-AB94-8C6B52730A26}"/>
              </a:ext>
            </a:extLst>
          </p:cNvPr>
          <p:cNvSpPr/>
          <p:nvPr/>
        </p:nvSpPr>
        <p:spPr>
          <a:xfrm>
            <a:off x="1865623" y="846658"/>
            <a:ext cx="5471163" cy="521416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2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AE" sz="2800" u="sng" dirty="0">
                <a:solidFill>
                  <a:schemeClr val="tx1"/>
                </a:solidFill>
                <a:cs typeface="(AH) Manal Black" pitchFamily="2" charset="-78"/>
              </a:rPr>
              <a:t>اختر ثلاث كلمات ، ووظفها في جمل من إنشائك ؟</a:t>
            </a:r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0E17E76-1DE8-492D-8132-8781ACBBE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16" y="147393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DB1840A-D604-45CF-BE97-3652F787749F}"/>
              </a:ext>
            </a:extLst>
          </p:cNvPr>
          <p:cNvSpPr/>
          <p:nvPr/>
        </p:nvSpPr>
        <p:spPr>
          <a:xfrm>
            <a:off x="510785" y="502647"/>
            <a:ext cx="61587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نشاط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3E0EBC-5B37-425C-AC65-0125C9379B89}"/>
              </a:ext>
            </a:extLst>
          </p:cNvPr>
          <p:cNvSpPr/>
          <p:nvPr/>
        </p:nvSpPr>
        <p:spPr>
          <a:xfrm>
            <a:off x="2305943" y="4663547"/>
            <a:ext cx="4512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AE" sz="1600" u="sng" dirty="0">
                <a:cs typeface="(AH) Manal Black" pitchFamily="2" charset="-78"/>
              </a:rPr>
              <a:t>يفسّر المتعلّم الكلمات الجديدة</a:t>
            </a:r>
            <a:r>
              <a:rPr lang="ar-BH" sz="1600" u="sng" dirty="0">
                <a:cs typeface="(AH) Manal Black" pitchFamily="2" charset="-78"/>
              </a:rPr>
              <a:t> ، ويُوظف الْمفردات في جمل مفيدة.</a:t>
            </a:r>
            <a:endParaRPr lang="en-US" sz="1200" u="sng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C9DC5D-BC8F-4093-926C-F0807171F09D}"/>
              </a:ext>
            </a:extLst>
          </p:cNvPr>
          <p:cNvSpPr/>
          <p:nvPr/>
        </p:nvSpPr>
        <p:spPr>
          <a:xfrm>
            <a:off x="1050666" y="4004627"/>
            <a:ext cx="11257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highlight>
                  <a:srgbClr val="FFFF00"/>
                </a:highlight>
              </a:rPr>
              <a:t>padlet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9B7997-EA78-4566-9353-B98FF9965C52}"/>
              </a:ext>
            </a:extLst>
          </p:cNvPr>
          <p:cNvSpPr/>
          <p:nvPr/>
        </p:nvSpPr>
        <p:spPr>
          <a:xfrm>
            <a:off x="2286000" y="4053112"/>
            <a:ext cx="5146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https://padlet.com/sanaaljafari/2olmzoxiau3put80</a:t>
            </a:r>
            <a:endParaRPr lang="ar-BH" dirty="0"/>
          </a:p>
          <a:p>
            <a:r>
              <a:rPr lang="ar-BH" dirty="0"/>
              <a:t>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3.7037E-7 L 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00"/>
                            </p:stCondLst>
                            <p:childTnLst>
                              <p:par>
                                <p:cTn id="1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3.7037E-7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3.7037E-7 L 1.66667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3.7037E-7 L 1.66667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5" grpId="0" build="allAtOnce"/>
      <p:bldP spid="25" grpId="1" build="allAtOnce"/>
      <p:bldP spid="25" grpId="2" build="allAtOnce"/>
      <p:bldP spid="25" grpId="3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13B241D-0A8C-4235-94F8-800A1C57BF3E}"/>
              </a:ext>
            </a:extLst>
          </p:cNvPr>
          <p:cNvSpPr/>
          <p:nvPr/>
        </p:nvSpPr>
        <p:spPr>
          <a:xfrm>
            <a:off x="738964" y="170121"/>
            <a:ext cx="7841510" cy="447069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17" name="Google Shape;1317;p54"/>
          <p:cNvSpPr txBox="1">
            <a:spLocks noGrp="1"/>
          </p:cNvSpPr>
          <p:nvPr>
            <p:ph type="ctrTitle" idx="2"/>
          </p:nvPr>
        </p:nvSpPr>
        <p:spPr>
          <a:xfrm flipH="1">
            <a:off x="2233534" y="3279125"/>
            <a:ext cx="5446981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br>
              <a:rPr lang="ar-BH" sz="2000" dirty="0">
                <a:latin typeface="+mn-lt"/>
                <a:ea typeface="+mn-ea"/>
                <a:cs typeface="(AH) Manal Black" pitchFamily="2" charset="-78"/>
              </a:rPr>
            </a:br>
            <a:br>
              <a:rPr lang="ar-AE" sz="32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https://wordwall.net/play/9065/059/527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endParaRPr sz="3200" dirty="0">
              <a:solidFill>
                <a:srgbClr val="C00000"/>
              </a:solidFill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65B2937-16FB-4825-8E7E-9FC61852F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3F7EEB-80F6-41CD-A1E5-35469B0CA891}"/>
              </a:ext>
            </a:extLst>
          </p:cNvPr>
          <p:cNvSpPr/>
          <p:nvPr/>
        </p:nvSpPr>
        <p:spPr>
          <a:xfrm>
            <a:off x="1621" y="583072"/>
            <a:ext cx="13724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000" dirty="0">
                <a:solidFill>
                  <a:schemeClr val="bg1"/>
                </a:solidFill>
                <a:cs typeface="(AH) Manal Black" pitchFamily="2" charset="-78"/>
              </a:rPr>
              <a:t>التغذية الراجعة</a:t>
            </a:r>
            <a:endParaRPr lang="en-US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6159F-3D97-475A-A7E7-AC1BBC80BD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192" b="6358"/>
          <a:stretch/>
        </p:blipFill>
        <p:spPr>
          <a:xfrm>
            <a:off x="2404981" y="667704"/>
            <a:ext cx="5144624" cy="2888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698116-EE6A-4CEF-90C7-EAD6EEB00549}"/>
              </a:ext>
            </a:extLst>
          </p:cNvPr>
          <p:cNvSpPr/>
          <p:nvPr/>
        </p:nvSpPr>
        <p:spPr>
          <a:xfrm>
            <a:off x="1222744" y="861237"/>
            <a:ext cx="6655982" cy="355990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8161B8E-3779-4321-B4BB-3D1BC3DFB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16" y="722355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C4C912-8E1D-47C5-A468-E218DA339705}"/>
              </a:ext>
            </a:extLst>
          </p:cNvPr>
          <p:cNvSpPr/>
          <p:nvPr/>
        </p:nvSpPr>
        <p:spPr>
          <a:xfrm>
            <a:off x="961596" y="708884"/>
            <a:ext cx="124425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هل حققنا</a:t>
            </a:r>
          </a:p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أهداف اليوم؟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50E8B-F7B8-40F4-AD4A-77C71311968B}"/>
              </a:ext>
            </a:extLst>
          </p:cNvPr>
          <p:cNvSpPr txBox="1"/>
          <p:nvPr/>
        </p:nvSpPr>
        <p:spPr>
          <a:xfrm>
            <a:off x="3964748" y="1055073"/>
            <a:ext cx="34851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7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2700" u="sng" dirty="0">
                <a:cs typeface="(AH) Manal Black" pitchFamily="2" charset="-78"/>
              </a:rPr>
              <a:t>  هل حَققنا أهداف درس اليوم؟</a:t>
            </a:r>
            <a:endParaRPr lang="en-US" sz="2700" u="sng" dirty="0"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BD6625-0324-4DF5-A6BA-9EBD95B04E85}"/>
              </a:ext>
            </a:extLst>
          </p:cNvPr>
          <p:cNvSpPr txBox="1"/>
          <p:nvPr/>
        </p:nvSpPr>
        <p:spPr>
          <a:xfrm>
            <a:off x="2468251" y="1807269"/>
            <a:ext cx="450283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36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2800" u="sng" dirty="0">
                <a:cs typeface="(AH) Manal Black" pitchFamily="2" charset="-78"/>
              </a:rPr>
              <a:t> يفسّر المتعلّم الكلمات الجديدة.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2B20D5C8-E81F-45B6-849C-BEA1CCDCA329}"/>
              </a:ext>
            </a:extLst>
          </p:cNvPr>
          <p:cNvSpPr txBox="1"/>
          <p:nvPr/>
        </p:nvSpPr>
        <p:spPr>
          <a:xfrm>
            <a:off x="2615918" y="3095470"/>
            <a:ext cx="420749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3600" u="sng" dirty="0">
                <a:solidFill>
                  <a:srgbClr val="C00000"/>
                </a:solidFill>
                <a:cs typeface="(AH) Manal Black" pitchFamily="2" charset="-78"/>
              </a:rPr>
              <a:t>*  </a:t>
            </a:r>
            <a:r>
              <a:rPr lang="ar-AE" sz="2800" u="sng" dirty="0">
                <a:cs typeface="(AH) Manal Black" pitchFamily="2" charset="-78"/>
              </a:rPr>
              <a:t>يُوظف المفردات في جمل مفيدة.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7BE7E2-7002-4714-B343-FE3488464330}"/>
              </a:ext>
            </a:extLst>
          </p:cNvPr>
          <p:cNvSpPr/>
          <p:nvPr/>
        </p:nvSpPr>
        <p:spPr>
          <a:xfrm>
            <a:off x="2112324" y="4573498"/>
            <a:ext cx="4512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AE" sz="1600" u="sng" dirty="0">
                <a:cs typeface="(AH) Manal Black" pitchFamily="2" charset="-78"/>
              </a:rPr>
              <a:t>يفسّر المتعلّم الكلمات الجديدة</a:t>
            </a:r>
            <a:r>
              <a:rPr lang="ar-BH" sz="1600" u="sng" dirty="0">
                <a:cs typeface="(AH) Manal Black" pitchFamily="2" charset="-78"/>
              </a:rPr>
              <a:t> ، ويُوظف الْمفردات في جمل مفيدة.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228329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22222E-6 L 2.22222E-6 -0.07222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22222E-6 L 2.22222E-6 -0.07222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22222E-6 L 2.22222E-6 -0.07222 " pathEditMode="relative" rAng="0" ptsTypes="AA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00"/>
                            </p:stCondLst>
                            <p:childTnLst>
                              <p:par>
                                <p:cTn id="48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22222E-6 L 2.22222E-6 -0.07222 " pathEditMode="relative" rAng="0" ptsTypes="AA">
                                      <p:cBhvr>
                                        <p:cTn id="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uild="allAtOnce"/>
      <p:bldP spid="12" grpId="1" build="allAtOnce"/>
      <p:bldP spid="12" grpId="2" build="allAtOnce"/>
      <p:bldP spid="12" grpId="3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8BAE85-DC49-4944-947D-F0FE11931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91" y="578924"/>
            <a:ext cx="6122624" cy="4050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ADFBF1-308C-40AA-ADDE-84C6EDC78979}"/>
              </a:ext>
            </a:extLst>
          </p:cNvPr>
          <p:cNvSpPr txBox="1"/>
          <p:nvPr/>
        </p:nvSpPr>
        <p:spPr>
          <a:xfrm>
            <a:off x="1994443" y="884077"/>
            <a:ext cx="5155115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3600" u="sng" dirty="0">
                <a:cs typeface="(AH) Manal Black" pitchFamily="2" charset="-78"/>
              </a:rPr>
              <a:t>:</a:t>
            </a:r>
            <a:endParaRPr lang="en-US" sz="405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429A60C-80BC-45EF-B465-A8DACCA43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90" y="884077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96EAB-B176-4508-BD2C-BC092924C654}"/>
              </a:ext>
            </a:extLst>
          </p:cNvPr>
          <p:cNvSpPr txBox="1"/>
          <p:nvPr/>
        </p:nvSpPr>
        <p:spPr>
          <a:xfrm>
            <a:off x="1142758" y="578923"/>
            <a:ext cx="1494302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05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عبر عن  </a:t>
            </a:r>
          </a:p>
          <a:p>
            <a:pPr algn="ctr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شعورك</a:t>
            </a:r>
            <a:endParaRPr lang="en-US" sz="405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890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D8177-F2EA-4679-9F57-68CF627D9239}"/>
              </a:ext>
            </a:extLst>
          </p:cNvPr>
          <p:cNvSpPr/>
          <p:nvPr/>
        </p:nvSpPr>
        <p:spPr>
          <a:xfrm>
            <a:off x="540595" y="373009"/>
            <a:ext cx="8370002" cy="4366262"/>
          </a:xfrm>
          <a:custGeom>
            <a:avLst/>
            <a:gdLst>
              <a:gd name="connsiteX0" fmla="*/ 0 w 8370002"/>
              <a:gd name="connsiteY0" fmla="*/ 0 h 4366262"/>
              <a:gd name="connsiteX1" fmla="*/ 8370002 w 8370002"/>
              <a:gd name="connsiteY1" fmla="*/ 0 h 4366262"/>
              <a:gd name="connsiteX2" fmla="*/ 8370002 w 8370002"/>
              <a:gd name="connsiteY2" fmla="*/ 4366262 h 4366262"/>
              <a:gd name="connsiteX3" fmla="*/ 0 w 8370002"/>
              <a:gd name="connsiteY3" fmla="*/ 4366262 h 4366262"/>
              <a:gd name="connsiteX4" fmla="*/ 0 w 8370002"/>
              <a:gd name="connsiteY4" fmla="*/ 0 h 4366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0002" h="4366262" fill="none" extrusionOk="0">
                <a:moveTo>
                  <a:pt x="0" y="0"/>
                </a:moveTo>
                <a:cubicBezTo>
                  <a:pt x="1168095" y="-33775"/>
                  <a:pt x="6266231" y="138873"/>
                  <a:pt x="8370002" y="0"/>
                </a:cubicBezTo>
                <a:cubicBezTo>
                  <a:pt x="8296231" y="1515385"/>
                  <a:pt x="8214119" y="2689140"/>
                  <a:pt x="8370002" y="4366262"/>
                </a:cubicBezTo>
                <a:cubicBezTo>
                  <a:pt x="6862823" y="4228932"/>
                  <a:pt x="1116604" y="4228406"/>
                  <a:pt x="0" y="4366262"/>
                </a:cubicBezTo>
                <a:cubicBezTo>
                  <a:pt x="152408" y="2572419"/>
                  <a:pt x="73868" y="703182"/>
                  <a:pt x="0" y="0"/>
                </a:cubicBezTo>
                <a:close/>
              </a:path>
              <a:path w="8370002" h="4366262" stroke="0" extrusionOk="0">
                <a:moveTo>
                  <a:pt x="0" y="0"/>
                </a:moveTo>
                <a:cubicBezTo>
                  <a:pt x="2510256" y="-101487"/>
                  <a:pt x="7245558" y="-162162"/>
                  <a:pt x="8370002" y="0"/>
                </a:cubicBezTo>
                <a:cubicBezTo>
                  <a:pt x="8430715" y="1306685"/>
                  <a:pt x="8308930" y="2382137"/>
                  <a:pt x="8370002" y="4366262"/>
                </a:cubicBezTo>
                <a:cubicBezTo>
                  <a:pt x="6939371" y="4416327"/>
                  <a:pt x="3995516" y="4207813"/>
                  <a:pt x="0" y="4366262"/>
                </a:cubicBezTo>
                <a:cubicBezTo>
                  <a:pt x="-24452" y="2577868"/>
                  <a:pt x="-67663" y="1030281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" name="Picture 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901C0CB-EF12-403E-A88C-B33FBCF8B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61" y="141780"/>
            <a:ext cx="1576728" cy="796018"/>
          </a:xfrm>
          <a:prstGeom prst="rect">
            <a:avLst/>
          </a:prstGeom>
        </p:spPr>
      </p:pic>
      <p:pic>
        <p:nvPicPr>
          <p:cNvPr id="4" name="Picture 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F82B409-6F6B-4292-9A99-059FC1A27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82" y="1004517"/>
            <a:ext cx="1576728" cy="796018"/>
          </a:xfrm>
          <a:prstGeom prst="rect">
            <a:avLst/>
          </a:prstGeom>
        </p:spPr>
      </p:pic>
      <p:sp>
        <p:nvSpPr>
          <p:cNvPr id="5" name="Google Shape;36;p4">
            <a:extLst>
              <a:ext uri="{FF2B5EF4-FFF2-40B4-BE49-F238E27FC236}">
                <a16:creationId xmlns:a16="http://schemas.microsoft.com/office/drawing/2014/main" id="{A725591C-441D-4A6E-9FF6-854B8378C657}"/>
              </a:ext>
            </a:extLst>
          </p:cNvPr>
          <p:cNvSpPr/>
          <p:nvPr/>
        </p:nvSpPr>
        <p:spPr>
          <a:xfrm>
            <a:off x="1959902" y="1386601"/>
            <a:ext cx="1361036" cy="1500215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43875" tIns="21933" rIns="43875" bIns="21933" anchor="ctr" anchorCtr="0">
            <a:noAutofit/>
          </a:bodyPr>
          <a:lstStyle/>
          <a:p>
            <a:pPr algn="ctr"/>
            <a:endParaRPr sz="85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7;p4">
            <a:extLst>
              <a:ext uri="{FF2B5EF4-FFF2-40B4-BE49-F238E27FC236}">
                <a16:creationId xmlns:a16="http://schemas.microsoft.com/office/drawing/2014/main" id="{AF01E368-250D-42FB-BD6F-C371944377E5}"/>
              </a:ext>
            </a:extLst>
          </p:cNvPr>
          <p:cNvSpPr/>
          <p:nvPr/>
        </p:nvSpPr>
        <p:spPr>
          <a:xfrm>
            <a:off x="3516409" y="1386601"/>
            <a:ext cx="1361036" cy="1500215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43875" tIns="21933" rIns="43875" bIns="21933" anchor="ctr" anchorCtr="0">
            <a:noAutofit/>
          </a:bodyPr>
          <a:lstStyle/>
          <a:p>
            <a:pPr algn="ctr"/>
            <a:endParaRPr sz="85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8;p4">
            <a:extLst>
              <a:ext uri="{FF2B5EF4-FFF2-40B4-BE49-F238E27FC236}">
                <a16:creationId xmlns:a16="http://schemas.microsoft.com/office/drawing/2014/main" id="{99CA4FF4-10F4-485C-8503-50269547AA06}"/>
              </a:ext>
            </a:extLst>
          </p:cNvPr>
          <p:cNvSpPr/>
          <p:nvPr/>
        </p:nvSpPr>
        <p:spPr>
          <a:xfrm>
            <a:off x="1959903" y="3146743"/>
            <a:ext cx="2896822" cy="1500215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43875" tIns="21933" rIns="43875" bIns="21933" anchor="ctr" anchorCtr="0">
            <a:noAutofit/>
          </a:bodyPr>
          <a:lstStyle/>
          <a:p>
            <a:pPr algn="ctr"/>
            <a:endParaRPr sz="85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9;p4">
            <a:extLst>
              <a:ext uri="{FF2B5EF4-FFF2-40B4-BE49-F238E27FC236}">
                <a16:creationId xmlns:a16="http://schemas.microsoft.com/office/drawing/2014/main" id="{BC3A12AD-FD91-4675-AAC8-6AAEA378B865}"/>
              </a:ext>
            </a:extLst>
          </p:cNvPr>
          <p:cNvSpPr/>
          <p:nvPr/>
        </p:nvSpPr>
        <p:spPr>
          <a:xfrm>
            <a:off x="2056129" y="1299706"/>
            <a:ext cx="1169423" cy="210671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43875" tIns="21933" rIns="43875" bIns="21933" anchor="ctr" anchorCtr="0">
            <a:noAutofit/>
          </a:bodyPr>
          <a:lstStyle/>
          <a:p>
            <a:pPr algn="ctr"/>
            <a:r>
              <a:rPr lang="ar-BH" sz="1715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1715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9" name="Google Shape;40;p4">
            <a:extLst>
              <a:ext uri="{FF2B5EF4-FFF2-40B4-BE49-F238E27FC236}">
                <a16:creationId xmlns:a16="http://schemas.microsoft.com/office/drawing/2014/main" id="{2AC9AFEE-5592-4485-9068-ADA6D522A792}"/>
              </a:ext>
            </a:extLst>
          </p:cNvPr>
          <p:cNvSpPr/>
          <p:nvPr/>
        </p:nvSpPr>
        <p:spPr>
          <a:xfrm>
            <a:off x="3612636" y="1281380"/>
            <a:ext cx="1169423" cy="210671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43875" tIns="21933" rIns="43875" bIns="21933" anchor="ctr" anchorCtr="0">
            <a:noAutofit/>
          </a:bodyPr>
          <a:lstStyle/>
          <a:p>
            <a:pPr algn="ctr"/>
            <a:r>
              <a:rPr lang="ar-BH" sz="1715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1715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0" name="Google Shape;41;p4">
            <a:extLst>
              <a:ext uri="{FF2B5EF4-FFF2-40B4-BE49-F238E27FC236}">
                <a16:creationId xmlns:a16="http://schemas.microsoft.com/office/drawing/2014/main" id="{D5E0BF4C-E8DB-4E61-809E-84CCD17BB707}"/>
              </a:ext>
            </a:extLst>
          </p:cNvPr>
          <p:cNvSpPr/>
          <p:nvPr/>
        </p:nvSpPr>
        <p:spPr>
          <a:xfrm>
            <a:off x="2056129" y="3041522"/>
            <a:ext cx="2653430" cy="236818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43875" tIns="21933" rIns="43875" bIns="21933" anchor="ctr" anchorCtr="0">
            <a:noAutofit/>
          </a:bodyPr>
          <a:lstStyle/>
          <a:p>
            <a:pPr algn="ctr"/>
            <a:r>
              <a:rPr lang="ar-AE" sz="1715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الوحدة الخامسة</a:t>
            </a:r>
            <a:endParaRPr sz="1715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11" name="Google Shape;42;p4">
            <a:extLst>
              <a:ext uri="{FF2B5EF4-FFF2-40B4-BE49-F238E27FC236}">
                <a16:creationId xmlns:a16="http://schemas.microsoft.com/office/drawing/2014/main" id="{61F4B326-886F-4D33-A30E-4FDD2037C4D9}"/>
              </a:ext>
            </a:extLst>
          </p:cNvPr>
          <p:cNvGraphicFramePr/>
          <p:nvPr/>
        </p:nvGraphicFramePr>
        <p:xfrm>
          <a:off x="5052195" y="1004444"/>
          <a:ext cx="3029875" cy="274233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2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4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2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8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28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28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5654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2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يناير</a:t>
                      </a:r>
                      <a:endParaRPr sz="2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41326" marR="41326" marT="48978" marB="48978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0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15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15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15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15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15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15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15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77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77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77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77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67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27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28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0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0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41326" marR="41326" marT="48978" marB="48978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69F50FC-420D-4DF5-91F5-74EB150E0577}"/>
              </a:ext>
            </a:extLst>
          </p:cNvPr>
          <p:cNvSpPr txBox="1"/>
          <p:nvPr/>
        </p:nvSpPr>
        <p:spPr>
          <a:xfrm>
            <a:off x="3759802" y="1923753"/>
            <a:ext cx="1015113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357" dirty="0">
                <a:cs typeface="(AH) Manal Black" pitchFamily="2" charset="-78"/>
              </a:rPr>
              <a:t>الثلاثاء</a:t>
            </a:r>
            <a:endParaRPr lang="en-US" sz="2357" dirty="0">
              <a:cs typeface="(AH) Manal Black" pitchFamily="2" charset="-78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A6F0AD-6226-49FE-9EA6-74A5A163327E}"/>
              </a:ext>
            </a:extLst>
          </p:cNvPr>
          <p:cNvSpPr/>
          <p:nvPr/>
        </p:nvSpPr>
        <p:spPr>
          <a:xfrm>
            <a:off x="5881978" y="2922848"/>
            <a:ext cx="332965" cy="343460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5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6C2899-2E3B-46B7-8874-0AF5CDC820BF}"/>
              </a:ext>
            </a:extLst>
          </p:cNvPr>
          <p:cNvSpPr txBox="1"/>
          <p:nvPr/>
        </p:nvSpPr>
        <p:spPr>
          <a:xfrm>
            <a:off x="2126792" y="1799278"/>
            <a:ext cx="1228703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1715" b="1" dirty="0"/>
              <a:t>18</a:t>
            </a:r>
            <a:r>
              <a:rPr lang="ar-BH" sz="1715" b="1" dirty="0"/>
              <a:t>/1/2022</a:t>
            </a:r>
            <a:endParaRPr lang="en-US" sz="2357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69568C-ED93-4AEC-8BE8-22C9E1E30119}"/>
              </a:ext>
            </a:extLst>
          </p:cNvPr>
          <p:cNvSpPr txBox="1"/>
          <p:nvPr/>
        </p:nvSpPr>
        <p:spPr>
          <a:xfrm>
            <a:off x="1925345" y="2090693"/>
            <a:ext cx="1582589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1286" b="1" dirty="0"/>
              <a:t>15</a:t>
            </a:r>
            <a:r>
              <a:rPr lang="ar-BH" sz="1286" b="1" dirty="0"/>
              <a:t>/ جماد </a:t>
            </a:r>
            <a:r>
              <a:rPr lang="ar-BH" sz="750" b="1" dirty="0"/>
              <a:t>الثاني</a:t>
            </a:r>
            <a:r>
              <a:rPr lang="ar-BH" sz="1715" b="1" dirty="0"/>
              <a:t>/</a:t>
            </a:r>
            <a:r>
              <a:rPr lang="ar-BH" sz="1286" b="1" dirty="0"/>
              <a:t>1443</a:t>
            </a:r>
            <a:endParaRPr lang="en-US" sz="1286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B76094-BDF2-49A1-9629-1CF4A5D0449F}"/>
              </a:ext>
            </a:extLst>
          </p:cNvPr>
          <p:cNvSpPr txBox="1"/>
          <p:nvPr/>
        </p:nvSpPr>
        <p:spPr>
          <a:xfrm>
            <a:off x="2285852" y="3700501"/>
            <a:ext cx="22449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100" b="1" dirty="0"/>
              <a:t>أفكارك تُغير العالَم</a:t>
            </a:r>
            <a:endParaRPr lang="en-US" sz="2700" b="1" dirty="0"/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CBBC47F-348A-4BD6-BE08-9C0B1E46F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75" y="882901"/>
            <a:ext cx="1576728" cy="7960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6ECE32-6935-4653-BB0E-68084E630EBB}"/>
              </a:ext>
            </a:extLst>
          </p:cNvPr>
          <p:cNvSpPr txBox="1"/>
          <p:nvPr/>
        </p:nvSpPr>
        <p:spPr>
          <a:xfrm>
            <a:off x="-816428" y="5321060"/>
            <a:ext cx="717147" cy="240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965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965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22" name="مجموعة 14">
            <a:extLst>
              <a:ext uri="{FF2B5EF4-FFF2-40B4-BE49-F238E27FC236}">
                <a16:creationId xmlns:a16="http://schemas.microsoft.com/office/drawing/2014/main" id="{CA2D2361-0348-4757-89B4-BD3804E0AEEC}"/>
              </a:ext>
            </a:extLst>
          </p:cNvPr>
          <p:cNvGrpSpPr/>
          <p:nvPr/>
        </p:nvGrpSpPr>
        <p:grpSpPr>
          <a:xfrm flipH="1">
            <a:off x="7476239" y="0"/>
            <a:ext cx="1693836" cy="4792284"/>
            <a:chOff x="2507423" y="-1965727"/>
            <a:chExt cx="2765709" cy="8823726"/>
          </a:xfrm>
        </p:grpSpPr>
        <p:sp>
          <p:nvSpPr>
            <p:cNvPr id="23" name="مستطيل 15">
              <a:extLst>
                <a:ext uri="{FF2B5EF4-FFF2-40B4-BE49-F238E27FC236}">
                  <a16:creationId xmlns:a16="http://schemas.microsoft.com/office/drawing/2014/main" id="{15E915D8-1C62-47B4-8419-ACDC9008DA68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350" dirty="0"/>
            </a:p>
          </p:txBody>
        </p:sp>
        <p:pic>
          <p:nvPicPr>
            <p:cNvPr id="24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030A5AB5-E3D0-4D2E-A315-EFB2345E405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F2DD8770-9E0D-4C51-896E-428B1BA2F8F8}"/>
              </a:ext>
            </a:extLst>
          </p:cNvPr>
          <p:cNvSpPr/>
          <p:nvPr/>
        </p:nvSpPr>
        <p:spPr>
          <a:xfrm>
            <a:off x="0" y="334411"/>
            <a:ext cx="1198486" cy="388850"/>
          </a:xfrm>
          <a:custGeom>
            <a:avLst/>
            <a:gdLst>
              <a:gd name="connsiteX0" fmla="*/ 0 w 1198486"/>
              <a:gd name="connsiteY0" fmla="*/ 0 h 388850"/>
              <a:gd name="connsiteX1" fmla="*/ 494802 w 1198486"/>
              <a:gd name="connsiteY1" fmla="*/ 0 h 388850"/>
              <a:gd name="connsiteX2" fmla="*/ 970200 w 1198486"/>
              <a:gd name="connsiteY2" fmla="*/ 0 h 388850"/>
              <a:gd name="connsiteX3" fmla="*/ 1198486 w 1198486"/>
              <a:gd name="connsiteY3" fmla="*/ 194425 h 388850"/>
              <a:gd name="connsiteX4" fmla="*/ 970200 w 1198486"/>
              <a:gd name="connsiteY4" fmla="*/ 388850 h 388850"/>
              <a:gd name="connsiteX5" fmla="*/ 504504 w 1198486"/>
              <a:gd name="connsiteY5" fmla="*/ 388850 h 388850"/>
              <a:gd name="connsiteX6" fmla="*/ 0 w 1198486"/>
              <a:gd name="connsiteY6" fmla="*/ 388850 h 388850"/>
              <a:gd name="connsiteX7" fmla="*/ 0 w 1198486"/>
              <a:gd name="connsiteY7" fmla="*/ 0 h 38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8486" h="388850" fill="none" extrusionOk="0">
                <a:moveTo>
                  <a:pt x="0" y="0"/>
                </a:moveTo>
                <a:cubicBezTo>
                  <a:pt x="203382" y="-29155"/>
                  <a:pt x="294336" y="38336"/>
                  <a:pt x="494802" y="0"/>
                </a:cubicBezTo>
                <a:cubicBezTo>
                  <a:pt x="695268" y="-38336"/>
                  <a:pt x="762713" y="14176"/>
                  <a:pt x="970200" y="0"/>
                </a:cubicBezTo>
                <a:cubicBezTo>
                  <a:pt x="1052559" y="33624"/>
                  <a:pt x="1124199" y="158567"/>
                  <a:pt x="1198486" y="194425"/>
                </a:cubicBezTo>
                <a:cubicBezTo>
                  <a:pt x="1130085" y="272085"/>
                  <a:pt x="1043653" y="295854"/>
                  <a:pt x="970200" y="388850"/>
                </a:cubicBezTo>
                <a:cubicBezTo>
                  <a:pt x="813757" y="442354"/>
                  <a:pt x="705925" y="388838"/>
                  <a:pt x="504504" y="388850"/>
                </a:cubicBezTo>
                <a:cubicBezTo>
                  <a:pt x="303083" y="388862"/>
                  <a:pt x="154038" y="334146"/>
                  <a:pt x="0" y="388850"/>
                </a:cubicBezTo>
                <a:cubicBezTo>
                  <a:pt x="-1049" y="266575"/>
                  <a:pt x="17385" y="153371"/>
                  <a:pt x="0" y="0"/>
                </a:cubicBezTo>
                <a:close/>
              </a:path>
              <a:path w="1198486" h="388850" stroke="0" extrusionOk="0">
                <a:moveTo>
                  <a:pt x="0" y="0"/>
                </a:moveTo>
                <a:cubicBezTo>
                  <a:pt x="100362" y="-13129"/>
                  <a:pt x="261742" y="170"/>
                  <a:pt x="494802" y="0"/>
                </a:cubicBezTo>
                <a:cubicBezTo>
                  <a:pt x="727862" y="-170"/>
                  <a:pt x="751986" y="19190"/>
                  <a:pt x="970200" y="0"/>
                </a:cubicBezTo>
                <a:cubicBezTo>
                  <a:pt x="1048696" y="37020"/>
                  <a:pt x="1126061" y="167240"/>
                  <a:pt x="1198486" y="194425"/>
                </a:cubicBezTo>
                <a:cubicBezTo>
                  <a:pt x="1142293" y="274158"/>
                  <a:pt x="1047669" y="286844"/>
                  <a:pt x="970200" y="388850"/>
                </a:cubicBezTo>
                <a:cubicBezTo>
                  <a:pt x="866626" y="414469"/>
                  <a:pt x="692623" y="385991"/>
                  <a:pt x="514206" y="388850"/>
                </a:cubicBezTo>
                <a:cubicBezTo>
                  <a:pt x="335789" y="391709"/>
                  <a:pt x="233790" y="354095"/>
                  <a:pt x="0" y="388850"/>
                </a:cubicBezTo>
                <a:cubicBezTo>
                  <a:pt x="-39458" y="209532"/>
                  <a:pt x="34264" y="111529"/>
                  <a:pt x="0" y="0"/>
                </a:cubicBezTo>
                <a:close/>
              </a:path>
            </a:pathLst>
          </a:custGeom>
          <a:solidFill>
            <a:srgbClr val="FFBB2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79925325">
                  <a:prstGeom prst="homePlate">
                    <a:avLst>
                      <a:gd name="adj" fmla="val 587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7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اليوم والتاريخ</a:t>
            </a:r>
            <a:endParaRPr lang="en-AE" sz="27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20" name="Picture 19" descr="Calendar&#10;&#10;Description automatically generated">
            <a:extLst>
              <a:ext uri="{FF2B5EF4-FFF2-40B4-BE49-F238E27FC236}">
                <a16:creationId xmlns:a16="http://schemas.microsoft.com/office/drawing/2014/main" id="{1CB85E0F-4918-4990-8567-EDB190C859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" t="13484" r="69103" b="80841"/>
          <a:stretch/>
        </p:blipFill>
        <p:spPr>
          <a:xfrm>
            <a:off x="5939351" y="629536"/>
            <a:ext cx="1303020" cy="398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44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lick.wav"/>
          </p:stSnd>
        </p:sndAc>
      </p:transition>
    </mc:Choice>
    <mc:Fallback xmlns="">
      <p:transition spd="slow">
        <p:checker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52DF26-5D87-49EA-B532-7307D171F781}"/>
              </a:ext>
            </a:extLst>
          </p:cNvPr>
          <p:cNvSpPr/>
          <p:nvPr/>
        </p:nvSpPr>
        <p:spPr>
          <a:xfrm>
            <a:off x="1664801" y="859912"/>
            <a:ext cx="6075701" cy="340374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F854B-E674-45CE-A6FA-2410B0D3C89C}"/>
              </a:ext>
            </a:extLst>
          </p:cNvPr>
          <p:cNvSpPr/>
          <p:nvPr/>
        </p:nvSpPr>
        <p:spPr>
          <a:xfrm>
            <a:off x="2914400" y="1244464"/>
            <a:ext cx="43554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3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33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33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33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2400" dirty="0" err="1">
                <a:cs typeface="(AH) Manal Black" pitchFamily="2" charset="-78"/>
              </a:rPr>
              <a:t>انستجرام</a:t>
            </a:r>
            <a:r>
              <a:rPr lang="ar-BH" sz="2400" dirty="0">
                <a:cs typeface="(AH) Manal Black" pitchFamily="2" charset="-78"/>
              </a:rPr>
              <a:t>: </a:t>
            </a:r>
            <a:r>
              <a:rPr lang="en-US" sz="24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2400" dirty="0">
                <a:cs typeface="(AH) Manal Black" pitchFamily="2" charset="-78"/>
              </a:rPr>
              <a:t>واتساب / 0503770211</a:t>
            </a:r>
            <a:endParaRPr lang="ar-SA" sz="2400" dirty="0">
              <a:cs typeface="(AH) Manal Black" pitchFamily="2" charset="-78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5653157-2020-4CD6-8719-8946896A1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81" y="1381819"/>
            <a:ext cx="3803073" cy="3896591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695521-885A-4B7B-8FF6-DD4099AB9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75" y="522120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CA76B-253E-4C73-95FB-D3FCADCE3E09}"/>
              </a:ext>
            </a:extLst>
          </p:cNvPr>
          <p:cNvSpPr txBox="1"/>
          <p:nvPr/>
        </p:nvSpPr>
        <p:spPr>
          <a:xfrm>
            <a:off x="917650" y="678285"/>
            <a:ext cx="149430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05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التَّواصل</a:t>
            </a:r>
            <a:endParaRPr lang="en-US" sz="405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63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988F910-7C6D-4C23-8C42-FDD4D5ACBE4A}"/>
              </a:ext>
            </a:extLst>
          </p:cNvPr>
          <p:cNvSpPr/>
          <p:nvPr/>
        </p:nvSpPr>
        <p:spPr>
          <a:xfrm>
            <a:off x="418277" y="403745"/>
            <a:ext cx="8317047" cy="423707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7C279-0EA1-445D-ADBB-DCDFBF00D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2736943" y="2725720"/>
            <a:ext cx="4091499" cy="1972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BAFEE-4F09-466B-BD68-CFF3FF2E765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1" y="575293"/>
            <a:ext cx="8119979" cy="1972010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C0AAE7E-2DB0-487D-9177-799C83774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632" y="738561"/>
            <a:ext cx="1234440" cy="1249001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CE2EBD-30C3-4AFB-81B2-8D8DE3DD78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3019897" y="2796561"/>
            <a:ext cx="1336256" cy="139118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3531596-4BD9-477B-BE7D-FBF1ED524F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5170855" y="3294323"/>
            <a:ext cx="1507784" cy="134649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A6145F-296F-4DAA-95BC-C2E1F86DFD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597009" y="958456"/>
            <a:ext cx="1225540" cy="15345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5C56E8-0AC1-4808-A892-8BAE352BBCC9}"/>
              </a:ext>
            </a:extLst>
          </p:cNvPr>
          <p:cNvSpPr txBox="1"/>
          <p:nvPr/>
        </p:nvSpPr>
        <p:spPr>
          <a:xfrm>
            <a:off x="473701" y="2597466"/>
            <a:ext cx="19638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100" dirty="0">
                <a:cs typeface="(AH) Manal Black" pitchFamily="2" charset="-78"/>
              </a:rPr>
              <a:t>أِسْتأْذِن قَبْلِ التَّحّدًّث</a:t>
            </a:r>
            <a:endParaRPr lang="en-US" sz="2100" dirty="0"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F18102-5622-4F46-9E2E-250C77DDDA58}"/>
              </a:ext>
            </a:extLst>
          </p:cNvPr>
          <p:cNvSpPr txBox="1"/>
          <p:nvPr/>
        </p:nvSpPr>
        <p:spPr>
          <a:xfrm>
            <a:off x="1235752" y="3545418"/>
            <a:ext cx="19638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100" dirty="0">
                <a:cs typeface="(AH) Manal Black" pitchFamily="2" charset="-78"/>
              </a:rPr>
              <a:t>أِلتِزِم الصَّمْت</a:t>
            </a:r>
            <a:endParaRPr lang="en-US" sz="21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3DAE8-5A00-4A1E-9283-DEACA28EE8F3}"/>
              </a:ext>
            </a:extLst>
          </p:cNvPr>
          <p:cNvSpPr txBox="1"/>
          <p:nvPr/>
        </p:nvSpPr>
        <p:spPr>
          <a:xfrm>
            <a:off x="6421297" y="3753749"/>
            <a:ext cx="19638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100" dirty="0">
                <a:cs typeface="(AH) Manal Black" pitchFamily="2" charset="-78"/>
              </a:rPr>
              <a:t>أًدَوِّن مُلاحَظاتي</a:t>
            </a:r>
            <a:endParaRPr lang="en-US" sz="21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8EB045-1324-42F0-ACC6-9FC36F1C20DB}"/>
              </a:ext>
            </a:extLst>
          </p:cNvPr>
          <p:cNvSpPr txBox="1"/>
          <p:nvPr/>
        </p:nvSpPr>
        <p:spPr>
          <a:xfrm>
            <a:off x="6465145" y="2083235"/>
            <a:ext cx="1963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100" dirty="0">
                <a:cs typeface="(AH) Manal Black" pitchFamily="2" charset="-78"/>
              </a:rPr>
              <a:t>أَبْتَعِد عَنْ ضّجيج مَنْ حَوْلي</a:t>
            </a:r>
            <a:endParaRPr lang="en-US" sz="21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413143-E3B1-44AC-BA78-13A3E0247F27}"/>
              </a:ext>
            </a:extLst>
          </p:cNvPr>
          <p:cNvSpPr txBox="1"/>
          <p:nvPr/>
        </p:nvSpPr>
        <p:spPr>
          <a:xfrm>
            <a:off x="4489243" y="2594653"/>
            <a:ext cx="24446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100" dirty="0">
                <a:cs typeface="(AH) Manal Black" pitchFamily="2" charset="-78"/>
              </a:rPr>
              <a:t>أَسْتَمِع إلى الْمُعَلَّمة بِتِرْكيز</a:t>
            </a:r>
            <a:endParaRPr lang="en-US" sz="2100" dirty="0">
              <a:cs typeface="(AH) Manal Black" pitchFamily="2" charset="-78"/>
            </a:endParaRPr>
          </a:p>
        </p:txBody>
      </p:sp>
      <p:pic>
        <p:nvPicPr>
          <p:cNvPr id="15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56EACAFA-5B91-44B6-B9F1-7F6C7F80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68" y="807846"/>
            <a:ext cx="1166171" cy="117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63600BD-EF77-4EFB-BC69-14C81042E7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02" y="1132856"/>
            <a:ext cx="1371600" cy="1371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A86F51-3F81-41F3-828A-38BD947ACE80}"/>
              </a:ext>
            </a:extLst>
          </p:cNvPr>
          <p:cNvSpPr txBox="1"/>
          <p:nvPr/>
        </p:nvSpPr>
        <p:spPr>
          <a:xfrm>
            <a:off x="2437583" y="2048697"/>
            <a:ext cx="1963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1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100" dirty="0">
                <a:cs typeface="(AH) Manal Black" pitchFamily="2" charset="-78"/>
              </a:rPr>
              <a:t>دونَ مساعَدَة أُمي</a:t>
            </a:r>
            <a:endParaRPr lang="en-US" sz="2100" dirty="0">
              <a:cs typeface="(AH) Manal Black" pitchFamily="2" charset="-78"/>
            </a:endParaRPr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34BDF4-8AA0-470E-80FF-B7B3FA9046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7" y="109794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C832B6-0A2B-4AE4-B9EA-A419CC769580}"/>
              </a:ext>
            </a:extLst>
          </p:cNvPr>
          <p:cNvSpPr txBox="1"/>
          <p:nvPr/>
        </p:nvSpPr>
        <p:spPr>
          <a:xfrm>
            <a:off x="227767" y="265959"/>
            <a:ext cx="149430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05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405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75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8C0D97-98EC-4B30-B759-2E3866562207}"/>
              </a:ext>
            </a:extLst>
          </p:cNvPr>
          <p:cNvSpPr/>
          <p:nvPr/>
        </p:nvSpPr>
        <p:spPr>
          <a:xfrm>
            <a:off x="824608" y="403745"/>
            <a:ext cx="7415625" cy="423707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D34FEAE-D1E4-4AA7-8DDD-E5F01DD19464}"/>
              </a:ext>
            </a:extLst>
          </p:cNvPr>
          <p:cNvSpPr txBox="1">
            <a:spLocks/>
          </p:cNvSpPr>
          <p:nvPr/>
        </p:nvSpPr>
        <p:spPr>
          <a:xfrm>
            <a:off x="2411258" y="2289446"/>
            <a:ext cx="4321484" cy="19979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405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دَعْوَةٌ لِلتَّفْكيرِ</a:t>
            </a:r>
          </a:p>
          <a:p>
            <a:pPr marL="0" indent="0" algn="ctr" rtl="1">
              <a:lnSpc>
                <a:spcPct val="160000"/>
              </a:lnSpc>
              <a:buNone/>
            </a:pPr>
            <a:r>
              <a:rPr lang="ar-BH" sz="405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 خارِجَ الصَّنْدوق</a:t>
            </a:r>
            <a:endParaRPr lang="en-US" sz="405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0B17A1-AB7F-421F-8975-84F4A7A09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6" y="263302"/>
            <a:ext cx="1057208" cy="711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0533B3-9AD1-4E4B-8739-F2A4C2CFF12D}"/>
              </a:ext>
            </a:extLst>
          </p:cNvPr>
          <p:cNvSpPr txBox="1"/>
          <p:nvPr/>
        </p:nvSpPr>
        <p:spPr>
          <a:xfrm>
            <a:off x="550858" y="427984"/>
            <a:ext cx="149430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05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عِنوان الدَّرس</a:t>
            </a:r>
            <a:endParaRPr lang="en-US" sz="405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BB000E-FD78-4478-A927-B49E1E0053D0}"/>
              </a:ext>
            </a:extLst>
          </p:cNvPr>
          <p:cNvSpPr txBox="1"/>
          <p:nvPr/>
        </p:nvSpPr>
        <p:spPr>
          <a:xfrm>
            <a:off x="1541961" y="1143565"/>
            <a:ext cx="6035485" cy="7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000" u="sng" dirty="0">
                <a:cs typeface="(AH) Manal Black" pitchFamily="2" charset="-78"/>
              </a:rPr>
              <a:t>الوحدة الخامسة: "أفكارك تغير العالَم"</a:t>
            </a:r>
          </a:p>
        </p:txBody>
      </p:sp>
      <p:pic>
        <p:nvPicPr>
          <p:cNvPr id="6" name="صورة 9">
            <a:extLst>
              <a:ext uri="{FF2B5EF4-FFF2-40B4-BE49-F238E27FC236}">
                <a16:creationId xmlns:a16="http://schemas.microsoft.com/office/drawing/2014/main" id="{4FE72100-26E5-4A19-B95B-63A3F853B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240" y1="24299" x2="32989" y2="30548"/>
                        <a14:foregroundMark x1="28706" y1="32596" x2="27132" y2="33022"/>
                        <a14:foregroundMark x1="42636" y1="24766" x2="46977" y2="24611"/>
                        <a14:foregroundMark x1="46357" y1="24143" x2="40000" y2="23676"/>
                        <a14:backgroundMark x1="50543" y1="86604" x2="35194" y2="85358"/>
                        <a14:backgroundMark x1="35194" y1="85358" x2="24496" y2="75234"/>
                        <a14:backgroundMark x1="24496" y1="75234" x2="22481" y2="74922"/>
                        <a14:backgroundMark x1="12558" y1="58723" x2="12093" y2="45016"/>
                        <a14:backgroundMark x1="12093" y1="45016" x2="17209" y2="32243"/>
                        <a14:backgroundMark x1="48144" y1="22726" x2="57209" y2="19938"/>
                        <a14:backgroundMark x1="17209" y1="32243" x2="32755" y2="27461"/>
                        <a14:backgroundMark x1="57209" y1="19938" x2="80000" y2="20717"/>
                        <a14:backgroundMark x1="91163" y1="54829" x2="95659" y2="65421"/>
                        <a14:backgroundMark x1="87752" y1="70561" x2="85271" y2="59657"/>
                        <a14:backgroundMark x1="69922" y1="80685" x2="57984" y2="85981"/>
                        <a14:backgroundMark x1="89922" y1="48442" x2="87752" y2="38629"/>
                        <a14:backgroundMark x1="29767" y1="30530" x2="33798" y2="289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64620">
            <a:off x="720138" y="1660018"/>
            <a:ext cx="2949196" cy="3256832"/>
          </a:xfrm>
          <a:prstGeom prst="rect">
            <a:avLst/>
          </a:prstGeom>
        </p:spPr>
      </p:pic>
      <p:pic>
        <p:nvPicPr>
          <p:cNvPr id="8" name="Picture 7" descr="A picture containing text, box, container, building material&#10;&#10;Description automatically generated">
            <a:extLst>
              <a:ext uri="{FF2B5EF4-FFF2-40B4-BE49-F238E27FC236}">
                <a16:creationId xmlns:a16="http://schemas.microsoft.com/office/drawing/2014/main" id="{D77E9530-0999-4460-9B68-CED680AE3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03" y="1910729"/>
            <a:ext cx="3154680" cy="293946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083CC01-9076-40E0-AB84-0CC19C1094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82" y="4057921"/>
            <a:ext cx="1920240" cy="121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4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0187C1A-D99C-453B-9748-8BC5CF53FB33}"/>
              </a:ext>
            </a:extLst>
          </p:cNvPr>
          <p:cNvSpPr/>
          <p:nvPr/>
        </p:nvSpPr>
        <p:spPr>
          <a:xfrm>
            <a:off x="1933732" y="403745"/>
            <a:ext cx="5691006" cy="399885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7EB827-E400-4886-9A7D-6A1ADD3BF49F}"/>
              </a:ext>
            </a:extLst>
          </p:cNvPr>
          <p:cNvSpPr txBox="1"/>
          <p:nvPr/>
        </p:nvSpPr>
        <p:spPr>
          <a:xfrm>
            <a:off x="4807591" y="576783"/>
            <a:ext cx="28171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7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2700" u="sng" dirty="0">
                <a:cs typeface="(AH) Manal Black" pitchFamily="2" charset="-78"/>
              </a:rPr>
              <a:t> أهداف درس اليوم:</a:t>
            </a:r>
            <a:endParaRPr lang="en-US" sz="270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03D1B4D-01D1-4246-B9A6-064A63210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32" y="385645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9DC577-A085-4575-8975-DFE54B35FDFB}"/>
              </a:ext>
            </a:extLst>
          </p:cNvPr>
          <p:cNvSpPr/>
          <p:nvPr/>
        </p:nvSpPr>
        <p:spPr>
          <a:xfrm>
            <a:off x="1033416" y="740900"/>
            <a:ext cx="102624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700" dirty="0">
                <a:solidFill>
                  <a:schemeClr val="bg1"/>
                </a:solidFill>
                <a:cs typeface="(AH) Manal Black" pitchFamily="2" charset="-78"/>
              </a:rPr>
              <a:t>الأهداف</a:t>
            </a:r>
            <a:endParaRPr lang="en-US" sz="27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9377F1-31EE-402A-9FD5-B635FE582AA0}"/>
              </a:ext>
            </a:extLst>
          </p:cNvPr>
          <p:cNvSpPr txBox="1"/>
          <p:nvPr/>
        </p:nvSpPr>
        <p:spPr>
          <a:xfrm>
            <a:off x="2885055" y="1235347"/>
            <a:ext cx="3331109" cy="5078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7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2700" dirty="0">
                <a:ln w="0"/>
                <a:cs typeface="(AH) Manal Black" pitchFamily="2" charset="-78"/>
              </a:rPr>
              <a:t>ماذا سنتعلم اليوم يا أبطال؟</a:t>
            </a:r>
            <a:endParaRPr lang="en-US" sz="2700" dirty="0">
              <a:ln w="0"/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A2C4ED-6AA9-4BA9-9265-68CAE3A1C5FA}"/>
              </a:ext>
            </a:extLst>
          </p:cNvPr>
          <p:cNvSpPr txBox="1"/>
          <p:nvPr/>
        </p:nvSpPr>
        <p:spPr>
          <a:xfrm>
            <a:off x="2272180" y="1901099"/>
            <a:ext cx="450283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36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2800" u="sng" dirty="0">
                <a:cs typeface="(AH) Manal Black" pitchFamily="2" charset="-78"/>
              </a:rPr>
              <a:t> يفسّر المتعلّم الكلمات الجديدة.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F54A6717-8CD5-48A7-90E3-23B6FC168F43}"/>
              </a:ext>
            </a:extLst>
          </p:cNvPr>
          <p:cNvSpPr txBox="1"/>
          <p:nvPr/>
        </p:nvSpPr>
        <p:spPr>
          <a:xfrm>
            <a:off x="2468251" y="3136684"/>
            <a:ext cx="420749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3600" u="sng" dirty="0">
                <a:solidFill>
                  <a:srgbClr val="C00000"/>
                </a:solidFill>
                <a:cs typeface="(AH) Manal Black" pitchFamily="2" charset="-78"/>
              </a:rPr>
              <a:t>*  </a:t>
            </a:r>
            <a:r>
              <a:rPr lang="ar-AE" sz="2800" u="sng" dirty="0">
                <a:cs typeface="(AH) Manal Black" pitchFamily="2" charset="-78"/>
              </a:rPr>
              <a:t>يُوظف المفردات في جمل مفيدة.</a:t>
            </a:r>
          </a:p>
        </p:txBody>
      </p:sp>
    </p:spTree>
    <p:extLst>
      <p:ext uri="{BB962C8B-B14F-4D97-AF65-F5344CB8AC3E}">
        <p14:creationId xmlns:p14="http://schemas.microsoft.com/office/powerpoint/2010/main" val="86241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07C3AD-AC61-439E-B8F3-5B09DEEA787F}"/>
              </a:ext>
            </a:extLst>
          </p:cNvPr>
          <p:cNvSpPr/>
          <p:nvPr/>
        </p:nvSpPr>
        <p:spPr>
          <a:xfrm>
            <a:off x="418278" y="403745"/>
            <a:ext cx="7425064" cy="423707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1044B-7FAF-4BB9-84F0-41ECE80537D3}"/>
              </a:ext>
            </a:extLst>
          </p:cNvPr>
          <p:cNvSpPr txBox="1"/>
          <p:nvPr/>
        </p:nvSpPr>
        <p:spPr>
          <a:xfrm>
            <a:off x="1894148" y="1714151"/>
            <a:ext cx="4575474" cy="179889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857" dirty="0">
                <a:solidFill>
                  <a:srgbClr val="FF0000"/>
                </a:solidFill>
                <a:cs typeface="(AH) Manal Black" pitchFamily="2" charset="-78"/>
              </a:rPr>
              <a:t>ه</a:t>
            </a:r>
            <a:r>
              <a:rPr lang="ar-BH" sz="3857" dirty="0">
                <a:cs typeface="(AH) Manal Black" pitchFamily="2" charset="-78"/>
              </a:rPr>
              <a:t>َيّا </a:t>
            </a:r>
            <a:r>
              <a:rPr lang="ar-BH" sz="3857" dirty="0">
                <a:solidFill>
                  <a:srgbClr val="FF0000"/>
                </a:solidFill>
                <a:cs typeface="(AH) Manal Black" pitchFamily="2" charset="-78"/>
              </a:rPr>
              <a:t>ي</a:t>
            </a:r>
            <a:r>
              <a:rPr lang="ar-BH" sz="3857" dirty="0">
                <a:cs typeface="(AH) Manal Black" pitchFamily="2" charset="-78"/>
              </a:rPr>
              <a:t>ا</a:t>
            </a:r>
            <a:r>
              <a:rPr lang="ar-BH" sz="3857" dirty="0">
                <a:solidFill>
                  <a:srgbClr val="FF0000"/>
                </a:solidFill>
                <a:cs typeface="(AH) Manal Black" pitchFamily="2" charset="-78"/>
              </a:rPr>
              <a:t> أَ</a:t>
            </a:r>
            <a:r>
              <a:rPr lang="ar-BH" sz="3857" dirty="0">
                <a:cs typeface="(AH) Manal Black" pitchFamily="2" charset="-78"/>
              </a:rPr>
              <a:t>بْطال</a:t>
            </a:r>
          </a:p>
          <a:p>
            <a:pPr algn="ctr" rtl="1">
              <a:lnSpc>
                <a:spcPct val="150000"/>
              </a:lnSpc>
            </a:pPr>
            <a:r>
              <a:rPr lang="ar-BH" sz="3857" dirty="0">
                <a:solidFill>
                  <a:srgbClr val="FF0000"/>
                </a:solidFill>
                <a:cs typeface="(AH) Manal Black" pitchFamily="2" charset="-78"/>
              </a:rPr>
              <a:t> نَ</a:t>
            </a:r>
            <a:r>
              <a:rPr lang="ar-BH" sz="3857" dirty="0">
                <a:cs typeface="(AH) Manal Black" pitchFamily="2" charset="-78"/>
              </a:rPr>
              <a:t>سْتَعِد </a:t>
            </a:r>
            <a:r>
              <a:rPr lang="ar-BH" sz="3857" dirty="0">
                <a:solidFill>
                  <a:srgbClr val="FF0000"/>
                </a:solidFill>
                <a:cs typeface="(AH) Manal Black" pitchFamily="2" charset="-78"/>
              </a:rPr>
              <a:t>ل</a:t>
            </a:r>
            <a:r>
              <a:rPr lang="ar-BH" sz="3857" dirty="0">
                <a:cs typeface="(AH) Manal Black" pitchFamily="2" charset="-78"/>
              </a:rPr>
              <a:t>لسَّطْر </a:t>
            </a:r>
            <a:r>
              <a:rPr lang="ar-BH" sz="3857" dirty="0">
                <a:solidFill>
                  <a:srgbClr val="FF0000"/>
                </a:solidFill>
                <a:cs typeface="(AH) Manal Black" pitchFamily="2" charset="-78"/>
              </a:rPr>
              <a:t>ا</a:t>
            </a:r>
            <a:r>
              <a:rPr lang="ar-BH" sz="3857" dirty="0">
                <a:cs typeface="(AH) Manal Black" pitchFamily="2" charset="-78"/>
              </a:rPr>
              <a:t>لإملائي </a:t>
            </a:r>
            <a:r>
              <a:rPr lang="ar-BH" sz="3857" dirty="0">
                <a:solidFill>
                  <a:srgbClr val="FF0000"/>
                </a:solidFill>
                <a:cs typeface="(AH) Manal Black" pitchFamily="2" charset="-78"/>
              </a:rPr>
              <a:t>لِ</a:t>
            </a:r>
            <a:r>
              <a:rPr lang="ar-BH" sz="3857" dirty="0">
                <a:cs typeface="(AH) Manal Black" pitchFamily="2" charset="-78"/>
              </a:rPr>
              <a:t>لْيوم.</a:t>
            </a:r>
            <a:endParaRPr lang="en-US" sz="3857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A4B75-4E29-421A-89EB-96CEAE1818B1}"/>
              </a:ext>
            </a:extLst>
          </p:cNvPr>
          <p:cNvSpPr txBox="1"/>
          <p:nvPr/>
        </p:nvSpPr>
        <p:spPr>
          <a:xfrm>
            <a:off x="3668880" y="774261"/>
            <a:ext cx="4575474" cy="63664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572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2572" u="sng" dirty="0">
                <a:cs typeface="(AH) Manal Black" pitchFamily="2" charset="-78"/>
              </a:rPr>
              <a:t>اسْتراتيجية السَّطْر الإملائي:</a:t>
            </a:r>
            <a:endParaRPr lang="en-US" sz="2572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ADF72-C15F-48E2-BA20-0C8317B40C4C}"/>
              </a:ext>
            </a:extLst>
          </p:cNvPr>
          <p:cNvSpPr txBox="1"/>
          <p:nvPr/>
        </p:nvSpPr>
        <p:spPr>
          <a:xfrm>
            <a:off x="3167691" y="3785227"/>
            <a:ext cx="4575474" cy="74988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215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إِمْلائي سِرُّ تَمَيُّزي</a:t>
            </a:r>
            <a:endParaRPr lang="en-US" sz="3215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C5C34F-6FB3-48EB-9759-3BD31CE0D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78" b="89963" l="9752" r="90780">
                        <a14:foregroundMark x1="54078" y1="9913" x2="52305" y2="2602"/>
                        <a14:foregroundMark x1="10106" y1="54151" x2="10106" y2="50062"/>
                        <a14:foregroundMark x1="90780" y1="58612" x2="90780" y2="58612"/>
                        <a14:foregroundMark x1="41844" y1="40273" x2="41844" y2="4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549" y="2769388"/>
            <a:ext cx="1861457" cy="2663468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7E2B52-C6EA-424C-93BB-83329AF7DB9A}"/>
              </a:ext>
            </a:extLst>
          </p:cNvPr>
          <p:cNvSpPr txBox="1"/>
          <p:nvPr/>
        </p:nvSpPr>
        <p:spPr>
          <a:xfrm>
            <a:off x="1036426" y="4024535"/>
            <a:ext cx="3444639" cy="488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286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اتأكد من تجهيز جميع مستلزماتي المدرسية </a:t>
            </a:r>
          </a:p>
          <a:p>
            <a:pPr algn="ctr"/>
            <a:r>
              <a:rPr lang="ar-AE" sz="1286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و جمعهـا بعد الانتهاء من التعلم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CF650-4081-4E21-ACF9-26E05230CF5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841830" y="715204"/>
            <a:ext cx="184184" cy="228254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48986" tIns="24493" rIns="48986" bIns="24493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428"/>
              </a:spcAft>
            </a:pPr>
            <a:r>
              <a:rPr lang="en-US" sz="428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59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8CEDFCD1-523E-4F3D-B741-8C7BBCE019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805691" y="1107515"/>
            <a:ext cx="256462" cy="235058"/>
          </a:xfrm>
          <a:prstGeom prst="hexagon">
            <a:avLst>
              <a:gd name="adj" fmla="val 26020"/>
              <a:gd name="vf" fmla="val 115470"/>
            </a:avLst>
          </a:prstGeom>
          <a:solidFill>
            <a:srgbClr val="4BACC6">
              <a:lumMod val="100000"/>
              <a:lumOff val="0"/>
            </a:srgbClr>
          </a:solidFill>
          <a:ln w="127000" cmpd="dbl" algn="ctr">
            <a:noFill/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48986" tIns="24493" rIns="48986" bIns="24493" anchor="t" anchorCtr="0" upright="1">
            <a:noAutofit/>
          </a:bodyPr>
          <a:lstStyle/>
          <a:p>
            <a:endParaRPr lang="en-US" sz="965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6FC6AFBF-2ED1-4EC2-8954-BCFA27745F5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779293" y="1433389"/>
            <a:ext cx="282858" cy="30965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 cmpd="sng">
            <a:noFill/>
            <a:prstDash val="solid"/>
            <a:miter lim="800000"/>
            <a:headEnd/>
            <a:tailEnd/>
          </a:ln>
          <a:effectLst>
            <a:outerShdw dist="28398" dir="3806097" algn="ctr" rotWithShape="0">
              <a:srgbClr val="F79646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48986" tIns="24493" rIns="48986" bIns="24493" anchor="t" anchorCtr="0" upright="1">
            <a:noAutofit/>
          </a:bodyPr>
          <a:lstStyle/>
          <a:p>
            <a:endParaRPr lang="en-US" sz="965"/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6953E1B8-7A5F-4627-81F5-B03F9D852E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827986" y="1909658"/>
            <a:ext cx="198027" cy="236928"/>
          </a:xfrm>
          <a:custGeom>
            <a:avLst/>
            <a:gdLst>
              <a:gd name="T0" fmla="*/ 333338879 w 21600"/>
              <a:gd name="T1" fmla="*/ 81459697 h 21600"/>
              <a:gd name="T2" fmla="*/ 190479323 w 21600"/>
              <a:gd name="T3" fmla="*/ 162918611 h 21600"/>
              <a:gd name="T4" fmla="*/ 47619894 w 21600"/>
              <a:gd name="T5" fmla="*/ 81459697 h 21600"/>
              <a:gd name="T6" fmla="*/ 19047932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ffectLst>
            <a:outerShdw dist="28398" dir="3806097" algn="ctr" rotWithShape="0">
              <a:srgbClr val="63252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48986" tIns="24493" rIns="48986" bIns="24493" anchor="t" anchorCtr="0" upright="1">
            <a:noAutofit/>
          </a:bodyPr>
          <a:lstStyle/>
          <a:p>
            <a:endParaRPr lang="en-US" sz="965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89799-37E7-4189-B611-04E5D9CA2B9B}"/>
              </a:ext>
            </a:extLst>
          </p:cNvPr>
          <p:cNvSpPr txBox="1"/>
          <p:nvPr/>
        </p:nvSpPr>
        <p:spPr>
          <a:xfrm>
            <a:off x="3079669" y="1145888"/>
            <a:ext cx="1250699" cy="22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857" b="1" u="sng" dirty="0">
                <a:highlight>
                  <a:srgbClr val="FFFF00"/>
                </a:highlight>
              </a:rPr>
              <a:t>مراعاة الفروق الفردية</a:t>
            </a:r>
            <a:endParaRPr lang="en-US" sz="857" b="1" u="sng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8DE395-F90B-4921-A793-B17120FC91B5}"/>
              </a:ext>
            </a:extLst>
          </p:cNvPr>
          <p:cNvSpPr txBox="1"/>
          <p:nvPr/>
        </p:nvSpPr>
        <p:spPr>
          <a:xfrm>
            <a:off x="2089015" y="716623"/>
            <a:ext cx="406246" cy="22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857" b="1" u="sng" dirty="0">
                <a:highlight>
                  <a:srgbClr val="00FF00"/>
                </a:highlight>
              </a:rPr>
              <a:t>متميز</a:t>
            </a:r>
            <a:endParaRPr lang="en-US" sz="857" b="1" u="sng" dirty="0">
              <a:highlight>
                <a:srgbClr val="00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27AB4B-4336-4856-B1A5-1CD034AFE9F3}"/>
              </a:ext>
            </a:extLst>
          </p:cNvPr>
          <p:cNvSpPr txBox="1"/>
          <p:nvPr/>
        </p:nvSpPr>
        <p:spPr>
          <a:xfrm>
            <a:off x="2026013" y="1142415"/>
            <a:ext cx="469247" cy="22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857" b="1" u="sng" dirty="0">
                <a:highlight>
                  <a:srgbClr val="00FFFF"/>
                </a:highlight>
              </a:rPr>
              <a:t>متوسط</a:t>
            </a:r>
            <a:endParaRPr lang="en-US" sz="857" b="1" u="sng" dirty="0">
              <a:highlight>
                <a:srgbClr val="00FFF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BC207F-9D15-4D5B-BE8E-EA1F4BCE0F37}"/>
              </a:ext>
            </a:extLst>
          </p:cNvPr>
          <p:cNvSpPr txBox="1"/>
          <p:nvPr/>
        </p:nvSpPr>
        <p:spPr>
          <a:xfrm>
            <a:off x="2088317" y="1576261"/>
            <a:ext cx="469247" cy="22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857" b="1" u="sng" dirty="0">
                <a:highlight>
                  <a:srgbClr val="FFFF00"/>
                </a:highlight>
              </a:rPr>
              <a:t>ضعيف</a:t>
            </a:r>
            <a:endParaRPr lang="en-US" sz="857" b="1" u="sng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07BC7-E7FE-415D-87F1-4F8137B6C4C3}"/>
              </a:ext>
            </a:extLst>
          </p:cNvPr>
          <p:cNvSpPr txBox="1"/>
          <p:nvPr/>
        </p:nvSpPr>
        <p:spPr>
          <a:xfrm>
            <a:off x="2062151" y="1995519"/>
            <a:ext cx="469247" cy="22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857" b="1" u="sng" dirty="0">
                <a:highlight>
                  <a:srgbClr val="FF00FF"/>
                </a:highlight>
              </a:rPr>
              <a:t>موهوب</a:t>
            </a:r>
            <a:endParaRPr lang="en-US" sz="857" b="1" u="sng" dirty="0">
              <a:highlight>
                <a:srgbClr val="FF00FF"/>
              </a:highligh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41AFEDA-BCAA-4A04-8413-D1CBC440ACA9}"/>
              </a:ext>
            </a:extLst>
          </p:cNvPr>
          <p:cNvSpPr/>
          <p:nvPr/>
        </p:nvSpPr>
        <p:spPr>
          <a:xfrm>
            <a:off x="7043072" y="165402"/>
            <a:ext cx="800269" cy="656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دقائق</a:t>
            </a:r>
            <a:endParaRPr lang="en-US" sz="1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BA7A783C-A000-4D9D-8429-00553ABC5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579" y="3360853"/>
            <a:ext cx="930728" cy="776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5C81E13C-DC90-451D-B5BC-891C1F93CC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6067369" y="2044051"/>
            <a:ext cx="864950" cy="1077227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14330E-4890-4763-AFA9-E3C769479F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FBC3B17-C0E9-496C-9DA3-A66DB71D12BF}"/>
              </a:ext>
            </a:extLst>
          </p:cNvPr>
          <p:cNvSpPr/>
          <p:nvPr/>
        </p:nvSpPr>
        <p:spPr>
          <a:xfrm>
            <a:off x="6426" y="583072"/>
            <a:ext cx="136287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السطر الإملائي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113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EE9B05-58F5-49A4-8664-E839E8F52531}"/>
              </a:ext>
            </a:extLst>
          </p:cNvPr>
          <p:cNvSpPr/>
          <p:nvPr/>
        </p:nvSpPr>
        <p:spPr>
          <a:xfrm>
            <a:off x="687863" y="353533"/>
            <a:ext cx="8246037" cy="423707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A067B2-0C5E-4F46-A1FD-F9BEFC658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D02575-37B8-4B99-BBCF-D9FE1559EE9C}"/>
              </a:ext>
            </a:extLst>
          </p:cNvPr>
          <p:cNvSpPr/>
          <p:nvPr/>
        </p:nvSpPr>
        <p:spPr>
          <a:xfrm>
            <a:off x="25665" y="583072"/>
            <a:ext cx="132440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التهيئة الحافزة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21D749-3045-45E5-8905-09AFAD89C5F7}"/>
              </a:ext>
            </a:extLst>
          </p:cNvPr>
          <p:cNvSpPr/>
          <p:nvPr/>
        </p:nvSpPr>
        <p:spPr>
          <a:xfrm>
            <a:off x="2456132" y="4267441"/>
            <a:ext cx="42317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https://wordwall.net/ar/resource/9324116</a:t>
            </a:r>
            <a:endParaRPr lang="ar-BH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582642-F33C-4ECF-90E7-1360FBEBF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801" y="654046"/>
            <a:ext cx="5852160" cy="3290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ACE1EA7-86E1-4B42-88C3-519FAEDEEF1F}"/>
              </a:ext>
            </a:extLst>
          </p:cNvPr>
          <p:cNvSpPr/>
          <p:nvPr/>
        </p:nvSpPr>
        <p:spPr>
          <a:xfrm>
            <a:off x="687863" y="353533"/>
            <a:ext cx="8246037" cy="423707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A373A18-5CE2-4489-A7C8-D20B0FE7C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055D4A-154C-4A2B-91FA-150B834FE487}"/>
              </a:ext>
            </a:extLst>
          </p:cNvPr>
          <p:cNvSpPr/>
          <p:nvPr/>
        </p:nvSpPr>
        <p:spPr>
          <a:xfrm>
            <a:off x="77762" y="583072"/>
            <a:ext cx="12202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E2325A-AF4B-4B7F-B877-E5EA645E32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698" b="92308" l="26940" r="52343">
                        <a14:foregroundMark x1="30966" y1="92308" x2="32357" y2="86401"/>
                        <a14:foregroundMark x1="33455" y1="90797" x2="31918" y2="80632"/>
                        <a14:foregroundMark x1="31918" y1="80632" x2="36603" y2="82555"/>
                        <a14:foregroundMark x1="36603" y1="83242" x2="32796" y2="85165"/>
                        <a14:foregroundMark x1="34993" y1="88187" x2="34553" y2="77335"/>
                        <a14:foregroundMark x1="34553" y1="77335" x2="33236" y2="73626"/>
                        <a14:foregroundMark x1="33382" y1="73626" x2="36750" y2="81044"/>
                        <a14:foregroundMark x1="29283" y1="82967" x2="28111" y2="86264"/>
                        <a14:foregroundMark x1="27892" y1="85852" x2="31259" y2="83791"/>
                        <a14:foregroundMark x1="27013" y1="60027" x2="27818" y2="67033"/>
                        <a14:foregroundMark x1="27818" y1="84753" x2="29502" y2="80357"/>
                        <a14:foregroundMark x1="29283" y1="86676" x2="29283" y2="86676"/>
                        <a14:foregroundMark x1="31625" y1="89286" x2="32211" y2="79258"/>
                        <a14:foregroundMark x1="32211" y1="79258" x2="31259" y2="75962"/>
                        <a14:foregroundMark x1="35944" y1="73764" x2="36164" y2="79258"/>
                        <a14:foregroundMark x1="34334" y1="63049" x2="34041" y2="69918"/>
                        <a14:foregroundMark x1="51977" y1="56181" x2="51977" y2="56181"/>
                        <a14:foregroundMark x1="37701" y1="40797" x2="37701" y2="40797"/>
                        <a14:foregroundMark x1="37408" y1="39835" x2="37408" y2="39835"/>
                        <a14:foregroundMark x1="37335" y1="45879" x2="37335" y2="45879"/>
                        <a14:foregroundMark x1="52343" y1="55495" x2="52343" y2="55495"/>
                        <a14:foregroundMark x1="38141" y1="48077" x2="38141" y2="48077"/>
                        <a14:foregroundMark x1="38141" y1="48077" x2="39312" y2="50962"/>
                        <a14:foregroundMark x1="37408" y1="45192" x2="37408" y2="45192"/>
                        <a14:foregroundMark x1="37335" y1="42857" x2="37335" y2="42857"/>
                        <a14:foregroundMark x1="38287" y1="40385" x2="38287" y2="40385"/>
                        <a14:foregroundMark x1="27672" y1="56731" x2="27672" y2="56731"/>
                        <a14:foregroundMark x1="28258" y1="54121" x2="27818" y2="56319"/>
                        <a14:foregroundMark x1="29429" y1="45192" x2="29560" y2="46512"/>
                        <a14:foregroundMark x1="29868" y1="41896" x2="29868" y2="41896"/>
                        <a14:foregroundMark x1="29356" y1="47253" x2="28404" y2="54258"/>
                        <a14:foregroundMark x1="29941" y1="41621" x2="29356" y2="46566"/>
                        <a14:foregroundMark x1="37555" y1="41209" x2="38287" y2="48626"/>
                        <a14:foregroundMark x1="36969" y1="45055" x2="37042" y2="42033"/>
                        <a14:foregroundMark x1="37555" y1="41209" x2="37189" y2="41621"/>
                        <a14:foregroundMark x1="37555" y1="43956" x2="36969" y2="40522"/>
                        <a14:foregroundMark x1="51245" y1="59066" x2="51611" y2="56319"/>
                        <a14:foregroundMark x1="30307" y1="40522" x2="29795" y2="42720"/>
                        <a14:foregroundMark x1="29575" y1="46154" x2="28990" y2="48352"/>
                        <a14:backgroundMark x1="39165" y1="77335" x2="39165" y2="77335"/>
                      </a14:backgroundRemoval>
                    </a14:imgEffect>
                  </a14:imgLayer>
                </a14:imgProps>
              </a:ext>
            </a:extLst>
          </a:blip>
          <a:srcRect l="24751" t="37809" r="45509" b="8300"/>
          <a:stretch/>
        </p:blipFill>
        <p:spPr>
          <a:xfrm>
            <a:off x="474333" y="1985138"/>
            <a:ext cx="2719502" cy="2626243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B3E7F7AD-5F50-454B-A555-C72B953C55A6}"/>
              </a:ext>
            </a:extLst>
          </p:cNvPr>
          <p:cNvSpPr txBox="1">
            <a:spLocks/>
          </p:cNvSpPr>
          <p:nvPr/>
        </p:nvSpPr>
        <p:spPr>
          <a:xfrm>
            <a:off x="3563238" y="332759"/>
            <a:ext cx="2017523" cy="795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مُبْتَكَرة (اسْم)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C709D00-939E-47AC-B543-78AC8FB8B9F4}"/>
              </a:ext>
            </a:extLst>
          </p:cNvPr>
          <p:cNvSpPr txBox="1">
            <a:spLocks/>
          </p:cNvSpPr>
          <p:nvPr/>
        </p:nvSpPr>
        <p:spPr>
          <a:xfrm>
            <a:off x="2503779" y="1222618"/>
            <a:ext cx="4164217" cy="795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عَزَفَ الطُّلاب لَحْنًا جَميلا </a:t>
            </a:r>
            <a:r>
              <a:rPr lang="ar-B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مُبْتَكَرًا.</a:t>
            </a:r>
          </a:p>
        </p:txBody>
      </p:sp>
      <p:sp>
        <p:nvSpPr>
          <p:cNvPr id="20" name="Rectangle: Folded Corner 19">
            <a:extLst>
              <a:ext uri="{FF2B5EF4-FFF2-40B4-BE49-F238E27FC236}">
                <a16:creationId xmlns:a16="http://schemas.microsoft.com/office/drawing/2014/main" id="{0BC74C4B-8F20-40D5-A8D4-E72F971B3492}"/>
              </a:ext>
            </a:extLst>
          </p:cNvPr>
          <p:cNvSpPr/>
          <p:nvPr/>
        </p:nvSpPr>
        <p:spPr>
          <a:xfrm>
            <a:off x="3589869" y="2259802"/>
            <a:ext cx="3560439" cy="723819"/>
          </a:xfrm>
          <a:prstGeom prst="foldedCorner">
            <a:avLst/>
          </a:prstGeom>
          <a:solidFill>
            <a:schemeClr val="bg1">
              <a:alpha val="59000"/>
            </a:schemeClr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029D32-DB26-498D-8D6E-B3B43D38CAF0}"/>
              </a:ext>
            </a:extLst>
          </p:cNvPr>
          <p:cNvSpPr/>
          <p:nvPr/>
        </p:nvSpPr>
        <p:spPr>
          <a:xfrm>
            <a:off x="3787763" y="2363760"/>
            <a:ext cx="31646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AE" sz="2800" dirty="0">
                <a:solidFill>
                  <a:prstClr val="black"/>
                </a:solidFill>
                <a:cs typeface="(AH) Manal Black" pitchFamily="2" charset="-78"/>
              </a:rPr>
              <a:t>ج</a:t>
            </a:r>
            <a:r>
              <a:rPr lang="ar-BH" sz="2800" dirty="0">
                <a:solidFill>
                  <a:prstClr val="black"/>
                </a:solidFill>
                <a:cs typeface="(AH) Manal Black" pitchFamily="2" charset="-78"/>
              </a:rPr>
              <a:t>َ</a:t>
            </a:r>
            <a:r>
              <a:rPr lang="ar-AE" sz="2800" dirty="0" err="1">
                <a:solidFill>
                  <a:prstClr val="black"/>
                </a:solidFill>
                <a:cs typeface="(AH) Manal Black" pitchFamily="2" charset="-78"/>
              </a:rPr>
              <a:t>ديد</a:t>
            </a:r>
            <a:r>
              <a:rPr lang="ar-AE" sz="2800" dirty="0">
                <a:solidFill>
                  <a:prstClr val="black"/>
                </a:solidFill>
                <a:cs typeface="(AH) Manal Black" pitchFamily="2" charset="-78"/>
              </a:rPr>
              <a:t> ل</a:t>
            </a:r>
            <a:r>
              <a:rPr lang="ar-BH" sz="2800" dirty="0">
                <a:solidFill>
                  <a:prstClr val="black"/>
                </a:solidFill>
                <a:cs typeface="(AH) Manal Black" pitchFamily="2" charset="-78"/>
              </a:rPr>
              <a:t>َ</a:t>
            </a:r>
            <a:r>
              <a:rPr lang="ar-AE" sz="2800" dirty="0">
                <a:solidFill>
                  <a:prstClr val="black"/>
                </a:solidFill>
                <a:cs typeface="(AH) Manal Black" pitchFamily="2" charset="-78"/>
              </a:rPr>
              <a:t>م ي</a:t>
            </a:r>
            <a:r>
              <a:rPr lang="ar-BH" sz="2800" dirty="0">
                <a:solidFill>
                  <a:prstClr val="black"/>
                </a:solidFill>
                <a:cs typeface="(AH) Manal Black" pitchFamily="2" charset="-78"/>
              </a:rPr>
              <a:t>َ</a:t>
            </a:r>
            <a:r>
              <a:rPr lang="ar-AE" sz="2800" dirty="0">
                <a:solidFill>
                  <a:prstClr val="black"/>
                </a:solidFill>
                <a:cs typeface="(AH) Manal Black" pitchFamily="2" charset="-78"/>
              </a:rPr>
              <a:t>ك</a:t>
            </a:r>
            <a:r>
              <a:rPr lang="ar-BH" sz="2800" dirty="0">
                <a:solidFill>
                  <a:prstClr val="black"/>
                </a:solidFill>
                <a:cs typeface="(AH) Manal Black" pitchFamily="2" charset="-78"/>
              </a:rPr>
              <a:t>ُ</a:t>
            </a:r>
            <a:r>
              <a:rPr lang="ar-AE" sz="2800" dirty="0">
                <a:solidFill>
                  <a:prstClr val="black"/>
                </a:solidFill>
                <a:cs typeface="(AH) Manal Black" pitchFamily="2" charset="-78"/>
              </a:rPr>
              <a:t>ن م</a:t>
            </a:r>
            <a:r>
              <a:rPr lang="ar-BH" sz="2800" dirty="0">
                <a:solidFill>
                  <a:prstClr val="black"/>
                </a:solidFill>
                <a:cs typeface="(AH) Manal Black" pitchFamily="2" charset="-78"/>
              </a:rPr>
              <a:t>َ</a:t>
            </a:r>
            <a:r>
              <a:rPr lang="ar-AE" sz="2800" dirty="0">
                <a:solidFill>
                  <a:prstClr val="black"/>
                </a:solidFill>
                <a:cs typeface="(AH) Manal Black" pitchFamily="2" charset="-78"/>
              </a:rPr>
              <a:t>و</a:t>
            </a:r>
            <a:r>
              <a:rPr lang="ar-BH" sz="2800" dirty="0">
                <a:solidFill>
                  <a:prstClr val="black"/>
                </a:solidFill>
                <a:cs typeface="(AH) Manal Black" pitchFamily="2" charset="-78"/>
              </a:rPr>
              <a:t>ْ</a:t>
            </a:r>
            <a:r>
              <a:rPr lang="ar-AE" sz="2800" dirty="0">
                <a:solidFill>
                  <a:prstClr val="black"/>
                </a:solidFill>
                <a:cs typeface="(AH) Manal Black" pitchFamily="2" charset="-78"/>
              </a:rPr>
              <a:t>جودًا م</a:t>
            </a:r>
            <a:r>
              <a:rPr lang="ar-BH" sz="2800" dirty="0">
                <a:solidFill>
                  <a:prstClr val="black"/>
                </a:solidFill>
                <a:cs typeface="(AH) Manal Black" pitchFamily="2" charset="-78"/>
              </a:rPr>
              <a:t>ِ</a:t>
            </a:r>
            <a:r>
              <a:rPr lang="ar-AE" sz="2800" dirty="0">
                <a:solidFill>
                  <a:prstClr val="black"/>
                </a:solidFill>
                <a:cs typeface="(AH) Manal Black" pitchFamily="2" charset="-78"/>
              </a:rPr>
              <a:t>ن ق</a:t>
            </a:r>
            <a:r>
              <a:rPr lang="ar-BH" sz="2800" dirty="0">
                <a:solidFill>
                  <a:prstClr val="black"/>
                </a:solidFill>
                <a:cs typeface="(AH) Manal Black" pitchFamily="2" charset="-78"/>
              </a:rPr>
              <a:t>َ</a:t>
            </a:r>
            <a:r>
              <a:rPr lang="ar-AE" sz="2800" dirty="0">
                <a:solidFill>
                  <a:prstClr val="black"/>
                </a:solidFill>
                <a:cs typeface="(AH) Manal Black" pitchFamily="2" charset="-78"/>
              </a:rPr>
              <a:t>بل</a:t>
            </a:r>
          </a:p>
        </p:txBody>
      </p:sp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A47531C5-39FB-46B9-B084-C7A4BB01F1E8}"/>
              </a:ext>
            </a:extLst>
          </p:cNvPr>
          <p:cNvSpPr/>
          <p:nvPr/>
        </p:nvSpPr>
        <p:spPr>
          <a:xfrm>
            <a:off x="3937141" y="3591166"/>
            <a:ext cx="3560439" cy="723819"/>
          </a:xfrm>
          <a:prstGeom prst="foldedCorner">
            <a:avLst/>
          </a:prstGeom>
          <a:solidFill>
            <a:schemeClr val="bg1">
              <a:alpha val="59000"/>
            </a:schemeClr>
          </a:solidFill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B28DA7-DF08-42E5-80F6-2191FDF2C5D9}"/>
              </a:ext>
            </a:extLst>
          </p:cNvPr>
          <p:cNvSpPr/>
          <p:nvPr/>
        </p:nvSpPr>
        <p:spPr>
          <a:xfrm>
            <a:off x="3997101" y="3691465"/>
            <a:ext cx="3345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/>
            <a:r>
              <a:rPr lang="ar-BH" sz="2000" dirty="0">
                <a:solidFill>
                  <a:prstClr val="black"/>
                </a:solidFill>
                <a:highlight>
                  <a:srgbClr val="FFFF00"/>
                </a:highlight>
                <a:cs typeface="(AH) Manal Black" pitchFamily="2" charset="-78"/>
              </a:rPr>
              <a:t>مِثال: </a:t>
            </a:r>
            <a:r>
              <a:rPr lang="ar-BH" sz="2800" dirty="0">
                <a:solidFill>
                  <a:prstClr val="black"/>
                </a:solidFill>
                <a:cs typeface="(AH) Manal Black" pitchFamily="2" charset="-78"/>
              </a:rPr>
              <a:t>ابْتكر الْعالِم جِهازًا جَديدًا.</a:t>
            </a:r>
            <a:endParaRPr lang="ar-AE" sz="2800" dirty="0">
              <a:solidFill>
                <a:prstClr val="black"/>
              </a:solidFill>
              <a:cs typeface="(AH) Manal Black" pitchFamily="2" charset="-78"/>
            </a:endParaRPr>
          </a:p>
        </p:txBody>
      </p:sp>
      <p:pic>
        <p:nvPicPr>
          <p:cNvPr id="16" name="Picture 15" descr="A picture containing indoor, toy&#10;&#10;Description automatically generated">
            <a:extLst>
              <a:ext uri="{FF2B5EF4-FFF2-40B4-BE49-F238E27FC236}">
                <a16:creationId xmlns:a16="http://schemas.microsoft.com/office/drawing/2014/main" id="{68A5AE5B-204C-4F33-A844-C5B985146A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5660" y="3298259"/>
            <a:ext cx="1280160" cy="128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78F0126-A628-46C1-9B87-5D84A890F1F6}"/>
              </a:ext>
            </a:extLst>
          </p:cNvPr>
          <p:cNvSpPr/>
          <p:nvPr/>
        </p:nvSpPr>
        <p:spPr>
          <a:xfrm>
            <a:off x="2112324" y="4573498"/>
            <a:ext cx="4512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AE" sz="1600" u="sng" dirty="0">
                <a:cs typeface="(AH) Manal Black" pitchFamily="2" charset="-78"/>
              </a:rPr>
              <a:t>يفسّر المتعلّم الكلمات الجديدة</a:t>
            </a:r>
            <a:r>
              <a:rPr lang="ar-BH" sz="1600" u="sng" dirty="0">
                <a:cs typeface="(AH) Manal Black" pitchFamily="2" charset="-78"/>
              </a:rPr>
              <a:t> ، ويُوظف الْمفردات في جمل مفيدة.</a:t>
            </a:r>
            <a:endParaRPr lang="en-US" sz="1200" u="sng" dirty="0"/>
          </a:p>
        </p:txBody>
      </p:sp>
      <p:pic>
        <p:nvPicPr>
          <p:cNvPr id="21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9BF0C538-C88B-45A7-AC94-7336E70655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3385" y="1148317"/>
            <a:ext cx="930728" cy="776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22222E-6 L 2.22222E-6 -0.07222 " pathEditMode="relative" rAng="0" ptsTypes="AA">
                                      <p:cBhvr>
                                        <p:cTn id="7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200"/>
                            </p:stCondLst>
                            <p:childTnLst>
                              <p:par>
                                <p:cTn id="78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22222E-6 L 2.22222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22222E-6 L 2.22222E-6 -0.07222 " pathEditMode="relative" rAng="0" ptsTypes="AA">
                                      <p:cBhvr>
                                        <p:cTn id="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200"/>
                            </p:stCondLst>
                            <p:childTnLst>
                              <p:par>
                                <p:cTn id="97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22222E-6 L 2.22222E-6 -0.07222 " pathEditMode="relative" rAng="0" ptsTypes="AA">
                                      <p:cBhvr>
                                        <p:cTn id="9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629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7" grpId="0" build="p"/>
      <p:bldP spid="18" grpId="0" build="p"/>
      <p:bldP spid="20" grpId="0" animBg="1"/>
      <p:bldP spid="14" grpId="0"/>
      <p:bldP spid="23" grpId="0" animBg="1"/>
      <p:bldP spid="24" grpId="0"/>
      <p:bldP spid="27" grpId="0" build="allAtOnce"/>
      <p:bldP spid="27" grpId="1" build="allAtOnce"/>
      <p:bldP spid="27" grpId="2" build="allAtOnce"/>
      <p:bldP spid="27" grpId="3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A75279A-AB53-40C8-AE4E-1000CE9353BF}"/>
              </a:ext>
            </a:extLst>
          </p:cNvPr>
          <p:cNvSpPr/>
          <p:nvPr/>
        </p:nvSpPr>
        <p:spPr>
          <a:xfrm>
            <a:off x="687863" y="353533"/>
            <a:ext cx="8246037" cy="423707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1A16049-BCAF-48E0-B4DB-EF3C20599D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25" t="41162" r="20133" b="10357"/>
          <a:stretch/>
        </p:blipFill>
        <p:spPr>
          <a:xfrm>
            <a:off x="687863" y="3034305"/>
            <a:ext cx="2759875" cy="1577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0DCF47-6D46-496D-A6A1-1A3CD92DFC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B14035-0B7E-4CD5-9DC7-989F0B8F6E06}"/>
              </a:ext>
            </a:extLst>
          </p:cNvPr>
          <p:cNvSpPr/>
          <p:nvPr/>
        </p:nvSpPr>
        <p:spPr>
          <a:xfrm>
            <a:off x="77762" y="583072"/>
            <a:ext cx="12202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6AE8773-8A1D-493B-865E-56BA3C52309E}"/>
              </a:ext>
            </a:extLst>
          </p:cNvPr>
          <p:cNvSpPr txBox="1">
            <a:spLocks/>
          </p:cNvSpPr>
          <p:nvPr/>
        </p:nvSpPr>
        <p:spPr>
          <a:xfrm>
            <a:off x="2953062" y="332759"/>
            <a:ext cx="2627699" cy="795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غَيْر تَقْليدي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 </a:t>
            </a:r>
            <a:r>
              <a:rPr lang="ar-BH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(تَرْكيب)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D4D73EF-2C51-4A35-86B7-0FD7FEA41272}"/>
              </a:ext>
            </a:extLst>
          </p:cNvPr>
          <p:cNvSpPr txBox="1">
            <a:spLocks/>
          </p:cNvSpPr>
          <p:nvPr/>
        </p:nvSpPr>
        <p:spPr>
          <a:xfrm>
            <a:off x="1708879" y="1222618"/>
            <a:ext cx="4959117" cy="7952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أُحِب حَل الْمَسائِل بِطَرائِقَ </a:t>
            </a:r>
            <a:r>
              <a:rPr lang="ar-B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غَيْر تَقْليدية.</a:t>
            </a:r>
          </a:p>
        </p:txBody>
      </p:sp>
      <p:sp>
        <p:nvSpPr>
          <p:cNvPr id="17" name="Rectangle: Folded Corner 16">
            <a:extLst>
              <a:ext uri="{FF2B5EF4-FFF2-40B4-BE49-F238E27FC236}">
                <a16:creationId xmlns:a16="http://schemas.microsoft.com/office/drawing/2014/main" id="{2A383E9C-C2DB-4D52-9D3F-47DF9069AE0E}"/>
              </a:ext>
            </a:extLst>
          </p:cNvPr>
          <p:cNvSpPr/>
          <p:nvPr/>
        </p:nvSpPr>
        <p:spPr>
          <a:xfrm>
            <a:off x="4016236" y="2259802"/>
            <a:ext cx="2651760" cy="723819"/>
          </a:xfrm>
          <a:prstGeom prst="foldedCorner">
            <a:avLst/>
          </a:prstGeom>
          <a:solidFill>
            <a:schemeClr val="bg1">
              <a:alpha val="59000"/>
            </a:schemeClr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EA93EA-E88B-4E4C-8BA1-67EB001805EA}"/>
              </a:ext>
            </a:extLst>
          </p:cNvPr>
          <p:cNvSpPr/>
          <p:nvPr/>
        </p:nvSpPr>
        <p:spPr>
          <a:xfrm>
            <a:off x="4750366" y="2363760"/>
            <a:ext cx="1239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BH" sz="2800" dirty="0">
                <a:solidFill>
                  <a:prstClr val="black"/>
                </a:solidFill>
                <a:cs typeface="(AH) Manal Black" pitchFamily="2" charset="-78"/>
              </a:rPr>
              <a:t>غير مألوف</a:t>
            </a:r>
            <a:endParaRPr lang="ar-AE" sz="2800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19" name="Rectangle: Folded Corner 18">
            <a:extLst>
              <a:ext uri="{FF2B5EF4-FFF2-40B4-BE49-F238E27FC236}">
                <a16:creationId xmlns:a16="http://schemas.microsoft.com/office/drawing/2014/main" id="{252F8F3A-5A35-4BAD-9F73-94F4A4D4D232}"/>
              </a:ext>
            </a:extLst>
          </p:cNvPr>
          <p:cNvSpPr/>
          <p:nvPr/>
        </p:nvSpPr>
        <p:spPr>
          <a:xfrm>
            <a:off x="3638678" y="3278871"/>
            <a:ext cx="5034857" cy="723819"/>
          </a:xfrm>
          <a:prstGeom prst="foldedCorner">
            <a:avLst/>
          </a:prstGeom>
          <a:solidFill>
            <a:schemeClr val="bg1">
              <a:alpha val="59000"/>
            </a:schemeClr>
          </a:solidFill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36C8AB-D58B-4367-9E71-8A4EFD9DFA7A}"/>
              </a:ext>
            </a:extLst>
          </p:cNvPr>
          <p:cNvSpPr/>
          <p:nvPr/>
        </p:nvSpPr>
        <p:spPr>
          <a:xfrm>
            <a:off x="3569254" y="3397662"/>
            <a:ext cx="5104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/>
            <a:r>
              <a:rPr lang="ar-BH" sz="2000" dirty="0">
                <a:solidFill>
                  <a:prstClr val="black"/>
                </a:solidFill>
                <a:highlight>
                  <a:srgbClr val="FFFF00"/>
                </a:highlight>
                <a:cs typeface="(AH) Manal Black" pitchFamily="2" charset="-78"/>
              </a:rPr>
              <a:t>مِثال: </a:t>
            </a:r>
            <a:r>
              <a:rPr lang="ar-BH" sz="2800" dirty="0">
                <a:solidFill>
                  <a:prstClr val="black"/>
                </a:solidFill>
                <a:cs typeface="(AH) Manal Black" pitchFamily="2" charset="-78"/>
              </a:rPr>
              <a:t> عَزَفَ الطّالب الْألْحان بِطَريقة غير تَقْليدِية.</a:t>
            </a:r>
            <a:endParaRPr lang="ar-AE" sz="2800" dirty="0">
              <a:solidFill>
                <a:prstClr val="black"/>
              </a:solidFill>
              <a:cs typeface="(AH) Manal Black" pitchFamily="2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F608C5-7A16-433B-B3F1-A6256862F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4510" y="790821"/>
            <a:ext cx="2651760" cy="265176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47C1034-6581-49C5-AB50-96C18E08C7F7}"/>
              </a:ext>
            </a:extLst>
          </p:cNvPr>
          <p:cNvSpPr/>
          <p:nvPr/>
        </p:nvSpPr>
        <p:spPr>
          <a:xfrm>
            <a:off x="2112324" y="4573498"/>
            <a:ext cx="4512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AE" sz="1600" u="sng" dirty="0">
                <a:cs typeface="(AH) Manal Black" pitchFamily="2" charset="-78"/>
              </a:rPr>
              <a:t>يفسّر المتعلّم الكلمات الجديدة</a:t>
            </a:r>
            <a:r>
              <a:rPr lang="ar-BH" sz="1600" u="sng" dirty="0">
                <a:cs typeface="(AH) Manal Black" pitchFamily="2" charset="-78"/>
              </a:rPr>
              <a:t> ، ويُوظف الْمفردات في جمل مفيدة.</a:t>
            </a:r>
            <a:endParaRPr lang="en-US" sz="1200" u="sng" dirty="0"/>
          </a:p>
        </p:txBody>
      </p:sp>
      <p:pic>
        <p:nvPicPr>
          <p:cNvPr id="16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F5ED5279-623D-4329-A4C4-35C6B69D32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151" y="2183460"/>
            <a:ext cx="930728" cy="776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072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22222E-6 L 2.22222E-6 -0.07222 " pathEditMode="relative" rAng="0" ptsTypes="AA">
                                      <p:cBhvr>
                                        <p:cTn id="6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00"/>
                            </p:stCondLst>
                            <p:childTnLst>
                              <p:par>
                                <p:cTn id="75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22222E-6 L 2.22222E-6 -0.07222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22222E-6 L 2.22222E-6 -0.07222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200"/>
                            </p:stCondLst>
                            <p:childTnLst>
                              <p:par>
                                <p:cTn id="94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22222E-6 L 2.22222E-6 -0.07222 " pathEditMode="relative" rAng="0" ptsTypes="AA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629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09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 build="p"/>
      <p:bldP spid="14" grpId="0" build="p"/>
      <p:bldP spid="17" grpId="0" animBg="1"/>
      <p:bldP spid="18" grpId="0"/>
      <p:bldP spid="19" grpId="0" animBg="1"/>
      <p:bldP spid="20" grpId="0"/>
      <p:bldP spid="23" grpId="0" build="allAtOnce"/>
      <p:bldP spid="23" grpId="1" build="allAtOnce"/>
      <p:bldP spid="23" grpId="2" build="allAtOnce"/>
      <p:bldP spid="23" grpId="3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652</Words>
  <Application>Microsoft Office PowerPoint</Application>
  <PresentationFormat>On-screen Show (16:9)</PresentationFormat>
  <Paragraphs>164</Paragraphs>
  <Slides>20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Grand Hotel</vt:lpstr>
      <vt:lpstr>Fira Sans Extra Condensed Medium</vt:lpstr>
      <vt:lpstr>Tw Cen MT</vt:lpstr>
      <vt:lpstr>Al Qalam Kolkatta Quranic font</vt:lpstr>
      <vt:lpstr>Coming Soon</vt:lpstr>
      <vt:lpstr>Oswald Regular</vt:lpstr>
      <vt:lpstr>Microsoft Sans Serif</vt:lpstr>
      <vt:lpstr>Calibri</vt:lpstr>
      <vt:lpstr>Aldhabi</vt:lpstr>
      <vt:lpstr>Simplified Arabic Fixed</vt:lpstr>
      <vt:lpstr>Zilla Slab Light</vt:lpstr>
      <vt:lpstr>Calibri Light</vt:lpstr>
      <vt:lpstr>Sakkal Majalla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https://wordwall.net/play/9065/059/527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51</cp:revision>
  <dcterms:created xsi:type="dcterms:W3CDTF">2021-01-17T14:17:40Z</dcterms:created>
  <dcterms:modified xsi:type="dcterms:W3CDTF">2022-01-10T07:48:41Z</dcterms:modified>
</cp:coreProperties>
</file>