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1E6C-4760-487B-9142-9949FE3AB560}" type="datetimeFigureOut">
              <a:rPr lang="ar-AE" smtClean="0"/>
              <a:t>14/06/1442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48A-8AE4-425F-A3B5-A1089CBAB7F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50861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1E6C-4760-487B-9142-9949FE3AB560}" type="datetimeFigureOut">
              <a:rPr lang="ar-AE" smtClean="0"/>
              <a:t>14/06/1442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48A-8AE4-425F-A3B5-A1089CBAB7F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6096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1E6C-4760-487B-9142-9949FE3AB560}" type="datetimeFigureOut">
              <a:rPr lang="ar-AE" smtClean="0"/>
              <a:t>14/06/1442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48A-8AE4-425F-A3B5-A1089CBAB7F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87099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1E6C-4760-487B-9142-9949FE3AB560}" type="datetimeFigureOut">
              <a:rPr lang="ar-AE" smtClean="0"/>
              <a:t>14/06/1442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48A-8AE4-425F-A3B5-A1089CBAB7F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08301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1E6C-4760-487B-9142-9949FE3AB560}" type="datetimeFigureOut">
              <a:rPr lang="ar-AE" smtClean="0"/>
              <a:t>14/06/1442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48A-8AE4-425F-A3B5-A1089CBAB7F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4508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1E6C-4760-487B-9142-9949FE3AB560}" type="datetimeFigureOut">
              <a:rPr lang="ar-AE" smtClean="0"/>
              <a:t>14/06/1442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48A-8AE4-425F-A3B5-A1089CBAB7F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05169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1E6C-4760-487B-9142-9949FE3AB560}" type="datetimeFigureOut">
              <a:rPr lang="ar-AE" smtClean="0"/>
              <a:t>14/06/1442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48A-8AE4-425F-A3B5-A1089CBAB7F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505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1E6C-4760-487B-9142-9949FE3AB560}" type="datetimeFigureOut">
              <a:rPr lang="ar-AE" smtClean="0"/>
              <a:t>14/06/1442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48A-8AE4-425F-A3B5-A1089CBAB7F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5000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1E6C-4760-487B-9142-9949FE3AB560}" type="datetimeFigureOut">
              <a:rPr lang="ar-AE" smtClean="0"/>
              <a:t>14/06/1442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48A-8AE4-425F-A3B5-A1089CBAB7F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12354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1E6C-4760-487B-9142-9949FE3AB560}" type="datetimeFigureOut">
              <a:rPr lang="ar-AE" smtClean="0"/>
              <a:t>14/06/1442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48A-8AE4-425F-A3B5-A1089CBAB7F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4442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1E6C-4760-487B-9142-9949FE3AB560}" type="datetimeFigureOut">
              <a:rPr lang="ar-AE" smtClean="0"/>
              <a:t>14/06/1442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48A-8AE4-425F-A3B5-A1089CBAB7F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20967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11E6C-4760-487B-9142-9949FE3AB560}" type="datetimeFigureOut">
              <a:rPr lang="ar-AE" smtClean="0"/>
              <a:t>14/06/1442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5E48A-8AE4-425F-A3B5-A1089CBAB7F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57052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23">
            <a:extLst>
              <a:ext uri="{FF2B5EF4-FFF2-40B4-BE49-F238E27FC236}">
                <a16:creationId xmlns:a16="http://schemas.microsoft.com/office/drawing/2014/main" id="{4820E7D4-BEDC-4E30-BE88-DFB8AB605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76" y="4658215"/>
            <a:ext cx="5720576" cy="5073902"/>
          </a:xfrm>
          <a:prstGeom prst="rect">
            <a:avLst/>
          </a:prstGeom>
        </p:spPr>
      </p:pic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A264E992-3F21-4A41-9E5D-0830D0FBAB73}"/>
              </a:ext>
            </a:extLst>
          </p:cNvPr>
          <p:cNvSpPr/>
          <p:nvPr/>
        </p:nvSpPr>
        <p:spPr>
          <a:xfrm>
            <a:off x="188640" y="808472"/>
            <a:ext cx="6505892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أهداف الدّرس :</a:t>
            </a:r>
          </a:p>
          <a:p>
            <a:pPr lvl="0" algn="r"/>
            <a:r>
              <a:rPr lang="ar-AE" sz="1400" dirty="0">
                <a:solidFill>
                  <a:schemeClr val="tx1"/>
                </a:solidFill>
              </a:rPr>
              <a:t>1-  ن يلخص الطالب  جوانب من حياة  الإمام أبو حنيفة  </a:t>
            </a:r>
            <a:endParaRPr lang="ar-AE" sz="1100" dirty="0">
              <a:solidFill>
                <a:schemeClr val="tx1"/>
              </a:solidFill>
            </a:endParaRPr>
          </a:p>
          <a:p>
            <a:pPr algn="r"/>
            <a:r>
              <a:rPr lang="ar-AE" sz="1100" dirty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  <a:p>
            <a:pPr lvl="0" algn="r"/>
            <a:r>
              <a:rPr lang="ar-AE" sz="1400" dirty="0">
                <a:solidFill>
                  <a:schemeClr val="tx1"/>
                </a:solidFill>
              </a:rPr>
              <a:t>2- أن يستخلص أهم الدروس والعبر من سيرة الإمام أبو حنيفة رحمه الله 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185BF6-0954-4D4C-BC43-F9C630204E88}"/>
              </a:ext>
            </a:extLst>
          </p:cNvPr>
          <p:cNvSpPr txBox="1"/>
          <p:nvPr/>
        </p:nvSpPr>
        <p:spPr>
          <a:xfrm>
            <a:off x="224644" y="173883"/>
            <a:ext cx="1731156" cy="523220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square" rtlCol="1">
            <a:spAutoFit/>
          </a:bodyPr>
          <a:lstStyle/>
          <a:p>
            <a:pPr algn="r" rtl="1"/>
            <a:r>
              <a:rPr lang="ar-SA" sz="1400" dirty="0"/>
              <a:t>الاسم :</a:t>
            </a:r>
          </a:p>
          <a:p>
            <a:pPr algn="r" rtl="1"/>
            <a:r>
              <a:rPr lang="ar-SA" sz="1400" dirty="0"/>
              <a:t>الشعبة :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DDC2B40-4038-4C7B-9CC2-B965CC1277B4}"/>
              </a:ext>
            </a:extLst>
          </p:cNvPr>
          <p:cNvSpPr txBox="1">
            <a:spLocks/>
          </p:cNvSpPr>
          <p:nvPr/>
        </p:nvSpPr>
        <p:spPr>
          <a:xfrm>
            <a:off x="2288786" y="95803"/>
            <a:ext cx="4407399" cy="629168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AE" sz="2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ورقة عمل الإمام أبو حنيفة رحمه الله تعالى ( 1) </a:t>
            </a:r>
          </a:p>
        </p:txBody>
      </p:sp>
      <p:pic>
        <p:nvPicPr>
          <p:cNvPr id="10" name="صورة 2">
            <a:extLst>
              <a:ext uri="{FF2B5EF4-FFF2-40B4-BE49-F238E27FC236}">
                <a16:creationId xmlns:a16="http://schemas.microsoft.com/office/drawing/2014/main" id="{511FE035-7F1F-43A1-B2F7-131E73C8ED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2554" t="-7533" r="-9849" b="-8777"/>
          <a:stretch/>
        </p:blipFill>
        <p:spPr>
          <a:xfrm>
            <a:off x="585831" y="926872"/>
            <a:ext cx="659120" cy="895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EE80BF-D1B9-43F0-B559-B3851B8FC64B}"/>
              </a:ext>
            </a:extLst>
          </p:cNvPr>
          <p:cNvSpPr txBox="1"/>
          <p:nvPr/>
        </p:nvSpPr>
        <p:spPr>
          <a:xfrm>
            <a:off x="1955800" y="2202780"/>
            <a:ext cx="467803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AE" sz="1600" b="1" dirty="0">
                <a:solidFill>
                  <a:srgbClr val="C00000"/>
                </a:solidFill>
              </a:rPr>
              <a:t>1- انسب كل مذهب للإمام المناسب له فيما يلي :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D61BEAA2-980C-40AE-B38C-357D6F608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820652"/>
              </p:ext>
            </p:extLst>
          </p:nvPr>
        </p:nvGraphicFramePr>
        <p:xfrm>
          <a:off x="224644" y="3112890"/>
          <a:ext cx="6408712" cy="11506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78260">
                  <a:extLst>
                    <a:ext uri="{9D8B030D-6E8A-4147-A177-3AD203B41FA5}">
                      <a16:colId xmlns:a16="http://schemas.microsoft.com/office/drawing/2014/main" val="1158199913"/>
                    </a:ext>
                  </a:extLst>
                </a:gridCol>
                <a:gridCol w="1726096">
                  <a:extLst>
                    <a:ext uri="{9D8B030D-6E8A-4147-A177-3AD203B41FA5}">
                      <a16:colId xmlns:a16="http://schemas.microsoft.com/office/drawing/2014/main" val="2748802349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2928278426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800419158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rtl="1"/>
                      <a:r>
                        <a:rPr lang="ar-AE" sz="1600" dirty="0">
                          <a:solidFill>
                            <a:schemeClr val="tx1"/>
                          </a:solidFill>
                        </a:rPr>
                        <a:t>الإمام أبو حنيفة رحمة الله 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dirty="0">
                          <a:solidFill>
                            <a:schemeClr val="tx1"/>
                          </a:solidFill>
                        </a:rPr>
                        <a:t>الإمام محمد بن إدريس الشافعي رحمه الله 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dirty="0">
                          <a:solidFill>
                            <a:schemeClr val="tx1"/>
                          </a:solidFill>
                        </a:rPr>
                        <a:t>الإمام مالك بن أنس رحمه الله 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dirty="0">
                          <a:solidFill>
                            <a:schemeClr val="tx1"/>
                          </a:solidFill>
                        </a:rPr>
                        <a:t>الإمام أحمد بن حنبل رحمه الله 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C9E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2194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rtl="1"/>
                      <a:endParaRPr lang="ar-AE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575129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04BB88D9-E08B-48C7-AC36-FB8A9C4B3D21}"/>
              </a:ext>
            </a:extLst>
          </p:cNvPr>
          <p:cNvSpPr/>
          <p:nvPr/>
        </p:nvSpPr>
        <p:spPr>
          <a:xfrm>
            <a:off x="5259781" y="2528665"/>
            <a:ext cx="1275676" cy="4866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400" b="1" dirty="0">
                <a:solidFill>
                  <a:schemeClr val="tx1"/>
                </a:solidFill>
              </a:rPr>
              <a:t>المذهب الشافعي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98C2452-E256-4962-9DDD-A6A636C86833}"/>
              </a:ext>
            </a:extLst>
          </p:cNvPr>
          <p:cNvSpPr/>
          <p:nvPr/>
        </p:nvSpPr>
        <p:spPr>
          <a:xfrm>
            <a:off x="3666217" y="2528665"/>
            <a:ext cx="1275676" cy="4866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400" b="1" dirty="0">
                <a:solidFill>
                  <a:schemeClr val="tx1"/>
                </a:solidFill>
              </a:rPr>
              <a:t>المذهب المالكي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4A2A68-2701-4C96-B174-8491CBF482FE}"/>
              </a:ext>
            </a:extLst>
          </p:cNvPr>
          <p:cNvSpPr/>
          <p:nvPr/>
        </p:nvSpPr>
        <p:spPr>
          <a:xfrm>
            <a:off x="1985488" y="2533281"/>
            <a:ext cx="1275676" cy="4866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400" b="1" dirty="0">
                <a:solidFill>
                  <a:schemeClr val="tx1"/>
                </a:solidFill>
              </a:rPr>
              <a:t>المذهب الحنبلي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5922C8-B8E3-4509-9015-596D0DBC2CAB}"/>
              </a:ext>
            </a:extLst>
          </p:cNvPr>
          <p:cNvSpPr/>
          <p:nvPr/>
        </p:nvSpPr>
        <p:spPr>
          <a:xfrm>
            <a:off x="391924" y="2533281"/>
            <a:ext cx="1275676" cy="4866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400" b="1" dirty="0">
                <a:solidFill>
                  <a:schemeClr val="tx1"/>
                </a:solidFill>
              </a:rPr>
              <a:t>المذهب الحنفي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F0A093-A15C-479A-A1C8-80C7D2CFC93C}"/>
              </a:ext>
            </a:extLst>
          </p:cNvPr>
          <p:cNvSpPr txBox="1"/>
          <p:nvPr/>
        </p:nvSpPr>
        <p:spPr>
          <a:xfrm rot="2533433">
            <a:off x="1064719" y="8456043"/>
            <a:ext cx="184153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AE" sz="1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⃝ يتميز بالفقه الافتراضي</a:t>
            </a:r>
          </a:p>
          <a:p>
            <a:pPr algn="r" rtl="1"/>
            <a:r>
              <a:rPr lang="ar-AE" sz="1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⃝ يتميز بالفقه الظاهري </a:t>
            </a:r>
            <a:endParaRPr lang="ar-AE" sz="1400" b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723AF0-62A3-4CCF-B968-ADEC60397E16}"/>
              </a:ext>
            </a:extLst>
          </p:cNvPr>
          <p:cNvSpPr txBox="1"/>
          <p:nvPr/>
        </p:nvSpPr>
        <p:spPr>
          <a:xfrm>
            <a:off x="2656094" y="4356479"/>
            <a:ext cx="403843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AE" b="1" dirty="0">
                <a:solidFill>
                  <a:srgbClr val="C00000"/>
                </a:solidFill>
              </a:rPr>
              <a:t>2- ضع علامة (√) عند الإجابة الصحيحة فيما يلي :</a:t>
            </a:r>
          </a:p>
        </p:txBody>
      </p:sp>
    </p:spTree>
    <p:extLst>
      <p:ext uri="{BB962C8B-B14F-4D97-AF65-F5344CB8AC3E}">
        <p14:creationId xmlns:p14="http://schemas.microsoft.com/office/powerpoint/2010/main" val="48386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72B7ED-D53C-443D-A714-6C31DB8A0F16}"/>
              </a:ext>
            </a:extLst>
          </p:cNvPr>
          <p:cNvSpPr txBox="1"/>
          <p:nvPr/>
        </p:nvSpPr>
        <p:spPr>
          <a:xfrm>
            <a:off x="480754" y="216212"/>
            <a:ext cx="623177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AE" b="1" dirty="0">
                <a:solidFill>
                  <a:srgbClr val="C00000"/>
                </a:solidFill>
              </a:rPr>
              <a:t>3 - صل العبارة في العامود الأول بما يناسبها في العامود الثاني  فيما يلي 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0CFD7A-E8EF-4E29-B8E9-DBE4DD71B8A3}"/>
              </a:ext>
            </a:extLst>
          </p:cNvPr>
          <p:cNvSpPr txBox="1"/>
          <p:nvPr/>
        </p:nvSpPr>
        <p:spPr>
          <a:xfrm>
            <a:off x="1064029" y="864171"/>
            <a:ext cx="51691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AE" dirty="0"/>
              <a:t>  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09545DC-5DD4-4C3A-B5BF-CB47246B0F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128957"/>
              </p:ext>
            </p:extLst>
          </p:nvPr>
        </p:nvGraphicFramePr>
        <p:xfrm>
          <a:off x="4062149" y="1048833"/>
          <a:ext cx="2650383" cy="8177658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650383">
                  <a:extLst>
                    <a:ext uri="{9D8B030D-6E8A-4147-A177-3AD203B41FA5}">
                      <a16:colId xmlns:a16="http://schemas.microsoft.com/office/drawing/2014/main" val="3190023271"/>
                    </a:ext>
                  </a:extLst>
                </a:gridCol>
              </a:tblGrid>
              <a:tr h="1124109"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600" b="0" dirty="0">
                          <a:solidFill>
                            <a:schemeClr val="tx1"/>
                          </a:solidFill>
                        </a:rPr>
                        <a:t>من هو الإمام الذي لقي أبو حنيفة  رحمه الله وأعجبه نشاطه فنصحه بالعلم ؟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2471"/>
                  </a:ext>
                </a:extLst>
              </a:tr>
              <a:tr h="1124109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dirty="0">
                          <a:solidFill>
                            <a:schemeClr val="tx1"/>
                          </a:solidFill>
                        </a:rPr>
                        <a:t> ما الذي يدل على شدّة بر الإمام أبو حنيفة رحمه الله بأمّه ؟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441640"/>
                  </a:ext>
                </a:extLst>
              </a:tr>
              <a:tr h="988240"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0" dirty="0">
                          <a:solidFill>
                            <a:schemeClr val="tx1"/>
                          </a:solidFill>
                        </a:rPr>
                        <a:t>من الأفعال التي تدل على كرم أبو حنيفة رحمه الله ..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981265"/>
                  </a:ext>
                </a:extLst>
              </a:tr>
              <a:tr h="988240"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0" dirty="0">
                          <a:solidFill>
                            <a:schemeClr val="tx1"/>
                          </a:solidFill>
                        </a:rPr>
                        <a:t>من الأمور التي تدل على إحسانه لجاره ..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710511"/>
                  </a:ext>
                </a:extLst>
              </a:tr>
              <a:tr h="988240"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0" dirty="0">
                          <a:solidFill>
                            <a:schemeClr val="tx1"/>
                          </a:solidFill>
                        </a:rPr>
                        <a:t>بلغ الإمام أبو حنيفة رحمه الله منزلة عالية في ماذا ؟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176456"/>
                  </a:ext>
                </a:extLst>
              </a:tr>
              <a:tr h="988240"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0" dirty="0">
                          <a:solidFill>
                            <a:schemeClr val="tx1"/>
                          </a:solidFill>
                        </a:rPr>
                        <a:t>ماذا حصل لجار الإمام أبي حنيفة بعد ما أخرجه من السجن ؟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294268"/>
                  </a:ext>
                </a:extLst>
              </a:tr>
              <a:tr h="988240"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0" dirty="0">
                          <a:solidFill>
                            <a:schemeClr val="tx1"/>
                          </a:solidFill>
                        </a:rPr>
                        <a:t>لماذا عمل الإمام أبو حنيفة تاجراً للثياب ؟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910349"/>
                  </a:ext>
                </a:extLst>
              </a:tr>
              <a:tr h="988240"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0" dirty="0">
                          <a:solidFill>
                            <a:schemeClr val="tx1"/>
                          </a:solidFill>
                        </a:rPr>
                        <a:t>كيف استطاع الإمام أبو حنيفه أن يوفق بين عمله في التجارة وطلبه للعلم ؟ 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787351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52A2B206-5D72-45B8-B16B-3C3C072BB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966498"/>
              </p:ext>
            </p:extLst>
          </p:nvPr>
        </p:nvGraphicFramePr>
        <p:xfrm>
          <a:off x="480754" y="1048833"/>
          <a:ext cx="2122746" cy="818781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22746">
                  <a:extLst>
                    <a:ext uri="{9D8B030D-6E8A-4147-A177-3AD203B41FA5}">
                      <a16:colId xmlns:a16="http://schemas.microsoft.com/office/drawing/2014/main" val="3190023271"/>
                    </a:ext>
                  </a:extLst>
                </a:gridCol>
              </a:tblGrid>
              <a:tr h="1113413"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600" b="0" dirty="0">
                          <a:solidFill>
                            <a:schemeClr val="tx1"/>
                          </a:solidFill>
                        </a:rPr>
                        <a:t>قوله : ( ليس عليّ شيء أشدّ من أن تغتمّ أمّي بسببي ) 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2471"/>
                  </a:ext>
                </a:extLst>
              </a:tr>
              <a:tr h="1113413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dirty="0">
                          <a:solidFill>
                            <a:schemeClr val="tx1"/>
                          </a:solidFill>
                        </a:rPr>
                        <a:t> كان يتعرف على حاجات طلابه ويوفرها لهم  حتى يستمروا في طلب العلم .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441640"/>
                  </a:ext>
                </a:extLst>
              </a:tr>
              <a:tr h="978837"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0" dirty="0">
                          <a:solidFill>
                            <a:schemeClr val="tx1"/>
                          </a:solidFill>
                        </a:rPr>
                        <a:t>الشعبي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981265"/>
                  </a:ext>
                </a:extLst>
              </a:tr>
              <a:tr h="978837"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0" dirty="0">
                          <a:solidFill>
                            <a:schemeClr val="tx1"/>
                          </a:solidFill>
                        </a:rPr>
                        <a:t>أصبح تلميذاً عنده 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710511"/>
                  </a:ext>
                </a:extLst>
              </a:tr>
              <a:tr h="978837"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0" dirty="0">
                          <a:solidFill>
                            <a:schemeClr val="tx1"/>
                          </a:solidFill>
                        </a:rPr>
                        <a:t>قوله : " عسى أن لا نكون قد أضعناك " .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176456"/>
                  </a:ext>
                </a:extLst>
              </a:tr>
              <a:tr h="1056649"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0" dirty="0">
                          <a:solidFill>
                            <a:schemeClr val="tx1"/>
                          </a:solidFill>
                        </a:rPr>
                        <a:t> من خلال تنظيم وقته أيضا وضع رجال ثقات لإدارة تجارته وكان يشرف على عملهم .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294268"/>
                  </a:ext>
                </a:extLst>
              </a:tr>
              <a:tr h="978837"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0" dirty="0">
                          <a:solidFill>
                            <a:schemeClr val="tx1"/>
                          </a:solidFill>
                        </a:rPr>
                        <a:t>في الفقه والدين .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910349"/>
                  </a:ext>
                </a:extLst>
              </a:tr>
              <a:tr h="978837"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0" dirty="0">
                          <a:solidFill>
                            <a:schemeClr val="tx1"/>
                          </a:solidFill>
                        </a:rPr>
                        <a:t>لأنه كانت عادة أهل زمانه أن يعمل الولد مع والده ليكتسب مهنته .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787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223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288</Words>
  <Application>Microsoft Office PowerPoint</Application>
  <PresentationFormat>A4 Paper (210x297 mm)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Laila Al Maari</dc:creator>
  <cp:lastModifiedBy>Laila Al Maari</cp:lastModifiedBy>
  <cp:revision>7</cp:revision>
  <dcterms:created xsi:type="dcterms:W3CDTF">2021-01-26T15:37:47Z</dcterms:created>
  <dcterms:modified xsi:type="dcterms:W3CDTF">2021-01-27T07:04:36Z</dcterms:modified>
</cp:coreProperties>
</file>