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82" r:id="rId3"/>
    <p:sldId id="283" r:id="rId4"/>
    <p:sldId id="258" r:id="rId5"/>
    <p:sldId id="259" r:id="rId6"/>
    <p:sldId id="257" r:id="rId7"/>
    <p:sldId id="260" r:id="rId8"/>
    <p:sldId id="261" r:id="rId9"/>
    <p:sldId id="262" r:id="rId10"/>
    <p:sldId id="263" r:id="rId11"/>
    <p:sldId id="284" r:id="rId12"/>
    <p:sldId id="281" r:id="rId13"/>
    <p:sldId id="264" r:id="rId14"/>
    <p:sldId id="274" r:id="rId15"/>
    <p:sldId id="265" r:id="rId16"/>
    <p:sldId id="268" r:id="rId17"/>
    <p:sldId id="280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osis" panose="020B0604020202020204" charset="0"/>
      <p:regular r:id="rId24"/>
      <p:bold r:id="rId25"/>
    </p:embeddedFont>
    <p:embeddedFont>
      <p:font typeface="Dosis ExtraLight" panose="020B0604020202020204" charset="0"/>
      <p:regular r:id="rId26"/>
      <p:bold r:id="rId27"/>
    </p:embeddedFont>
    <p:embeddedFont>
      <p:font typeface="Dubai" panose="020B0503030403030204" pitchFamily="34" charset="-78"/>
      <p:regular r:id="rId28"/>
      <p:bold r:id="rId29"/>
    </p:embeddedFont>
    <p:embeddedFont>
      <p:font typeface="Pontano Sans" panose="020B0604020202020204" charset="0"/>
      <p:regular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060898-4E1C-4300-B3F9-ECAE13062A8E}">
  <a:tblStyle styleId="{AB060898-4E1C-4300-B3F9-ECAE13062A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0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3221925" y="4330100"/>
            <a:ext cx="54648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514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294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217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90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35802" y="2802078"/>
            <a:ext cx="1905613" cy="1255536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136091"/>
            <a:ext cx="1085984" cy="1007319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936070" cy="2500305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21739" y="0"/>
            <a:ext cx="971624" cy="843005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80587" y="3914645"/>
            <a:ext cx="1491337" cy="1228764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7602686" y="3512916"/>
            <a:ext cx="1278848" cy="1021604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6991883" y="3961149"/>
            <a:ext cx="566286" cy="927029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7600940" y="421461"/>
            <a:ext cx="1543076" cy="2686124"/>
          </a:xfrm>
          <a:custGeom>
            <a:avLst/>
            <a:gdLst/>
            <a:ahLst/>
            <a:cxnLst/>
            <a:rect l="l" t="t" r="r" b="b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2600" i="1">
                <a:solidFill>
                  <a:schemeClr val="accent2"/>
                </a:solidFill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2600" i="1">
                <a:solidFill>
                  <a:schemeClr val="accent2"/>
                </a:solidFill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2600" i="1">
                <a:solidFill>
                  <a:schemeClr val="accent2"/>
                </a:solidFill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1531725" y="1092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9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1_Title + 1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7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5242000" y="1998975"/>
            <a:ext cx="34449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3822000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6325498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1_Title + 2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3822000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6325498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66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63" r:id="rId5"/>
    <p:sldLayoutId id="2147483652" r:id="rId6"/>
    <p:sldLayoutId id="2147483653" r:id="rId7"/>
    <p:sldLayoutId id="2147483662" r:id="rId8"/>
    <p:sldLayoutId id="2147483654" r:id="rId9"/>
    <p:sldLayoutId id="2147483655" r:id="rId10"/>
    <p:sldLayoutId id="2147483656" r:id="rId11"/>
    <p:sldLayoutId id="2147483657" r:id="rId12"/>
    <p:sldLayoutId id="2147483666" r:id="rId13"/>
    <p:sldLayoutId id="2147483665" r:id="rId14"/>
    <p:sldLayoutId id="2147483664" r:id="rId15"/>
    <p:sldLayoutId id="2147483661" r:id="rId1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3" Type="http://schemas.openxmlformats.org/officeDocument/2006/relationships/tags" Target="../tags/tag2.xml"/><Relationship Id="rId7" Type="http://schemas.openxmlformats.org/officeDocument/2006/relationships/image" Target="../media/image11.jpg"/><Relationship Id="rId12" Type="http://schemas.openxmlformats.org/officeDocument/2006/relationships/image" Target="../media/image16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15" Type="http://schemas.openxmlformats.org/officeDocument/2006/relationships/image" Target="file:///C:\Program%20Files\Inknoe%20ClassPoint\Images\short_answer_without%20result_default.png" TargetMode="Externa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jp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rincondeinfancia.blogspot.com/2016/11/diseno-didactico-amplificado-con-tic-en.htm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4638006" y="1190846"/>
            <a:ext cx="4505994" cy="29239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المحميات الطبيعية في بلادي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3"/>
          <a:srcRect/>
          <a:stretch/>
        </p:blipFill>
        <p:spPr>
          <a:xfrm>
            <a:off x="224471" y="457200"/>
            <a:ext cx="4608989" cy="4686300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Picture 2" descr="A picture containing mammal, antelope, sandy&#10;&#10;Description automatically generated">
            <a:extLst>
              <a:ext uri="{FF2B5EF4-FFF2-40B4-BE49-F238E27FC236}">
                <a16:creationId xmlns:a16="http://schemas.microsoft.com/office/drawing/2014/main" id="{A32BECE4-7A73-459D-885E-3B8FD0446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59925">
            <a:off x="-909347" y="-115208"/>
            <a:ext cx="2987749" cy="2741207"/>
          </a:xfrm>
          <a:prstGeom prst="chord">
            <a:avLst>
              <a:gd name="adj1" fmla="val 17080845"/>
              <a:gd name="adj2" fmla="val 9282305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2A13D-EB41-4705-8D4B-97D6605C7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243" y="3679617"/>
            <a:ext cx="1616149" cy="1740155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2AF93-7A90-4F19-B0AC-E7E63CB1D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306" y="-169457"/>
            <a:ext cx="1037375" cy="1120438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3" name="Picture 12" descr="A picture containing outdoor, ground, snow, mountain&#10;&#10;Description automatically generated">
            <a:extLst>
              <a:ext uri="{FF2B5EF4-FFF2-40B4-BE49-F238E27FC236}">
                <a16:creationId xmlns:a16="http://schemas.microsoft.com/office/drawing/2014/main" id="{A787A314-DC5E-4A1A-9C40-D2B7A2575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1" y="544"/>
            <a:ext cx="2119720" cy="1971475"/>
          </a:xfrm>
          <a:prstGeom prst="ellipse">
            <a:avLst/>
          </a:prstGeom>
          <a:ln w="19050"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 descr="A picture containing tree, outdoor, hay, pile&#10;&#10;Description automatically generated">
            <a:extLst>
              <a:ext uri="{FF2B5EF4-FFF2-40B4-BE49-F238E27FC236}">
                <a16:creationId xmlns:a16="http://schemas.microsoft.com/office/drawing/2014/main" id="{70F6E542-EA87-4016-9047-18A6607D1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60856"/>
            <a:ext cx="2120037" cy="1971474"/>
          </a:xfrm>
          <a:prstGeom prst="ellips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B8DE2-8DE6-42A5-BF80-C554DF3A3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354" y="0"/>
            <a:ext cx="2575290" cy="2439743"/>
          </a:xfrm>
          <a:prstGeom prst="ellips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15" name="Picture 14" descr="A picture containing sky, outdoor, smoke, rocket&#10;&#10;Description automatically generated">
            <a:extLst>
              <a:ext uri="{FF2B5EF4-FFF2-40B4-BE49-F238E27FC236}">
                <a16:creationId xmlns:a16="http://schemas.microsoft.com/office/drawing/2014/main" id="{40F1D1DB-1239-4DD4-8D84-3054E35C0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4045" y="2093324"/>
            <a:ext cx="2479909" cy="2570364"/>
          </a:xfrm>
          <a:prstGeom prst="ellips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7" name="Picture 6" descr="A picture containing grass, tree, outdoor, weapon&#10;&#10;Description automatically generated">
            <a:extLst>
              <a:ext uri="{FF2B5EF4-FFF2-40B4-BE49-F238E27FC236}">
                <a16:creationId xmlns:a16="http://schemas.microsoft.com/office/drawing/2014/main" id="{AEF2E65D-FB3D-4DC6-9BAA-4CFE09032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41" y="3380542"/>
            <a:ext cx="1949365" cy="1762958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3" name="Google Shape;174;p21">
            <a:extLst>
              <a:ext uri="{FF2B5EF4-FFF2-40B4-BE49-F238E27FC236}">
                <a16:creationId xmlns:a16="http://schemas.microsoft.com/office/drawing/2014/main" id="{D8A15433-3985-46DB-9498-F8E2CC5B10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34919" y="1660856"/>
            <a:ext cx="3850275" cy="2062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accent6">
                    <a:lumMod val="2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من خلال ملاحظتك للصور، استنتج الأعمال المساهمة في تدمير المحميات</a:t>
            </a:r>
            <a:endParaRPr sz="2800" b="1" dirty="0">
              <a:solidFill>
                <a:schemeClr val="accent6">
                  <a:lumMod val="2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2" name="Graphic 21" descr="Stopwatch">
            <a:extLst>
              <a:ext uri="{FF2B5EF4-FFF2-40B4-BE49-F238E27FC236}">
                <a16:creationId xmlns:a16="http://schemas.microsoft.com/office/drawing/2014/main" id="{CC33C0E4-47F9-4060-9CA5-24A88F5556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91954" y="120287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B21C220-E360-4883-98C7-9C5928BF89D1}"/>
              </a:ext>
            </a:extLst>
          </p:cNvPr>
          <p:cNvSpPr/>
          <p:nvPr/>
        </p:nvSpPr>
        <p:spPr>
          <a:xfrm>
            <a:off x="4048771" y="393930"/>
            <a:ext cx="1741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000" b="1" dirty="0">
                <a:solidFill>
                  <a:schemeClr val="tx1"/>
                </a:solidFill>
                <a:highlight>
                  <a:srgbClr val="00FFFF"/>
                </a:highlight>
              </a:rPr>
              <a:t>مدة النشاط دقيقتين</a:t>
            </a:r>
            <a:endParaRPr lang="en-US" sz="20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pic>
        <p:nvPicPr>
          <p:cNvPr id="25" name="حمود الخضر - قيم _ Humood Alkhudher - Qiyam (192 kbps)">
            <a:hlinkClick r:id="" action="ppaction://media"/>
            <a:extLst>
              <a:ext uri="{FF2B5EF4-FFF2-40B4-BE49-F238E27FC236}">
                <a16:creationId xmlns:a16="http://schemas.microsoft.com/office/drawing/2014/main" id="{E0BBC3B7-D372-49F0-A456-87D15CDB30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127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15800" y="4242971"/>
            <a:ext cx="609600" cy="609600"/>
          </a:xfrm>
          <a:prstGeom prst="rect">
            <a:avLst/>
          </a:prstGeom>
        </p:spPr>
      </p:pic>
      <p:pic>
        <p:nvPicPr>
          <p:cNvPr id="28" name="btnInknoeActivity">
            <a:extLst>
              <a:ext uri="{FF2B5EF4-FFF2-40B4-BE49-F238E27FC236}">
                <a16:creationId xmlns:a16="http://schemas.microsoft.com/office/drawing/2014/main" id="{E924E4C9-6441-4F66-B49A-F9DC71627C1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3160404" y="4238781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92AE-6305-4B4A-8906-D28EE7129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000" y="244639"/>
            <a:ext cx="5088084" cy="765454"/>
          </a:xfrm>
        </p:spPr>
        <p:txBody>
          <a:bodyPr/>
          <a:lstStyle/>
          <a:p>
            <a:pPr algn="r" rtl="1"/>
            <a:r>
              <a:rPr lang="ar-AE" sz="4800" b="1" dirty="0">
                <a:solidFill>
                  <a:schemeClr val="accent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#بلادنا_أمانة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96B33-18AD-4A01-9668-3940559EC2F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413592" y="1010093"/>
            <a:ext cx="6634716" cy="1251217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ar-AE" sz="2000" dirty="0">
                <a:latin typeface="Dubai" panose="020B0503030403030204" pitchFamily="34" charset="-78"/>
                <a:cs typeface="Dubai" panose="020B0503030403030204" pitchFamily="34" charset="-78"/>
              </a:rPr>
              <a:t>تعتبر المناطق البرية ومواقع التخييم موطناً للنباتات والحيوانات، لذلك دعونا نلتزم بالممارسات التالية لتكون رحلاتنا صديقة للبيئة</a:t>
            </a:r>
            <a:endParaRPr lang="en-US" sz="20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23C6D-D586-4393-BA40-F5180B1D7D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 descr="A group of camels under a tree&#10;&#10;Description automatically generated">
            <a:extLst>
              <a:ext uri="{FF2B5EF4-FFF2-40B4-BE49-F238E27FC236}">
                <a16:creationId xmlns:a16="http://schemas.microsoft.com/office/drawing/2014/main" id="{34BDC64B-E66A-4429-9320-7EE47733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" y="2466752"/>
            <a:ext cx="4444409" cy="26049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10ABE187-2209-4B88-808D-1185AD85D9FF}"/>
              </a:ext>
            </a:extLst>
          </p:cNvPr>
          <p:cNvSpPr/>
          <p:nvPr/>
        </p:nvSpPr>
        <p:spPr>
          <a:xfrm>
            <a:off x="5209952" y="2228138"/>
            <a:ext cx="3327993" cy="97819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عدم إطعام الحيوانات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6579C5A-4760-47E8-B51F-15C6C3B23429}"/>
              </a:ext>
            </a:extLst>
          </p:cNvPr>
          <p:cNvSpPr/>
          <p:nvPr/>
        </p:nvSpPr>
        <p:spPr>
          <a:xfrm>
            <a:off x="5209952" y="4093533"/>
            <a:ext cx="3327993" cy="97819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2400" b="1" dirty="0">
                <a:solidFill>
                  <a:schemeClr val="accent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فقد يتسبب ذلك الطعام في إيذائها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694F7A-A0DE-4AA7-ABE3-D05EDC3763AC}"/>
              </a:ext>
            </a:extLst>
          </p:cNvPr>
          <p:cNvCxnSpPr>
            <a:cxnSpLocks/>
          </p:cNvCxnSpPr>
          <p:nvPr/>
        </p:nvCxnSpPr>
        <p:spPr>
          <a:xfrm>
            <a:off x="6873948" y="3306726"/>
            <a:ext cx="0" cy="6485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73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632F-C759-48CC-A59E-EE373CEE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6" y="1066356"/>
            <a:ext cx="9048308" cy="1084326"/>
          </a:xfrm>
        </p:spPr>
        <p:txBody>
          <a:bodyPr anchor="ctr"/>
          <a:lstStyle/>
          <a:p>
            <a:pPr algn="r" rtl="1">
              <a:lnSpc>
                <a:spcPct val="150000"/>
              </a:lnSpc>
            </a:pPr>
            <a:r>
              <a:rPr lang="ar-AE" sz="2800" b="1" dirty="0">
                <a:solidFill>
                  <a:schemeClr val="accent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ما الأثر المترتب على الاستغلال العشوائي وغير المدروس من قبل الإنسان والحياة المدنية على البيئة؟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D25E1-9FE0-43DC-A92D-0BA1AC2929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9" name="Google Shape;135;p17">
            <a:extLst>
              <a:ext uri="{FF2B5EF4-FFF2-40B4-BE49-F238E27FC236}">
                <a16:creationId xmlns:a16="http://schemas.microsoft.com/office/drawing/2014/main" id="{5C58F9B1-D2EC-4663-B39F-68CB33F6E4DF}"/>
              </a:ext>
            </a:extLst>
          </p:cNvPr>
          <p:cNvSpPr/>
          <p:nvPr/>
        </p:nvSpPr>
        <p:spPr>
          <a:xfrm rot="13028491">
            <a:off x="93525" y="4250684"/>
            <a:ext cx="640974" cy="998333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4A64D7-9613-4A2B-9627-075B44B98AE0}"/>
              </a:ext>
            </a:extLst>
          </p:cNvPr>
          <p:cNvGrpSpPr/>
          <p:nvPr/>
        </p:nvGrpSpPr>
        <p:grpSpPr>
          <a:xfrm rot="16581280">
            <a:off x="7904471" y="3911527"/>
            <a:ext cx="1136290" cy="1212508"/>
            <a:chOff x="7690855" y="3675627"/>
            <a:chExt cx="1136290" cy="1212508"/>
          </a:xfrm>
        </p:grpSpPr>
        <p:sp>
          <p:nvSpPr>
            <p:cNvPr id="10" name="Google Shape;135;p17">
              <a:extLst>
                <a:ext uri="{FF2B5EF4-FFF2-40B4-BE49-F238E27FC236}">
                  <a16:creationId xmlns:a16="http://schemas.microsoft.com/office/drawing/2014/main" id="{4C498480-EF1D-410F-92CC-56165B4A3738}"/>
                </a:ext>
              </a:extLst>
            </p:cNvPr>
            <p:cNvSpPr/>
            <p:nvPr/>
          </p:nvSpPr>
          <p:spPr>
            <a:xfrm rot="12214825">
              <a:off x="7690855" y="3675627"/>
              <a:ext cx="640974" cy="998333"/>
            </a:xfrm>
            <a:custGeom>
              <a:avLst/>
              <a:gdLst/>
              <a:ahLst/>
              <a:cxnLst/>
              <a:rect l="l" t="t" r="r" b="b"/>
              <a:pathLst>
                <a:path w="6004" h="8967" extrusionOk="0">
                  <a:moveTo>
                    <a:pt x="4383" y="0"/>
                  </a:moveTo>
                  <a:lnTo>
                    <a:pt x="4015" y="19"/>
                  </a:lnTo>
                  <a:lnTo>
                    <a:pt x="3757" y="56"/>
                  </a:lnTo>
                  <a:lnTo>
                    <a:pt x="3481" y="93"/>
                  </a:lnTo>
                  <a:lnTo>
                    <a:pt x="3168" y="166"/>
                  </a:lnTo>
                  <a:lnTo>
                    <a:pt x="2836" y="258"/>
                  </a:lnTo>
                  <a:lnTo>
                    <a:pt x="2486" y="387"/>
                  </a:lnTo>
                  <a:lnTo>
                    <a:pt x="2137" y="534"/>
                  </a:lnTo>
                  <a:lnTo>
                    <a:pt x="1787" y="737"/>
                  </a:lnTo>
                  <a:lnTo>
                    <a:pt x="1621" y="847"/>
                  </a:lnTo>
                  <a:lnTo>
                    <a:pt x="1455" y="958"/>
                  </a:lnTo>
                  <a:lnTo>
                    <a:pt x="1290" y="1087"/>
                  </a:lnTo>
                  <a:lnTo>
                    <a:pt x="1142" y="1234"/>
                  </a:lnTo>
                  <a:lnTo>
                    <a:pt x="995" y="1400"/>
                  </a:lnTo>
                  <a:lnTo>
                    <a:pt x="848" y="1565"/>
                  </a:lnTo>
                  <a:lnTo>
                    <a:pt x="719" y="1750"/>
                  </a:lnTo>
                  <a:lnTo>
                    <a:pt x="590" y="1934"/>
                  </a:lnTo>
                  <a:lnTo>
                    <a:pt x="480" y="2155"/>
                  </a:lnTo>
                  <a:lnTo>
                    <a:pt x="369" y="2376"/>
                  </a:lnTo>
                  <a:lnTo>
                    <a:pt x="277" y="2615"/>
                  </a:lnTo>
                  <a:lnTo>
                    <a:pt x="203" y="2854"/>
                  </a:lnTo>
                  <a:lnTo>
                    <a:pt x="148" y="3112"/>
                  </a:lnTo>
                  <a:lnTo>
                    <a:pt x="93" y="3370"/>
                  </a:lnTo>
                  <a:lnTo>
                    <a:pt x="56" y="3628"/>
                  </a:lnTo>
                  <a:lnTo>
                    <a:pt x="19" y="3904"/>
                  </a:lnTo>
                  <a:lnTo>
                    <a:pt x="1" y="4456"/>
                  </a:lnTo>
                  <a:lnTo>
                    <a:pt x="1" y="5008"/>
                  </a:lnTo>
                  <a:lnTo>
                    <a:pt x="38" y="5542"/>
                  </a:lnTo>
                  <a:lnTo>
                    <a:pt x="93" y="6076"/>
                  </a:lnTo>
                  <a:lnTo>
                    <a:pt x="185" y="6592"/>
                  </a:lnTo>
                  <a:lnTo>
                    <a:pt x="277" y="7089"/>
                  </a:lnTo>
                  <a:lnTo>
                    <a:pt x="369" y="7531"/>
                  </a:lnTo>
                  <a:lnTo>
                    <a:pt x="553" y="8286"/>
                  </a:lnTo>
                  <a:lnTo>
                    <a:pt x="701" y="8783"/>
                  </a:lnTo>
                  <a:lnTo>
                    <a:pt x="756" y="8967"/>
                  </a:lnTo>
                  <a:lnTo>
                    <a:pt x="940" y="8875"/>
                  </a:lnTo>
                  <a:lnTo>
                    <a:pt x="1400" y="8636"/>
                  </a:lnTo>
                  <a:lnTo>
                    <a:pt x="2063" y="8249"/>
                  </a:lnTo>
                  <a:lnTo>
                    <a:pt x="2450" y="7991"/>
                  </a:lnTo>
                  <a:lnTo>
                    <a:pt x="2855" y="7715"/>
                  </a:lnTo>
                  <a:lnTo>
                    <a:pt x="3278" y="7420"/>
                  </a:lnTo>
                  <a:lnTo>
                    <a:pt x="3702" y="7089"/>
                  </a:lnTo>
                  <a:lnTo>
                    <a:pt x="4125" y="6721"/>
                  </a:lnTo>
                  <a:lnTo>
                    <a:pt x="4512" y="6334"/>
                  </a:lnTo>
                  <a:lnTo>
                    <a:pt x="4880" y="5947"/>
                  </a:lnTo>
                  <a:lnTo>
                    <a:pt x="5064" y="5727"/>
                  </a:lnTo>
                  <a:lnTo>
                    <a:pt x="5211" y="5524"/>
                  </a:lnTo>
                  <a:lnTo>
                    <a:pt x="5359" y="5303"/>
                  </a:lnTo>
                  <a:lnTo>
                    <a:pt x="5506" y="5082"/>
                  </a:lnTo>
                  <a:lnTo>
                    <a:pt x="5616" y="4843"/>
                  </a:lnTo>
                  <a:lnTo>
                    <a:pt x="5727" y="4622"/>
                  </a:lnTo>
                  <a:lnTo>
                    <a:pt x="5819" y="4382"/>
                  </a:lnTo>
                  <a:lnTo>
                    <a:pt x="5893" y="4162"/>
                  </a:lnTo>
                  <a:lnTo>
                    <a:pt x="5929" y="3941"/>
                  </a:lnTo>
                  <a:lnTo>
                    <a:pt x="5966" y="3701"/>
                  </a:lnTo>
                  <a:lnTo>
                    <a:pt x="6003" y="3499"/>
                  </a:lnTo>
                  <a:lnTo>
                    <a:pt x="6003" y="3278"/>
                  </a:lnTo>
                  <a:lnTo>
                    <a:pt x="6003" y="3057"/>
                  </a:lnTo>
                  <a:lnTo>
                    <a:pt x="5985" y="2854"/>
                  </a:lnTo>
                  <a:lnTo>
                    <a:pt x="5948" y="2652"/>
                  </a:lnTo>
                  <a:lnTo>
                    <a:pt x="5911" y="2449"/>
                  </a:lnTo>
                  <a:lnTo>
                    <a:pt x="5801" y="2063"/>
                  </a:lnTo>
                  <a:lnTo>
                    <a:pt x="5672" y="1713"/>
                  </a:lnTo>
                  <a:lnTo>
                    <a:pt x="5506" y="1381"/>
                  </a:lnTo>
                  <a:lnTo>
                    <a:pt x="5340" y="1087"/>
                  </a:lnTo>
                  <a:lnTo>
                    <a:pt x="5175" y="811"/>
                  </a:lnTo>
                  <a:lnTo>
                    <a:pt x="5009" y="571"/>
                  </a:lnTo>
                  <a:lnTo>
                    <a:pt x="4843" y="369"/>
                  </a:lnTo>
                  <a:lnTo>
                    <a:pt x="4604" y="93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;p17">
              <a:extLst>
                <a:ext uri="{FF2B5EF4-FFF2-40B4-BE49-F238E27FC236}">
                  <a16:creationId xmlns:a16="http://schemas.microsoft.com/office/drawing/2014/main" id="{F08D3B0E-68B4-4961-9E9D-97E12D7CA75D}"/>
                </a:ext>
              </a:extLst>
            </p:cNvPr>
            <p:cNvSpPr/>
            <p:nvPr/>
          </p:nvSpPr>
          <p:spPr>
            <a:xfrm rot="-7428817">
              <a:off x="8007492" y="4068481"/>
              <a:ext cx="640974" cy="998333"/>
            </a:xfrm>
            <a:custGeom>
              <a:avLst/>
              <a:gdLst/>
              <a:ahLst/>
              <a:cxnLst/>
              <a:rect l="l" t="t" r="r" b="b"/>
              <a:pathLst>
                <a:path w="6004" h="8967" extrusionOk="0">
                  <a:moveTo>
                    <a:pt x="4383" y="0"/>
                  </a:moveTo>
                  <a:lnTo>
                    <a:pt x="4015" y="19"/>
                  </a:lnTo>
                  <a:lnTo>
                    <a:pt x="3757" y="56"/>
                  </a:lnTo>
                  <a:lnTo>
                    <a:pt x="3481" y="93"/>
                  </a:lnTo>
                  <a:lnTo>
                    <a:pt x="3168" y="166"/>
                  </a:lnTo>
                  <a:lnTo>
                    <a:pt x="2836" y="258"/>
                  </a:lnTo>
                  <a:lnTo>
                    <a:pt x="2486" y="387"/>
                  </a:lnTo>
                  <a:lnTo>
                    <a:pt x="2137" y="534"/>
                  </a:lnTo>
                  <a:lnTo>
                    <a:pt x="1787" y="737"/>
                  </a:lnTo>
                  <a:lnTo>
                    <a:pt x="1621" y="847"/>
                  </a:lnTo>
                  <a:lnTo>
                    <a:pt x="1455" y="958"/>
                  </a:lnTo>
                  <a:lnTo>
                    <a:pt x="1290" y="1087"/>
                  </a:lnTo>
                  <a:lnTo>
                    <a:pt x="1142" y="1234"/>
                  </a:lnTo>
                  <a:lnTo>
                    <a:pt x="995" y="1400"/>
                  </a:lnTo>
                  <a:lnTo>
                    <a:pt x="848" y="1565"/>
                  </a:lnTo>
                  <a:lnTo>
                    <a:pt x="719" y="1750"/>
                  </a:lnTo>
                  <a:lnTo>
                    <a:pt x="590" y="1934"/>
                  </a:lnTo>
                  <a:lnTo>
                    <a:pt x="480" y="2155"/>
                  </a:lnTo>
                  <a:lnTo>
                    <a:pt x="369" y="2376"/>
                  </a:lnTo>
                  <a:lnTo>
                    <a:pt x="277" y="2615"/>
                  </a:lnTo>
                  <a:lnTo>
                    <a:pt x="203" y="2854"/>
                  </a:lnTo>
                  <a:lnTo>
                    <a:pt x="148" y="3112"/>
                  </a:lnTo>
                  <a:lnTo>
                    <a:pt x="93" y="3370"/>
                  </a:lnTo>
                  <a:lnTo>
                    <a:pt x="56" y="3628"/>
                  </a:lnTo>
                  <a:lnTo>
                    <a:pt x="19" y="3904"/>
                  </a:lnTo>
                  <a:lnTo>
                    <a:pt x="1" y="4456"/>
                  </a:lnTo>
                  <a:lnTo>
                    <a:pt x="1" y="5008"/>
                  </a:lnTo>
                  <a:lnTo>
                    <a:pt x="38" y="5542"/>
                  </a:lnTo>
                  <a:lnTo>
                    <a:pt x="93" y="6076"/>
                  </a:lnTo>
                  <a:lnTo>
                    <a:pt x="185" y="6592"/>
                  </a:lnTo>
                  <a:lnTo>
                    <a:pt x="277" y="7089"/>
                  </a:lnTo>
                  <a:lnTo>
                    <a:pt x="369" y="7531"/>
                  </a:lnTo>
                  <a:lnTo>
                    <a:pt x="553" y="8286"/>
                  </a:lnTo>
                  <a:lnTo>
                    <a:pt x="701" y="8783"/>
                  </a:lnTo>
                  <a:lnTo>
                    <a:pt x="756" y="8967"/>
                  </a:lnTo>
                  <a:lnTo>
                    <a:pt x="940" y="8875"/>
                  </a:lnTo>
                  <a:lnTo>
                    <a:pt x="1400" y="8636"/>
                  </a:lnTo>
                  <a:lnTo>
                    <a:pt x="2063" y="8249"/>
                  </a:lnTo>
                  <a:lnTo>
                    <a:pt x="2450" y="7991"/>
                  </a:lnTo>
                  <a:lnTo>
                    <a:pt x="2855" y="7715"/>
                  </a:lnTo>
                  <a:lnTo>
                    <a:pt x="3278" y="7420"/>
                  </a:lnTo>
                  <a:lnTo>
                    <a:pt x="3702" y="7089"/>
                  </a:lnTo>
                  <a:lnTo>
                    <a:pt x="4125" y="6721"/>
                  </a:lnTo>
                  <a:lnTo>
                    <a:pt x="4512" y="6334"/>
                  </a:lnTo>
                  <a:lnTo>
                    <a:pt x="4880" y="5947"/>
                  </a:lnTo>
                  <a:lnTo>
                    <a:pt x="5064" y="5727"/>
                  </a:lnTo>
                  <a:lnTo>
                    <a:pt x="5211" y="5524"/>
                  </a:lnTo>
                  <a:lnTo>
                    <a:pt x="5359" y="5303"/>
                  </a:lnTo>
                  <a:lnTo>
                    <a:pt x="5506" y="5082"/>
                  </a:lnTo>
                  <a:lnTo>
                    <a:pt x="5616" y="4843"/>
                  </a:lnTo>
                  <a:lnTo>
                    <a:pt x="5727" y="4622"/>
                  </a:lnTo>
                  <a:lnTo>
                    <a:pt x="5819" y="4382"/>
                  </a:lnTo>
                  <a:lnTo>
                    <a:pt x="5893" y="4162"/>
                  </a:lnTo>
                  <a:lnTo>
                    <a:pt x="5929" y="3941"/>
                  </a:lnTo>
                  <a:lnTo>
                    <a:pt x="5966" y="3701"/>
                  </a:lnTo>
                  <a:lnTo>
                    <a:pt x="6003" y="3499"/>
                  </a:lnTo>
                  <a:lnTo>
                    <a:pt x="6003" y="3278"/>
                  </a:lnTo>
                  <a:lnTo>
                    <a:pt x="6003" y="3057"/>
                  </a:lnTo>
                  <a:lnTo>
                    <a:pt x="5985" y="2854"/>
                  </a:lnTo>
                  <a:lnTo>
                    <a:pt x="5948" y="2652"/>
                  </a:lnTo>
                  <a:lnTo>
                    <a:pt x="5911" y="2449"/>
                  </a:lnTo>
                  <a:lnTo>
                    <a:pt x="5801" y="2063"/>
                  </a:lnTo>
                  <a:lnTo>
                    <a:pt x="5672" y="1713"/>
                  </a:lnTo>
                  <a:lnTo>
                    <a:pt x="5506" y="1381"/>
                  </a:lnTo>
                  <a:lnTo>
                    <a:pt x="5340" y="1087"/>
                  </a:lnTo>
                  <a:lnTo>
                    <a:pt x="5175" y="811"/>
                  </a:lnTo>
                  <a:lnTo>
                    <a:pt x="5009" y="571"/>
                  </a:lnTo>
                  <a:lnTo>
                    <a:pt x="4843" y="369"/>
                  </a:lnTo>
                  <a:lnTo>
                    <a:pt x="4604" y="93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51B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41CF46-D496-44DD-B752-11C4CDD2D2F5}"/>
              </a:ext>
            </a:extLst>
          </p:cNvPr>
          <p:cNvSpPr txBox="1"/>
          <p:nvPr/>
        </p:nvSpPr>
        <p:spPr>
          <a:xfrm>
            <a:off x="6879266" y="2601408"/>
            <a:ext cx="216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A</a:t>
            </a: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- تطور القطاع الزراعي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C617FE-3C74-4249-8786-79001613A5D5}"/>
              </a:ext>
            </a:extLst>
          </p:cNvPr>
          <p:cNvSpPr txBox="1"/>
          <p:nvPr/>
        </p:nvSpPr>
        <p:spPr>
          <a:xfrm>
            <a:off x="4710224" y="2586019"/>
            <a:ext cx="216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B</a:t>
            </a: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- تطور السياحة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41767-F790-450D-8805-7A2B069F4763}"/>
              </a:ext>
            </a:extLst>
          </p:cNvPr>
          <p:cNvSpPr txBox="1"/>
          <p:nvPr/>
        </p:nvSpPr>
        <p:spPr>
          <a:xfrm>
            <a:off x="2693582" y="260270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</a:t>
            </a: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- تدمير البيئة الطبيعية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E445DC-DA0D-4BC7-A8AA-F97EC5361C42}"/>
              </a:ext>
            </a:extLst>
          </p:cNvPr>
          <p:cNvSpPr txBox="1"/>
          <p:nvPr/>
        </p:nvSpPr>
        <p:spPr>
          <a:xfrm>
            <a:off x="95691" y="2601408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D</a:t>
            </a: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- حماية الكائنات الحية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2" name="btnInknoeActivity">
            <a:extLst>
              <a:ext uri="{FF2B5EF4-FFF2-40B4-BE49-F238E27FC236}">
                <a16:creationId xmlns:a16="http://schemas.microsoft.com/office/drawing/2014/main" id="{B58B4CAF-D911-44F1-9B47-FC7CA030DD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3462227" y="3714750"/>
            <a:ext cx="2219546" cy="571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4EDBB22-60C9-4181-8083-8FA562A12847}"/>
              </a:ext>
            </a:extLst>
          </p:cNvPr>
          <p:cNvSpPr/>
          <p:nvPr/>
        </p:nvSpPr>
        <p:spPr>
          <a:xfrm>
            <a:off x="7240772" y="304318"/>
            <a:ext cx="1780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AE" sz="2800" b="1" dirty="0">
                <a:highlight>
                  <a:srgbClr val="00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تقويم بنائي</a:t>
            </a:r>
          </a:p>
        </p:txBody>
      </p:sp>
    </p:spTree>
    <p:extLst>
      <p:ext uri="{BB962C8B-B14F-4D97-AF65-F5344CB8AC3E}">
        <p14:creationId xmlns:p14="http://schemas.microsoft.com/office/powerpoint/2010/main" val="385574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180869" y="0"/>
            <a:ext cx="8963131" cy="855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3200" b="1" dirty="0">
                <a:latin typeface="Dubai" panose="020B0503030403030204" pitchFamily="34" charset="-78"/>
                <a:cs typeface="Dubai" panose="020B0503030403030204" pitchFamily="34" charset="-78"/>
              </a:rPr>
              <a:t>جهود دولة الإمارات العربية المتحدة في الحفاظ على البيئة</a:t>
            </a:r>
            <a:endParaRPr sz="32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8" name="علوم الدار _ زايد - رجل البيئة وقاهر الصحراء">
            <a:hlinkClick r:id="" action="ppaction://media"/>
            <a:extLst>
              <a:ext uri="{FF2B5EF4-FFF2-40B4-BE49-F238E27FC236}">
                <a16:creationId xmlns:a16="http://schemas.microsoft.com/office/drawing/2014/main" id="{9FAB2DAA-8969-426C-973C-43EE4DEEE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615" y="1050705"/>
            <a:ext cx="5770740" cy="377387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A5530D-822B-4242-97CA-6C0355894674}"/>
              </a:ext>
            </a:extLst>
          </p:cNvPr>
          <p:cNvSpPr txBox="1"/>
          <p:nvPr/>
        </p:nvSpPr>
        <p:spPr>
          <a:xfrm>
            <a:off x="7198242" y="1244009"/>
            <a:ext cx="1860698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18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من خلال مشاهدتك لمقطع الفيديو، اذكر جهود دولة الإمارات في المحافظة على البيئة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9C20D-373E-4AEA-BF50-F0C1ED6BD1F3}"/>
              </a:ext>
            </a:extLst>
          </p:cNvPr>
          <p:cNvSpPr txBox="1"/>
          <p:nvPr/>
        </p:nvSpPr>
        <p:spPr>
          <a:xfrm>
            <a:off x="7092662" y="3574570"/>
            <a:ext cx="164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800" b="1" dirty="0">
                <a:solidFill>
                  <a:srgbClr val="C00000"/>
                </a:solidFill>
                <a:highlight>
                  <a:srgbClr val="FFFF00"/>
                </a:highlight>
              </a:rPr>
              <a:t>الإجابة في الدردشة</a:t>
            </a:r>
            <a:endParaRPr lang="en-US" sz="18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C0250585-FBEC-45A9-9EE6-8460E8501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223989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  <p:grpSp>
        <p:nvGrpSpPr>
          <p:cNvPr id="18" name="Google Shape;462;p40">
            <a:extLst>
              <a:ext uri="{FF2B5EF4-FFF2-40B4-BE49-F238E27FC236}">
                <a16:creationId xmlns:a16="http://schemas.microsoft.com/office/drawing/2014/main" id="{D9EAE059-B796-47A7-8B20-D3035778F4A0}"/>
              </a:ext>
            </a:extLst>
          </p:cNvPr>
          <p:cNvGrpSpPr/>
          <p:nvPr/>
        </p:nvGrpSpPr>
        <p:grpSpPr>
          <a:xfrm>
            <a:off x="8663023" y="3533992"/>
            <a:ext cx="365499" cy="365499"/>
            <a:chOff x="1922075" y="1629000"/>
            <a:chExt cx="437200" cy="437200"/>
          </a:xfrm>
          <a:solidFill>
            <a:schemeClr val="bg2">
              <a:lumMod val="50000"/>
            </a:schemeClr>
          </a:solidFill>
        </p:grpSpPr>
        <p:sp>
          <p:nvSpPr>
            <p:cNvPr id="19" name="Google Shape;463;p40">
              <a:extLst>
                <a:ext uri="{FF2B5EF4-FFF2-40B4-BE49-F238E27FC236}">
                  <a16:creationId xmlns:a16="http://schemas.microsoft.com/office/drawing/2014/main" id="{C747E49A-EE3B-4E36-91A9-A5D5F7EF4820}"/>
                </a:ext>
              </a:extLst>
            </p:cNvPr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Google Shape;464;p40">
              <a:extLst>
                <a:ext uri="{FF2B5EF4-FFF2-40B4-BE49-F238E27FC236}">
                  <a16:creationId xmlns:a16="http://schemas.microsoft.com/office/drawing/2014/main" id="{997E7B2A-299D-478A-9B00-3F1299635014}"/>
                </a:ext>
              </a:extLst>
            </p:cNvPr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28120" r="28120"/>
          <a:stretch/>
        </p:blipFill>
        <p:spPr>
          <a:xfrm rot="-182">
            <a:off x="1152444" y="592222"/>
            <a:ext cx="1642531" cy="2500740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3767AF2-F075-4F37-A948-32937DEBC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"/>
            <a:ext cx="5750433" cy="514350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81853-1757-40D4-BB7A-3B350A905E82}"/>
              </a:ext>
            </a:extLst>
          </p:cNvPr>
          <p:cNvSpPr txBox="1"/>
          <p:nvPr/>
        </p:nvSpPr>
        <p:spPr>
          <a:xfrm>
            <a:off x="5835492" y="1956390"/>
            <a:ext cx="3265976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الربط بالمجتمع المحلي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5066089" y="446550"/>
            <a:ext cx="3853440" cy="14423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المحميات الطبيعية في دولة الإمارات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3" name="Google Shape;193;p23"/>
          <p:cNvSpPr txBox="1">
            <a:spLocks noGrp="1"/>
          </p:cNvSpPr>
          <p:nvPr>
            <p:ph type="body" idx="1"/>
          </p:nvPr>
        </p:nvSpPr>
        <p:spPr>
          <a:xfrm>
            <a:off x="5633969" y="2084036"/>
            <a:ext cx="3285560" cy="1442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محميات بحرية</a:t>
            </a:r>
          </a:p>
          <a:p>
            <a:pPr marL="0" lvl="0" indent="0" algn="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محميات برية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l="14244" r="30607"/>
          <a:stretch/>
        </p:blipFill>
        <p:spPr>
          <a:xfrm>
            <a:off x="224471" y="446550"/>
            <a:ext cx="4608989" cy="4696974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DDADDF5-BA89-4817-9F6F-AFF761C82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580817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4653402" y="148946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000" b="1" dirty="0">
                <a:latin typeface="Dubai" panose="020B0503030403030204" pitchFamily="34" charset="-78"/>
                <a:cs typeface="Dubai" panose="020B0503030403030204" pitchFamily="34" charset="-78"/>
              </a:rPr>
              <a:t>التعلم التعاوني</a:t>
            </a:r>
            <a:endParaRPr sz="4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28" name="Google Shape;228;p2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29" name="Google Shape;229;p26"/>
          <p:cNvPicPr preferRelativeResize="0"/>
          <p:nvPr/>
        </p:nvPicPr>
        <p:blipFill rotWithShape="1">
          <a:blip r:embed="rId3">
            <a:alphaModFix/>
          </a:blip>
          <a:srcRect l="6194" r="6185"/>
          <a:stretch/>
        </p:blipFill>
        <p:spPr>
          <a:xfrm rot="1204284">
            <a:off x="980226" y="36826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Google Shape;1601;p49">
            <a:extLst>
              <a:ext uri="{FF2B5EF4-FFF2-40B4-BE49-F238E27FC236}">
                <a16:creationId xmlns:a16="http://schemas.microsoft.com/office/drawing/2014/main" id="{5706FDE7-3F35-426C-9677-2B550B6B40FB}"/>
              </a:ext>
            </a:extLst>
          </p:cNvPr>
          <p:cNvSpPr txBox="1">
            <a:spLocks/>
          </p:cNvSpPr>
          <p:nvPr/>
        </p:nvSpPr>
        <p:spPr>
          <a:xfrm>
            <a:off x="2574133" y="963958"/>
            <a:ext cx="6446069" cy="398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1. ثلاث مجموعات في </a:t>
            </a:r>
            <a:r>
              <a:rPr lang="ar-AE" sz="2800" dirty="0" err="1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التيمز</a:t>
            </a:r>
            <a:b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2. الدخول للموقع عن طريق الرابط</a:t>
            </a:r>
            <a:b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3. توزيع المهام بين أعضاء الفريق</a:t>
            </a:r>
            <a:b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4. مدة النشاط 6 دقائق</a:t>
            </a:r>
            <a:b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5. كل مجموعة ستقيّم عمل المجموعات الأخرى</a:t>
            </a:r>
            <a:b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AE" sz="2800" dirty="0">
                <a:solidFill>
                  <a:schemeClr val="bg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6. </a:t>
            </a:r>
            <a:r>
              <a:rPr lang="ar-AE" sz="2800" dirty="0"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درجة النشاط 5 درجات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54E32B5-8FD9-412C-8D7D-228170B7B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643587">
            <a:off x="2732858" y="-157528"/>
            <a:ext cx="2152901" cy="2242971"/>
          </a:xfrm>
          <a:prstGeom prst="rect">
            <a:avLst/>
          </a:prstGeom>
        </p:spPr>
      </p:pic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5E6B2AAB-5820-4D75-841D-2880A5108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079851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 txBox="1">
            <a:spLocks noGrp="1"/>
          </p:cNvSpPr>
          <p:nvPr>
            <p:ph type="body" idx="1"/>
          </p:nvPr>
        </p:nvSpPr>
        <p:spPr>
          <a:xfrm>
            <a:off x="4253001" y="609655"/>
            <a:ext cx="4366800" cy="9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AE" sz="4400" b="1" dirty="0">
                <a:latin typeface="Dubai" panose="020B0503030403030204" pitchFamily="34" charset="-78"/>
                <a:cs typeface="Dubai" panose="020B0503030403030204" pitchFamily="34" charset="-78"/>
              </a:rPr>
              <a:t>ماذا تعلمت؟</a:t>
            </a:r>
            <a:endParaRPr sz="44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64" name="Google Shape;364;p3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65" name="Google Shape;365;p38"/>
          <p:cNvPicPr preferRelativeResize="0"/>
          <p:nvPr/>
        </p:nvPicPr>
        <p:blipFill rotWithShape="1">
          <a:blip r:embed="rId3">
            <a:alphaModFix/>
          </a:blip>
          <a:srcRect l="8091" t="22963" r="43307" b="-11217"/>
          <a:stretch/>
        </p:blipFill>
        <p:spPr>
          <a:xfrm rot="-226005">
            <a:off x="1585500" y="1475773"/>
            <a:ext cx="2433561" cy="2927735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E43798B3-756A-4F76-9CDD-FAB9DAC36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13469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1EADA77-B671-40C9-9756-4A7381A9FA72}"/>
              </a:ext>
            </a:extLst>
          </p:cNvPr>
          <p:cNvSpPr txBox="1"/>
          <p:nvPr/>
        </p:nvSpPr>
        <p:spPr>
          <a:xfrm>
            <a:off x="5597856" y="1999488"/>
            <a:ext cx="205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800" b="1" dirty="0">
                <a:highlight>
                  <a:srgbClr val="FFFF00"/>
                </a:highlight>
                <a:latin typeface="Dubai" panose="020B0503030403030204" pitchFamily="34" charset="-78"/>
                <a:cs typeface="Dubai" panose="020B0503030403030204" pitchFamily="34" charset="-78"/>
              </a:rPr>
              <a:t>الإجابة في الدردشة</a:t>
            </a:r>
            <a:endParaRPr lang="en-US" sz="1800" b="1" dirty="0">
              <a:highlight>
                <a:srgbClr val="FFFF00"/>
              </a:highligh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0" name="Google Shape;462;p40">
            <a:extLst>
              <a:ext uri="{FF2B5EF4-FFF2-40B4-BE49-F238E27FC236}">
                <a16:creationId xmlns:a16="http://schemas.microsoft.com/office/drawing/2014/main" id="{FBF703CA-DB92-42D5-9E84-F6AC9C3C2380}"/>
              </a:ext>
            </a:extLst>
          </p:cNvPr>
          <p:cNvGrpSpPr/>
          <p:nvPr/>
        </p:nvGrpSpPr>
        <p:grpSpPr>
          <a:xfrm>
            <a:off x="7558649" y="1919779"/>
            <a:ext cx="365499" cy="365499"/>
            <a:chOff x="1922075" y="1629000"/>
            <a:chExt cx="437200" cy="437200"/>
          </a:xfrm>
        </p:grpSpPr>
        <p:sp>
          <p:nvSpPr>
            <p:cNvPr id="11" name="Google Shape;463;p40">
              <a:extLst>
                <a:ext uri="{FF2B5EF4-FFF2-40B4-BE49-F238E27FC236}">
                  <a16:creationId xmlns:a16="http://schemas.microsoft.com/office/drawing/2014/main" id="{2E8FE0E5-E624-4EBC-8B45-3F50172DA782}"/>
                </a:ext>
              </a:extLst>
            </p:cNvPr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64;p40">
              <a:extLst>
                <a:ext uri="{FF2B5EF4-FFF2-40B4-BE49-F238E27FC236}">
                  <a16:creationId xmlns:a16="http://schemas.microsoft.com/office/drawing/2014/main" id="{B4FF9FBB-B164-4A6D-BC3F-970CD3F962CB}"/>
                </a:ext>
              </a:extLst>
            </p:cNvPr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9346-999E-4F2C-944D-242A4B901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65643-89AD-4632-9DA0-6D38DFE520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 descr="صورة تحتوي على لقطة شاشة, صورة فوتوغرافية, كثير&#10;&#10;تم إنشاء الوصف تلقائياً">
            <a:extLst>
              <a:ext uri="{FF2B5EF4-FFF2-40B4-BE49-F238E27FC236}">
                <a16:creationId xmlns:a16="http://schemas.microsoft.com/office/drawing/2014/main" id="{9915EE16-5E4F-4F8D-BEDD-EB6FE9801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301"/>
            <a:ext cx="9144000" cy="4472134"/>
          </a:xfrm>
          <a:prstGeom prst="rect">
            <a:avLst/>
          </a:prstGeom>
          <a:ln w="76200">
            <a:solidFill>
              <a:schemeClr val="accent6"/>
            </a:solidFill>
          </a:ln>
        </p:spPr>
      </p:pic>
      <p:sp>
        <p:nvSpPr>
          <p:cNvPr id="5" name="مستطيل 7">
            <a:extLst>
              <a:ext uri="{FF2B5EF4-FFF2-40B4-BE49-F238E27FC236}">
                <a16:creationId xmlns:a16="http://schemas.microsoft.com/office/drawing/2014/main" id="{53A86E52-DFA4-4868-92C6-BD9493327171}"/>
              </a:ext>
            </a:extLst>
          </p:cNvPr>
          <p:cNvSpPr/>
          <p:nvPr/>
        </p:nvSpPr>
        <p:spPr>
          <a:xfrm>
            <a:off x="8154865" y="0"/>
            <a:ext cx="989135" cy="83190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 rtl="1">
              <a:buClrTx/>
              <a:defRPr/>
            </a:pPr>
            <a:r>
              <a:rPr lang="ar-AE" sz="2475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قوانين </a:t>
            </a:r>
            <a:r>
              <a:rPr lang="ar-SA" sz="2475" kern="12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التعلم </a:t>
            </a:r>
            <a:endParaRPr lang="ar-AE" sz="2475" kern="120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8678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CC5F-D42E-4AFD-B2DC-124E59EDA8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79F2C-4B7B-42FB-A8E3-B9B08D698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7D4557-45C2-4A5B-86DB-8CADB1FC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42" y="-17412"/>
            <a:ext cx="9216342" cy="51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ctrTitle"/>
          </p:nvPr>
        </p:nvSpPr>
        <p:spPr>
          <a:xfrm>
            <a:off x="5196272" y="59979"/>
            <a:ext cx="376153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800" b="1" dirty="0">
                <a:solidFill>
                  <a:schemeClr val="tx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لوازم الحصة</a:t>
            </a:r>
            <a:endParaRPr sz="4800" b="1" dirty="0">
              <a:solidFill>
                <a:schemeClr val="tx2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5" name="Google Shape;782;p41">
            <a:extLst>
              <a:ext uri="{FF2B5EF4-FFF2-40B4-BE49-F238E27FC236}">
                <a16:creationId xmlns:a16="http://schemas.microsoft.com/office/drawing/2014/main" id="{06418177-2A12-4F28-A3F0-DF72A2CBBEED}"/>
              </a:ext>
            </a:extLst>
          </p:cNvPr>
          <p:cNvGrpSpPr/>
          <p:nvPr/>
        </p:nvGrpSpPr>
        <p:grpSpPr>
          <a:xfrm>
            <a:off x="3206260" y="1919193"/>
            <a:ext cx="2708351" cy="3093133"/>
            <a:chOff x="8770051" y="937343"/>
            <a:chExt cx="744272" cy="793950"/>
          </a:xfrm>
        </p:grpSpPr>
        <p:sp>
          <p:nvSpPr>
            <p:cNvPr id="6" name="Google Shape;783;p41">
              <a:extLst>
                <a:ext uri="{FF2B5EF4-FFF2-40B4-BE49-F238E27FC236}">
                  <a16:creationId xmlns:a16="http://schemas.microsoft.com/office/drawing/2014/main" id="{C8EE4449-D48D-4209-BA98-2C392EB63D58}"/>
                </a:ext>
              </a:extLst>
            </p:cNvPr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84;p41">
              <a:extLst>
                <a:ext uri="{FF2B5EF4-FFF2-40B4-BE49-F238E27FC236}">
                  <a16:creationId xmlns:a16="http://schemas.microsoft.com/office/drawing/2014/main" id="{20EEB9B8-21C2-41C1-BD92-7FB7445D4DC2}"/>
                </a:ext>
              </a:extLst>
            </p:cNvPr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2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785;p41">
              <a:extLst>
                <a:ext uri="{FF2B5EF4-FFF2-40B4-BE49-F238E27FC236}">
                  <a16:creationId xmlns:a16="http://schemas.microsoft.com/office/drawing/2014/main" id="{6BD129FF-481E-4300-BE1E-56D72009FC6D}"/>
                </a:ext>
              </a:extLst>
            </p:cNvPr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786;p41">
              <a:extLst>
                <a:ext uri="{FF2B5EF4-FFF2-40B4-BE49-F238E27FC236}">
                  <a16:creationId xmlns:a16="http://schemas.microsoft.com/office/drawing/2014/main" id="{C7D29BEF-6672-46B3-ACED-9EE11B4AC462}"/>
                </a:ext>
              </a:extLst>
            </p:cNvPr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787;p41">
              <a:extLst>
                <a:ext uri="{FF2B5EF4-FFF2-40B4-BE49-F238E27FC236}">
                  <a16:creationId xmlns:a16="http://schemas.microsoft.com/office/drawing/2014/main" id="{7B1455D7-971B-4D8C-8B0C-D86F0FFCECC2}"/>
                </a:ext>
              </a:extLst>
            </p:cNvPr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788;p41">
              <a:extLst>
                <a:ext uri="{FF2B5EF4-FFF2-40B4-BE49-F238E27FC236}">
                  <a16:creationId xmlns:a16="http://schemas.microsoft.com/office/drawing/2014/main" id="{FCE643B9-D8AE-4A4A-A518-F5B4505CECE6}"/>
                </a:ext>
              </a:extLst>
            </p:cNvPr>
            <p:cNvGrpSpPr/>
            <p:nvPr/>
          </p:nvGrpSpPr>
          <p:grpSpPr>
            <a:xfrm>
              <a:off x="8770051" y="937343"/>
              <a:ext cx="744272" cy="793950"/>
              <a:chOff x="6565437" y="1588001"/>
              <a:chExt cx="744272" cy="793950"/>
            </a:xfrm>
          </p:grpSpPr>
          <p:sp>
            <p:nvSpPr>
              <p:cNvPr id="13" name="Google Shape;790;p41">
                <a:extLst>
                  <a:ext uri="{FF2B5EF4-FFF2-40B4-BE49-F238E27FC236}">
                    <a16:creationId xmlns:a16="http://schemas.microsoft.com/office/drawing/2014/main" id="{7F50084B-BB67-4635-BD88-FB4185115B0F}"/>
                  </a:ext>
                </a:extLst>
              </p:cNvPr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793;p41">
                <a:extLst>
                  <a:ext uri="{FF2B5EF4-FFF2-40B4-BE49-F238E27FC236}">
                    <a16:creationId xmlns:a16="http://schemas.microsoft.com/office/drawing/2014/main" id="{E212F5F9-850D-41AA-A1A0-9A99A48DCB63}"/>
                  </a:ext>
                </a:extLst>
              </p:cNvPr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795;p41">
                <a:extLst>
                  <a:ext uri="{FF2B5EF4-FFF2-40B4-BE49-F238E27FC236}">
                    <a16:creationId xmlns:a16="http://schemas.microsoft.com/office/drawing/2014/main" id="{19FFCE43-812B-486E-BF9D-9EDBA3096628}"/>
                  </a:ext>
                </a:extLst>
              </p:cNvPr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796;p41">
                <a:extLst>
                  <a:ext uri="{FF2B5EF4-FFF2-40B4-BE49-F238E27FC236}">
                    <a16:creationId xmlns:a16="http://schemas.microsoft.com/office/drawing/2014/main" id="{42D0067C-9388-4D29-AB7B-2AFCC132C583}"/>
                  </a:ext>
                </a:extLst>
              </p:cNvPr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97;p41">
                <a:extLst>
                  <a:ext uri="{FF2B5EF4-FFF2-40B4-BE49-F238E27FC236}">
                    <a16:creationId xmlns:a16="http://schemas.microsoft.com/office/drawing/2014/main" id="{9079B7C1-6BE7-40E5-9D90-A7512B2C982B}"/>
                  </a:ext>
                </a:extLst>
              </p:cNvPr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98;p41">
                <a:extLst>
                  <a:ext uri="{FF2B5EF4-FFF2-40B4-BE49-F238E27FC236}">
                    <a16:creationId xmlns:a16="http://schemas.microsoft.com/office/drawing/2014/main" id="{42CF71D3-6547-4A81-AB9F-5557FA00E759}"/>
                  </a:ext>
                </a:extLst>
              </p:cNvPr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AC1CF8E-F52A-4521-B5C5-DEC0CBAFB9F5}"/>
              </a:ext>
            </a:extLst>
          </p:cNvPr>
          <p:cNvSpPr txBox="1"/>
          <p:nvPr/>
        </p:nvSpPr>
        <p:spPr>
          <a:xfrm>
            <a:off x="3151488" y="1512269"/>
            <a:ext cx="269741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Dubai" panose="020B0503030403030204" pitchFamily="34" charset="-78"/>
                <a:cs typeface="Dubai" panose="020B0503030403030204" pitchFamily="34" charset="-78"/>
              </a:rPr>
              <a:t>منصة ألف الدرس رقم .21</a:t>
            </a:r>
            <a:endParaRPr lang="en-US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7E28F8-F325-49B5-88C9-33BD5E7828F9}"/>
              </a:ext>
            </a:extLst>
          </p:cNvPr>
          <p:cNvSpPr txBox="1"/>
          <p:nvPr/>
        </p:nvSpPr>
        <p:spPr>
          <a:xfrm>
            <a:off x="5989739" y="3117755"/>
            <a:ext cx="28272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Dubai" panose="020B0503030403030204" pitchFamily="34" charset="-78"/>
                <a:cs typeface="Dubai" panose="020B0503030403030204" pitchFamily="34" charset="-78"/>
              </a:rPr>
              <a:t>الكتاب المدرسي ص63-69</a:t>
            </a:r>
            <a:endParaRPr lang="en-US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C6ED01-FB32-4BF9-A29B-E9D387968F7D}"/>
              </a:ext>
            </a:extLst>
          </p:cNvPr>
          <p:cNvSpPr txBox="1"/>
          <p:nvPr/>
        </p:nvSpPr>
        <p:spPr>
          <a:xfrm>
            <a:off x="104402" y="3086412"/>
            <a:ext cx="302123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Dubai" panose="020B0503030403030204" pitchFamily="34" charset="-78"/>
                <a:cs typeface="Dubai" panose="020B0503030403030204" pitchFamily="34" charset="-78"/>
              </a:rPr>
              <a:t>التفاعل الإيجابي أثناء الحصة</a:t>
            </a:r>
            <a:endParaRPr lang="en-US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34" name="Google Shape;134;p17"/>
          <p:cNvSpPr/>
          <p:nvPr/>
        </p:nvSpPr>
        <p:spPr>
          <a:xfrm rot="1553879">
            <a:off x="6731624" y="3973663"/>
            <a:ext cx="1651751" cy="1002497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7"/>
          <p:cNvSpPr/>
          <p:nvPr/>
        </p:nvSpPr>
        <p:spPr>
          <a:xfrm rot="-7428817">
            <a:off x="8198879" y="3373573"/>
            <a:ext cx="640974" cy="998333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4;p16">
            <a:extLst>
              <a:ext uri="{FF2B5EF4-FFF2-40B4-BE49-F238E27FC236}">
                <a16:creationId xmlns:a16="http://schemas.microsoft.com/office/drawing/2014/main" id="{13D2AC08-3378-423C-B78B-B7E7220533D5}"/>
              </a:ext>
            </a:extLst>
          </p:cNvPr>
          <p:cNvSpPr txBox="1">
            <a:spLocks/>
          </p:cNvSpPr>
          <p:nvPr/>
        </p:nvSpPr>
        <p:spPr>
          <a:xfrm>
            <a:off x="2088972" y="127591"/>
            <a:ext cx="434757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AE" sz="4800" b="1" dirty="0">
                <a:latin typeface="Dubai" panose="020B0503030403030204" pitchFamily="34" charset="-78"/>
                <a:cs typeface="Dubai" panose="020B0503030403030204" pitchFamily="34" charset="-78"/>
              </a:rPr>
              <a:t>خط سير الحصة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D59E6D-5BAB-4D0D-B43B-DA5D2D49C7A1}"/>
              </a:ext>
            </a:extLst>
          </p:cNvPr>
          <p:cNvGrpSpPr/>
          <p:nvPr/>
        </p:nvGrpSpPr>
        <p:grpSpPr>
          <a:xfrm>
            <a:off x="265816" y="1972767"/>
            <a:ext cx="8506048" cy="1499216"/>
            <a:chOff x="265816" y="1972767"/>
            <a:chExt cx="8506048" cy="1499216"/>
          </a:xfrm>
        </p:grpSpPr>
        <p:grpSp>
          <p:nvGrpSpPr>
            <p:cNvPr id="8" name="Google Shape;931;p41">
              <a:extLst>
                <a:ext uri="{FF2B5EF4-FFF2-40B4-BE49-F238E27FC236}">
                  <a16:creationId xmlns:a16="http://schemas.microsoft.com/office/drawing/2014/main" id="{65AA4B6E-0B2C-4710-8729-0AF663938211}"/>
                </a:ext>
              </a:extLst>
            </p:cNvPr>
            <p:cNvGrpSpPr/>
            <p:nvPr/>
          </p:nvGrpSpPr>
          <p:grpSpPr>
            <a:xfrm rot="16200000">
              <a:off x="3769233" y="-1530648"/>
              <a:ext cx="1499213" cy="8506048"/>
              <a:chOff x="8009694" y="3094491"/>
              <a:chExt cx="308598" cy="809533"/>
            </a:xfrm>
          </p:grpSpPr>
          <p:sp>
            <p:nvSpPr>
              <p:cNvPr id="9" name="Google Shape;932;p41">
                <a:extLst>
                  <a:ext uri="{FF2B5EF4-FFF2-40B4-BE49-F238E27FC236}">
                    <a16:creationId xmlns:a16="http://schemas.microsoft.com/office/drawing/2014/main" id="{25313F5A-08A9-4AE6-A627-E020FAE8BA2B}"/>
                  </a:ext>
                </a:extLst>
              </p:cNvPr>
              <p:cNvSpPr/>
              <p:nvPr/>
            </p:nvSpPr>
            <p:spPr>
              <a:xfrm>
                <a:off x="8011692" y="3885096"/>
                <a:ext cx="306496" cy="18928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5" extrusionOk="0">
                    <a:moveTo>
                      <a:pt x="569" y="13"/>
                    </a:moveTo>
                    <a:cubicBezTo>
                      <a:pt x="569" y="19"/>
                      <a:pt x="562" y="23"/>
                      <a:pt x="554" y="24"/>
                    </a:cubicBezTo>
                    <a:cubicBezTo>
                      <a:pt x="520" y="28"/>
                      <a:pt x="430" y="35"/>
                      <a:pt x="284" y="35"/>
                    </a:cubicBezTo>
                    <a:cubicBezTo>
                      <a:pt x="134" y="35"/>
                      <a:pt x="47" y="28"/>
                      <a:pt x="14" y="24"/>
                    </a:cubicBezTo>
                    <a:cubicBezTo>
                      <a:pt x="6" y="23"/>
                      <a:pt x="0" y="19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9" y="0"/>
                      <a:pt x="569" y="0"/>
                      <a:pt x="569" y="0"/>
                    </a:cubicBezTo>
                    <a:lnTo>
                      <a:pt x="569" y="1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933;p41">
                <a:extLst>
                  <a:ext uri="{FF2B5EF4-FFF2-40B4-BE49-F238E27FC236}">
                    <a16:creationId xmlns:a16="http://schemas.microsoft.com/office/drawing/2014/main" id="{3254B415-36B1-4E92-BCEF-EDEE03900E08}"/>
                  </a:ext>
                </a:extLst>
              </p:cNvPr>
              <p:cNvSpPr/>
              <p:nvPr/>
            </p:nvSpPr>
            <p:spPr>
              <a:xfrm>
                <a:off x="8009798" y="3094491"/>
                <a:ext cx="306496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74" extrusionOk="0">
                    <a:moveTo>
                      <a:pt x="372" y="32"/>
                    </a:moveTo>
                    <a:cubicBezTo>
                      <a:pt x="372" y="24"/>
                      <a:pt x="372" y="24"/>
                      <a:pt x="372" y="24"/>
                    </a:cubicBezTo>
                    <a:cubicBezTo>
                      <a:pt x="372" y="14"/>
                      <a:pt x="360" y="6"/>
                      <a:pt x="345" y="4"/>
                    </a:cubicBezTo>
                    <a:cubicBezTo>
                      <a:pt x="325" y="2"/>
                      <a:pt x="316" y="0"/>
                      <a:pt x="287" y="0"/>
                    </a:cubicBezTo>
                    <a:cubicBezTo>
                      <a:pt x="255" y="0"/>
                      <a:pt x="247" y="2"/>
                      <a:pt x="228" y="4"/>
                    </a:cubicBezTo>
                    <a:cubicBezTo>
                      <a:pt x="212" y="5"/>
                      <a:pt x="201" y="14"/>
                      <a:pt x="201" y="24"/>
                    </a:cubicBezTo>
                    <a:cubicBezTo>
                      <a:pt x="201" y="32"/>
                      <a:pt x="201" y="32"/>
                      <a:pt x="201" y="32"/>
                    </a:cubicBezTo>
                    <a:cubicBezTo>
                      <a:pt x="201" y="36"/>
                      <a:pt x="195" y="40"/>
                      <a:pt x="188" y="41"/>
                    </a:cubicBezTo>
                    <a:cubicBezTo>
                      <a:pt x="108" y="43"/>
                      <a:pt x="36" y="48"/>
                      <a:pt x="13" y="50"/>
                    </a:cubicBezTo>
                    <a:cubicBezTo>
                      <a:pt x="6" y="51"/>
                      <a:pt x="0" y="55"/>
                      <a:pt x="0" y="60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569" y="74"/>
                      <a:pt x="569" y="74"/>
                      <a:pt x="569" y="74"/>
                    </a:cubicBezTo>
                    <a:cubicBezTo>
                      <a:pt x="569" y="60"/>
                      <a:pt x="569" y="60"/>
                      <a:pt x="569" y="60"/>
                    </a:cubicBezTo>
                    <a:cubicBezTo>
                      <a:pt x="569" y="55"/>
                      <a:pt x="563" y="51"/>
                      <a:pt x="555" y="50"/>
                    </a:cubicBezTo>
                    <a:cubicBezTo>
                      <a:pt x="533" y="47"/>
                      <a:pt x="464" y="43"/>
                      <a:pt x="385" y="41"/>
                    </a:cubicBezTo>
                    <a:cubicBezTo>
                      <a:pt x="378" y="40"/>
                      <a:pt x="372" y="36"/>
                      <a:pt x="372" y="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934;p41">
                <a:extLst>
                  <a:ext uri="{FF2B5EF4-FFF2-40B4-BE49-F238E27FC236}">
                    <a16:creationId xmlns:a16="http://schemas.microsoft.com/office/drawing/2014/main" id="{DF67E209-A586-450B-993F-6FCC6C8FC161}"/>
                  </a:ext>
                </a:extLst>
              </p:cNvPr>
              <p:cNvSpPr txBox="1"/>
              <p:nvPr/>
            </p:nvSpPr>
            <p:spPr>
              <a:xfrm>
                <a:off x="8009694" y="3514386"/>
                <a:ext cx="306600" cy="1380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vert="vert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rPr lang="ar-AE" sz="1800" b="1" i="0" u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أهمية المحميات الطبيعية</a:t>
                </a:r>
                <a:endParaRPr sz="1800" b="1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935;p41">
                <a:extLst>
                  <a:ext uri="{FF2B5EF4-FFF2-40B4-BE49-F238E27FC236}">
                    <a16:creationId xmlns:a16="http://schemas.microsoft.com/office/drawing/2014/main" id="{A134F9D9-FE75-4D33-AD56-ECECA9C8D572}"/>
                  </a:ext>
                </a:extLst>
              </p:cNvPr>
              <p:cNvSpPr txBox="1"/>
              <p:nvPr/>
            </p:nvSpPr>
            <p:spPr>
              <a:xfrm>
                <a:off x="8011692" y="3231683"/>
                <a:ext cx="306600" cy="13804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2"/>
                </a:solidFill>
              </a:ln>
            </p:spPr>
            <p:txBody>
              <a:bodyPr spcFirstLastPara="1" vert="vert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rPr lang="ar-AE" sz="1800" b="1" i="0" u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المحميات البرية والبحرية</a:t>
                </a:r>
              </a:p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rPr lang="ar-AE" sz="1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(التعلم التعاوني)</a:t>
                </a:r>
                <a:endParaRPr sz="1800" b="1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936;p41">
                <a:extLst>
                  <a:ext uri="{FF2B5EF4-FFF2-40B4-BE49-F238E27FC236}">
                    <a16:creationId xmlns:a16="http://schemas.microsoft.com/office/drawing/2014/main" id="{38CB975A-2F5B-4A77-8D85-271074D657B0}"/>
                  </a:ext>
                </a:extLst>
              </p:cNvPr>
              <p:cNvSpPr txBox="1"/>
              <p:nvPr/>
            </p:nvSpPr>
            <p:spPr>
              <a:xfrm>
                <a:off x="8011692" y="3776951"/>
                <a:ext cx="306600" cy="10064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vert="vert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rPr lang="ar-AE" sz="1800" b="1" i="0" u="none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نواتج التعلم</a:t>
                </a:r>
                <a:endParaRPr sz="1800" b="1" i="0" u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937;p41">
                <a:extLst>
                  <a:ext uri="{FF2B5EF4-FFF2-40B4-BE49-F238E27FC236}">
                    <a16:creationId xmlns:a16="http://schemas.microsoft.com/office/drawing/2014/main" id="{4A54F6B8-1F34-4939-817F-A0A7B086E646}"/>
                  </a:ext>
                </a:extLst>
              </p:cNvPr>
              <p:cNvSpPr txBox="1"/>
              <p:nvPr/>
            </p:nvSpPr>
            <p:spPr>
              <a:xfrm>
                <a:off x="8011692" y="3654080"/>
                <a:ext cx="306600" cy="12131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vert="vert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rPr lang="ar-AE" sz="1800" b="1" i="0" u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التهيئة الحافزة</a:t>
                </a:r>
                <a:endParaRPr sz="1800" b="1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" name="Google Shape;937;p41">
              <a:extLst>
                <a:ext uri="{FF2B5EF4-FFF2-40B4-BE49-F238E27FC236}">
                  <a16:creationId xmlns:a16="http://schemas.microsoft.com/office/drawing/2014/main" id="{B8000B23-3124-46B8-BACC-9B33033AE277}"/>
                </a:ext>
              </a:extLst>
            </p:cNvPr>
            <p:cNvSpPr txBox="1"/>
            <p:nvPr/>
          </p:nvSpPr>
          <p:spPr>
            <a:xfrm rot="16200000">
              <a:off x="452103" y="2216746"/>
              <a:ext cx="1489507" cy="10209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vert="vert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ar-AE" sz="1800" b="1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تذكرة الخروج</a:t>
              </a:r>
              <a:endParaRPr sz="18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36;p41">
              <a:extLst>
                <a:ext uri="{FF2B5EF4-FFF2-40B4-BE49-F238E27FC236}">
                  <a16:creationId xmlns:a16="http://schemas.microsoft.com/office/drawing/2014/main" id="{7EDD7221-7D65-4D30-B67E-92A7EF8C1089}"/>
                </a:ext>
              </a:extLst>
            </p:cNvPr>
            <p:cNvSpPr txBox="1"/>
            <p:nvPr/>
          </p:nvSpPr>
          <p:spPr>
            <a:xfrm rot="16200000">
              <a:off x="3173348" y="1957289"/>
              <a:ext cx="1489507" cy="152046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vert="vert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ar-AE" sz="1800" b="1" i="0" u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جهود دولة الإمارات في الحفاظ على البيئة</a:t>
              </a:r>
              <a:endParaRPr sz="1800" b="1" i="0" u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3921293" y="130359"/>
            <a:ext cx="4864800" cy="9390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800" b="1" dirty="0">
                <a:latin typeface="Dubai" panose="020B0503030403030204" pitchFamily="34" charset="-78"/>
                <a:cs typeface="Dubai" panose="020B0503030403030204" pitchFamily="34" charset="-78"/>
              </a:rPr>
              <a:t>نواتج التعلم</a:t>
            </a:r>
            <a:endParaRPr sz="48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3421024" y="1433520"/>
            <a:ext cx="5365069" cy="1138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AE" b="1" dirty="0">
                <a:solidFill>
                  <a:srgbClr val="484F5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1- أن أفسر بعض المفاهيم والمصطلحات الواردة في الدرس.</a:t>
            </a:r>
          </a:p>
          <a:p>
            <a:pPr marL="0" lvl="0" indent="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AE" b="1" dirty="0">
                <a:solidFill>
                  <a:schemeClr val="accent3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المحمية الطبيعية – الحياة الفطرية</a:t>
            </a:r>
            <a:endParaRPr sz="2800" dirty="0">
              <a:solidFill>
                <a:schemeClr val="accent3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18" name="Google Shape;118;p1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l="6329" r="44411"/>
          <a:stretch/>
        </p:blipFill>
        <p:spPr>
          <a:xfrm rot="1120135">
            <a:off x="852806" y="340242"/>
            <a:ext cx="1749091" cy="2663023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11A80E5D-5020-4377-AF94-5304FC695C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96037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  <p:sp>
        <p:nvSpPr>
          <p:cNvPr id="12" name="Google Shape;116;p15">
            <a:extLst>
              <a:ext uri="{FF2B5EF4-FFF2-40B4-BE49-F238E27FC236}">
                <a16:creationId xmlns:a16="http://schemas.microsoft.com/office/drawing/2014/main" id="{0C7681A3-2320-477F-A7FC-B465F499D985}"/>
              </a:ext>
            </a:extLst>
          </p:cNvPr>
          <p:cNvSpPr txBox="1">
            <a:spLocks/>
          </p:cNvSpPr>
          <p:nvPr/>
        </p:nvSpPr>
        <p:spPr>
          <a:xfrm>
            <a:off x="3421024" y="2571750"/>
            <a:ext cx="5365069" cy="60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ntano Sans"/>
              <a:buChar char="⊷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ntano Sans"/>
              <a:buChar char="⊶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ntano Sans"/>
              <a:buChar char="⊸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●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○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■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●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○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■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r" rtl="1">
              <a:buClr>
                <a:schemeClr val="dk1"/>
              </a:buClr>
              <a:buSzPts val="1100"/>
              <a:buFont typeface="Arial"/>
              <a:buNone/>
            </a:pPr>
            <a:r>
              <a:rPr lang="ar-AE" b="1" dirty="0">
                <a:solidFill>
                  <a:srgbClr val="484F5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2- أن أتعرف على مظاهر اهتمام الباني المؤسس بالبيئة.</a:t>
            </a:r>
            <a:endParaRPr lang="ar-AE" sz="2800" dirty="0">
              <a:solidFill>
                <a:schemeClr val="accent3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Google Shape;116;p15">
            <a:extLst>
              <a:ext uri="{FF2B5EF4-FFF2-40B4-BE49-F238E27FC236}">
                <a16:creationId xmlns:a16="http://schemas.microsoft.com/office/drawing/2014/main" id="{C11A7DB3-FED3-4EB1-A343-BB0492CAC4E1}"/>
              </a:ext>
            </a:extLst>
          </p:cNvPr>
          <p:cNvSpPr txBox="1">
            <a:spLocks/>
          </p:cNvSpPr>
          <p:nvPr/>
        </p:nvSpPr>
        <p:spPr>
          <a:xfrm>
            <a:off x="3421024" y="3407787"/>
            <a:ext cx="5365069" cy="60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ntano Sans"/>
              <a:buChar char="⊷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ntano Sans"/>
              <a:buChar char="⊶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ontano Sans"/>
              <a:buChar char="⊸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●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○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■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●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○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■"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r" rtl="1">
              <a:buClr>
                <a:schemeClr val="dk1"/>
              </a:buClr>
              <a:buSzPts val="1100"/>
              <a:buFont typeface="Arial"/>
              <a:buNone/>
            </a:pPr>
            <a:r>
              <a:rPr lang="ar-AE" b="1" dirty="0">
                <a:solidFill>
                  <a:srgbClr val="484F5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3- أن أتعرف على المحميات الطبيعية في بلادي.</a:t>
            </a:r>
            <a:endParaRPr lang="ar-AE" sz="2800" dirty="0">
              <a:solidFill>
                <a:schemeClr val="accent3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uild="p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body" idx="1"/>
          </p:nvPr>
        </p:nvSpPr>
        <p:spPr>
          <a:xfrm>
            <a:off x="2993699" y="2161800"/>
            <a:ext cx="5395389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AE" sz="3200" b="1" i="0" dirty="0">
                <a:latin typeface="Dubai" panose="020B0503030403030204" pitchFamily="34" charset="-78"/>
                <a:cs typeface="Dubai" panose="020B0503030403030204" pitchFamily="34" charset="-78"/>
              </a:rPr>
              <a:t>ربط الدرس السابق بالدرس الحالي</a:t>
            </a:r>
            <a:endParaRPr sz="3200" b="1" i="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 l="11022" t="10435" r="11022" b="10443"/>
          <a:stretch/>
        </p:blipFill>
        <p:spPr>
          <a:xfrm>
            <a:off x="1351560" y="481494"/>
            <a:ext cx="1642139" cy="2500206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Google Shape;141;p18">
            <a:extLst>
              <a:ext uri="{FF2B5EF4-FFF2-40B4-BE49-F238E27FC236}">
                <a16:creationId xmlns:a16="http://schemas.microsoft.com/office/drawing/2014/main" id="{7EE4C0A3-015B-40BC-9375-EF5C425953EE}"/>
              </a:ext>
            </a:extLst>
          </p:cNvPr>
          <p:cNvSpPr txBox="1">
            <a:spLocks/>
          </p:cNvSpPr>
          <p:nvPr/>
        </p:nvSpPr>
        <p:spPr>
          <a:xfrm>
            <a:off x="3748611" y="-10632"/>
            <a:ext cx="5395389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⊷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⊶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⊸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●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○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■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●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○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Pontano Sans"/>
              <a:buChar char="■"/>
              <a:defRPr sz="2600" b="0" i="1" u="none" strike="noStrike" cap="none">
                <a:solidFill>
                  <a:schemeClr val="accent2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r" rtl="1">
              <a:buFont typeface="Pontano Sans"/>
              <a:buNone/>
            </a:pPr>
            <a:r>
              <a:rPr lang="ar-AE" sz="4000" b="1" i="0" dirty="0">
                <a:solidFill>
                  <a:schemeClr val="accent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التهيئة الحافزة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918D901D-2546-4CBB-9C27-634C33288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74859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2317899" y="164894"/>
            <a:ext cx="6656056" cy="9408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000" b="1" dirty="0">
                <a:latin typeface="Dubai" panose="020B0503030403030204" pitchFamily="34" charset="-78"/>
                <a:cs typeface="Dubai" panose="020B0503030403030204" pitchFamily="34" charset="-78"/>
              </a:rPr>
              <a:t>ما السبب من إنشاء المحميات؟</a:t>
            </a:r>
            <a:endParaRPr sz="4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4105874" y="1465582"/>
            <a:ext cx="4581001" cy="30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تدخل الإنسان في البيئة</a:t>
            </a: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التوسع العمراني</a:t>
            </a: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استغلال الانسان الغير منتظم لموارد البيئة</a:t>
            </a: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AE" b="1" dirty="0">
                <a:latin typeface="Dubai" panose="020B0503030403030204" pitchFamily="34" charset="-78"/>
                <a:cs typeface="Dubai" panose="020B0503030403030204" pitchFamily="34" charset="-78"/>
              </a:rPr>
              <a:t>تلوث البيئة</a:t>
            </a:r>
            <a:endParaRPr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t="21478" r="12854" b="8625"/>
          <a:stretch/>
        </p:blipFill>
        <p:spPr>
          <a:xfrm rot="-226003">
            <a:off x="1599738" y="1500708"/>
            <a:ext cx="2413373" cy="2903426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13241729-CF53-4E16-B86C-8BE88947F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859116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148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ctrTitle" idx="4294967295"/>
          </p:nvPr>
        </p:nvSpPr>
        <p:spPr>
          <a:xfrm>
            <a:off x="2139144" y="136871"/>
            <a:ext cx="6971177" cy="709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4000" b="1" dirty="0">
                <a:solidFill>
                  <a:srgbClr val="B8F56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أهمية إنشاء المحميات الطبيعية</a:t>
            </a:r>
            <a:endParaRPr sz="4000" b="1" dirty="0">
              <a:solidFill>
                <a:srgbClr val="B8F56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4294967295"/>
          </p:nvPr>
        </p:nvSpPr>
        <p:spPr>
          <a:xfrm>
            <a:off x="3591046" y="1626197"/>
            <a:ext cx="5390632" cy="561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AE" sz="20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1. صون وحفظ الأنواع النباتية والحيوانية من الانقراض</a:t>
            </a:r>
          </a:p>
        </p:txBody>
      </p:sp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59" name="Google Shape;159;p20"/>
          <p:cNvGrpSpPr/>
          <p:nvPr/>
        </p:nvGrpSpPr>
        <p:grpSpPr>
          <a:xfrm>
            <a:off x="692619" y="0"/>
            <a:ext cx="1417581" cy="1380759"/>
            <a:chOff x="5926225" y="921350"/>
            <a:chExt cx="517800" cy="504350"/>
          </a:xfrm>
        </p:grpSpPr>
        <p:sp>
          <p:nvSpPr>
            <p:cNvPr id="160" name="Google Shape;160;p20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0"/>
          <p:cNvSpPr/>
          <p:nvPr/>
        </p:nvSpPr>
        <p:spPr>
          <a:xfrm>
            <a:off x="2027271" y="916449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0"/>
          <p:cNvGrpSpPr/>
          <p:nvPr/>
        </p:nvGrpSpPr>
        <p:grpSpPr>
          <a:xfrm>
            <a:off x="1907017" y="3164571"/>
            <a:ext cx="1128571" cy="1471014"/>
            <a:chOff x="2624850" y="4296000"/>
            <a:chExt cx="380400" cy="495825"/>
          </a:xfrm>
        </p:grpSpPr>
        <p:sp>
          <p:nvSpPr>
            <p:cNvPr id="164" name="Google Shape;164;p20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0"/>
          <p:cNvSpPr/>
          <p:nvPr/>
        </p:nvSpPr>
        <p:spPr>
          <a:xfrm>
            <a:off x="1280165" y="2229955"/>
            <a:ext cx="1775404" cy="981322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3327990" y="703205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7;p20">
            <a:extLst>
              <a:ext uri="{FF2B5EF4-FFF2-40B4-BE49-F238E27FC236}">
                <a16:creationId xmlns:a16="http://schemas.microsoft.com/office/drawing/2014/main" id="{094ABF7F-1467-4469-B5C0-190ABCF39475}"/>
              </a:ext>
            </a:extLst>
          </p:cNvPr>
          <p:cNvSpPr txBox="1">
            <a:spLocks/>
          </p:cNvSpPr>
          <p:nvPr/>
        </p:nvSpPr>
        <p:spPr>
          <a:xfrm>
            <a:off x="2987749" y="2267379"/>
            <a:ext cx="5993929" cy="56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r" rtl="1">
              <a:buFont typeface="Pontano Sans"/>
              <a:buNone/>
            </a:pPr>
            <a:r>
              <a:rPr lang="ar-AE" sz="20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2. الاستغلال المنظم والرشيد للموارد الحيوية التي توجد في المحميات</a:t>
            </a:r>
          </a:p>
        </p:txBody>
      </p:sp>
      <p:sp>
        <p:nvSpPr>
          <p:cNvPr id="16" name="Google Shape;157;p20">
            <a:extLst>
              <a:ext uri="{FF2B5EF4-FFF2-40B4-BE49-F238E27FC236}">
                <a16:creationId xmlns:a16="http://schemas.microsoft.com/office/drawing/2014/main" id="{DC0895DE-44EC-4E4F-BDC5-BD0B193579D4}"/>
              </a:ext>
            </a:extLst>
          </p:cNvPr>
          <p:cNvSpPr txBox="1">
            <a:spLocks/>
          </p:cNvSpPr>
          <p:nvPr/>
        </p:nvSpPr>
        <p:spPr>
          <a:xfrm>
            <a:off x="3327990" y="3098279"/>
            <a:ext cx="5627063" cy="56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r" rtl="1">
              <a:buFont typeface="Pontano Sans"/>
              <a:buNone/>
            </a:pPr>
            <a:r>
              <a:rPr lang="ar-AE" sz="20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3. زيادة الوعي لدى السكان بأهمية الكائنات الحية في المحميات</a:t>
            </a:r>
          </a:p>
        </p:txBody>
      </p:sp>
      <p:sp>
        <p:nvSpPr>
          <p:cNvPr id="17" name="Google Shape;157;p20">
            <a:extLst>
              <a:ext uri="{FF2B5EF4-FFF2-40B4-BE49-F238E27FC236}">
                <a16:creationId xmlns:a16="http://schemas.microsoft.com/office/drawing/2014/main" id="{D3A053F2-BFA4-4BB9-9349-E8392780B989}"/>
              </a:ext>
            </a:extLst>
          </p:cNvPr>
          <p:cNvSpPr txBox="1">
            <a:spLocks/>
          </p:cNvSpPr>
          <p:nvPr/>
        </p:nvSpPr>
        <p:spPr>
          <a:xfrm>
            <a:off x="4189229" y="3937237"/>
            <a:ext cx="4792449" cy="56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r" rtl="1">
              <a:buFont typeface="Pontano Sans"/>
              <a:buNone/>
            </a:pPr>
            <a:r>
              <a:rPr lang="ar-AE" sz="2000" b="1" dirty="0">
                <a:solidFill>
                  <a:srgbClr val="FFFFFF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4. تطوير السياحة البيئية</a:t>
            </a:r>
          </a:p>
        </p:txBody>
      </p:sp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B768EB7B-E7A1-42FA-A4AB-4D2E93596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128408"/>
              </p:ext>
            </p:extLst>
          </p:nvPr>
        </p:nvGraphicFramePr>
        <p:xfrm>
          <a:off x="33679" y="800682"/>
          <a:ext cx="1317881" cy="3494870"/>
        </p:xfrm>
        <a:graphic>
          <a:graphicData uri="http://schemas.openxmlformats.org/drawingml/2006/table">
            <a:tbl>
              <a:tblPr firstRow="1" bandRow="1">
                <a:tableStyleId>{AB060898-4E1C-4300-B3F9-ECAE13062A8E}</a:tableStyleId>
              </a:tblPr>
              <a:tblGrid>
                <a:gridCol w="1317881">
                  <a:extLst>
                    <a:ext uri="{9D8B030D-6E8A-4147-A177-3AD203B41FA5}">
                      <a16:colId xmlns:a16="http://schemas.microsoft.com/office/drawing/2014/main" val="2737851059"/>
                    </a:ext>
                  </a:extLst>
                </a:gridCol>
              </a:tblGrid>
              <a:tr h="364750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خط سير الحصة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11566"/>
                  </a:ext>
                </a:extLst>
              </a:tr>
              <a:tr h="393031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نواتج التعلم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1198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التهيئة الحافزة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87852"/>
                  </a:ext>
                </a:extLst>
              </a:tr>
              <a:tr h="373719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أهمية المحميات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84258"/>
                  </a:ext>
                </a:extLst>
              </a:tr>
              <a:tr h="715588">
                <a:tc>
                  <a:txBody>
                    <a:bodyPr/>
                    <a:lstStyle/>
                    <a:p>
                      <a:pPr algn="r" rtl="1"/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جهود دولة الإمارات في الحفاظ على البيئة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63056"/>
                  </a:ext>
                </a:extLst>
              </a:tr>
              <a:tr h="50687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المحميات البرية والبحرية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392577"/>
                  </a:ext>
                </a:extLst>
              </a:tr>
              <a:tr h="45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AE" b="1" dirty="0">
                          <a:latin typeface="Dubai" panose="020B0503030403030204" pitchFamily="34" charset="-78"/>
                          <a:cs typeface="Dubai" panose="020B0503030403030204" pitchFamily="34" charset="-78"/>
                        </a:rPr>
                        <a:t>تذكرة الخروج</a:t>
                      </a:r>
                      <a:endParaRPr lang="en-US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98542"/>
                  </a:ext>
                </a:extLst>
              </a:tr>
            </a:tbl>
          </a:graphicData>
        </a:graphic>
      </p:graphicFrame>
      <p:sp>
        <p:nvSpPr>
          <p:cNvPr id="19" name="Google Shape;156;p20">
            <a:extLst>
              <a:ext uri="{FF2B5EF4-FFF2-40B4-BE49-F238E27FC236}">
                <a16:creationId xmlns:a16="http://schemas.microsoft.com/office/drawing/2014/main" id="{E500A2C6-F3B4-40C9-A586-6FC1B1BD173C}"/>
              </a:ext>
            </a:extLst>
          </p:cNvPr>
          <p:cNvSpPr txBox="1">
            <a:spLocks/>
          </p:cNvSpPr>
          <p:nvPr/>
        </p:nvSpPr>
        <p:spPr>
          <a:xfrm>
            <a:off x="2172823" y="48730"/>
            <a:ext cx="6971177" cy="79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algn="r" rtl="1"/>
            <a:r>
              <a:rPr lang="ar-AE" sz="4000" b="1" dirty="0">
                <a:solidFill>
                  <a:srgbClr val="B8F567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ضع عنواناً مناسباً للنص</a:t>
            </a:r>
          </a:p>
        </p:txBody>
      </p:sp>
      <p:sp>
        <p:nvSpPr>
          <p:cNvPr id="20" name="Google Shape;156;p20">
            <a:extLst>
              <a:ext uri="{FF2B5EF4-FFF2-40B4-BE49-F238E27FC236}">
                <a16:creationId xmlns:a16="http://schemas.microsoft.com/office/drawing/2014/main" id="{387851EF-37C4-4270-8B41-7692E70B1114}"/>
              </a:ext>
            </a:extLst>
          </p:cNvPr>
          <p:cNvSpPr txBox="1">
            <a:spLocks/>
          </p:cNvSpPr>
          <p:nvPr/>
        </p:nvSpPr>
        <p:spPr>
          <a:xfrm>
            <a:off x="2168088" y="-5973"/>
            <a:ext cx="6971177" cy="79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 b="0" i="0" u="none" strike="noStrike" cap="non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algn="r" rtl="1"/>
            <a:endParaRPr lang="ar-AE" sz="4000" b="1" dirty="0">
              <a:solidFill>
                <a:srgbClr val="B8F567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/>
      <p:bldP spid="15" grpId="0"/>
      <p:bldP spid="16" grpId="0"/>
      <p:bldP spid="17" grpId="0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76505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508</Words>
  <Application>Microsoft Office PowerPoint</Application>
  <PresentationFormat>On-screen Show (16:9)</PresentationFormat>
  <Paragraphs>124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Dubai</vt:lpstr>
      <vt:lpstr>Dosis</vt:lpstr>
      <vt:lpstr>Dosis ExtraLight</vt:lpstr>
      <vt:lpstr>Pontano Sans</vt:lpstr>
      <vt:lpstr>Calibri</vt:lpstr>
      <vt:lpstr>Arial</vt:lpstr>
      <vt:lpstr>Solanio template</vt:lpstr>
      <vt:lpstr>المحميات الطبيعية في بلادي</vt:lpstr>
      <vt:lpstr>PowerPoint Presentation</vt:lpstr>
      <vt:lpstr>PowerPoint Presentation</vt:lpstr>
      <vt:lpstr>لوازم الحصة</vt:lpstr>
      <vt:lpstr>PowerPoint Presentation</vt:lpstr>
      <vt:lpstr>نواتج التعلم</vt:lpstr>
      <vt:lpstr>PowerPoint Presentation</vt:lpstr>
      <vt:lpstr>ما السبب من إنشاء المحميات؟</vt:lpstr>
      <vt:lpstr>أهمية إنشاء المحميات الطبيعية</vt:lpstr>
      <vt:lpstr>من خلال ملاحظتك للصور، استنتج الأعمال المساهمة في تدمير المحميات</vt:lpstr>
      <vt:lpstr>#بلادنا_أمانة</vt:lpstr>
      <vt:lpstr>ما الأثر المترتب على الاستغلال العشوائي وغير المدروس من قبل الإنسان والحياة المدنية على البيئة؟</vt:lpstr>
      <vt:lpstr>جهود دولة الإمارات العربية المتحدة في الحفاظ على البيئة</vt:lpstr>
      <vt:lpstr>PowerPoint Presentation</vt:lpstr>
      <vt:lpstr>المحميات الطبيعية في دولة الإمارات</vt:lpstr>
      <vt:lpstr>التعلم التعاوني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المحميات الطبيعية في بلادي</dc:title>
  <dc:creator>Mariam Alshamisi</dc:creator>
  <cp:lastModifiedBy>Mariam Alshamisi</cp:lastModifiedBy>
  <cp:revision>19</cp:revision>
  <dcterms:modified xsi:type="dcterms:W3CDTF">2021-02-21T03:53:31Z</dcterms:modified>
</cp:coreProperties>
</file>