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323" r:id="rId2"/>
    <p:sldId id="293" r:id="rId3"/>
    <p:sldId id="3847" r:id="rId4"/>
    <p:sldId id="427" r:id="rId5"/>
    <p:sldId id="296" r:id="rId6"/>
    <p:sldId id="297" r:id="rId7"/>
    <p:sldId id="317" r:id="rId8"/>
    <p:sldId id="318" r:id="rId9"/>
    <p:sldId id="316" r:id="rId10"/>
    <p:sldId id="267" r:id="rId11"/>
    <p:sldId id="271" r:id="rId12"/>
    <p:sldId id="322" r:id="rId13"/>
    <p:sldId id="321" r:id="rId14"/>
    <p:sldId id="274" r:id="rId15"/>
    <p:sldId id="266" r:id="rId16"/>
    <p:sldId id="268" r:id="rId17"/>
    <p:sldId id="319" r:id="rId18"/>
    <p:sldId id="272" r:id="rId19"/>
    <p:sldId id="273" r:id="rId20"/>
    <p:sldId id="269" r:id="rId21"/>
    <p:sldId id="320" r:id="rId22"/>
    <p:sldId id="270" r:id="rId23"/>
    <p:sldId id="313" r:id="rId24"/>
    <p:sldId id="314" r:id="rId25"/>
    <p:sldId id="315" r:id="rId26"/>
  </p:sldIdLst>
  <p:sldSz cx="9144000" cy="6858000" type="screen4x3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789" autoAdjust="0"/>
    <p:restoredTop sz="94660"/>
  </p:normalViewPr>
  <p:slideViewPr>
    <p:cSldViewPr>
      <p:cViewPr varScale="1">
        <p:scale>
          <a:sx n="60" d="100"/>
          <a:sy n="60" d="100"/>
        </p:scale>
        <p:origin x="151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FA264-D7C8-4333-B00B-0A63998C7A8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082C-90C8-4162-A1EA-D0C22010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3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933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8136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20265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2" y="438151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9" y="5734054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3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809B-91B0-4F4F-97AC-D9F03F75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CA21C-1F75-42E6-B37A-958B8C80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B0DA-82CC-4EC2-9544-36125B233EAE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3EB94-6A5F-4B7C-8F21-1869104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F416C-E575-4340-990A-0A782913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A015-B816-4EDA-A8D7-A1829D64F59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6BF7C-3546-403D-91FC-F9AB1AECF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4101444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2062711"/>
            <a:ext cx="5933700" cy="2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443075" y="-1173900"/>
            <a:ext cx="1792503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094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2088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798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1264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8578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299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3325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3012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346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7B51-73EE-416A-B849-C7B5E05DEF2D}" type="datetimeFigureOut">
              <a:rPr lang="ar-AE" smtClean="0"/>
              <a:t>06/06/1443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DEF8A-094A-4D00-9875-5D5C2CA27C0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448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8959"/>
            <a:ext cx="8229600" cy="601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716" y="2319139"/>
            <a:ext cx="971984" cy="1802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0285" y="2676116"/>
            <a:ext cx="3303431" cy="1088540"/>
          </a:xfrm>
          <a:prstGeom prst="rect">
            <a:avLst/>
          </a:prstGeom>
          <a:solidFill>
            <a:srgbClr val="00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  <a:p>
            <a:pPr algn="ctr"/>
            <a:r>
              <a:rPr lang="en-GB" sz="1500" dirty="0"/>
              <a:t>                    </a:t>
            </a:r>
            <a:r>
              <a:rPr lang="en-GB" dirty="0"/>
              <a:t>Good morning my dear students!</a:t>
            </a:r>
          </a:p>
          <a:p>
            <a:pPr algn="ctr"/>
            <a:r>
              <a:rPr lang="en-GB" dirty="0"/>
              <a:t>            How are you?</a:t>
            </a:r>
          </a:p>
          <a:p>
            <a:pPr algn="ctr"/>
            <a:endParaRPr lang="en-GB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1" y="2776976"/>
            <a:ext cx="1108786" cy="9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8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Rectangle 1"/>
          <p:cNvSpPr/>
          <p:nvPr/>
        </p:nvSpPr>
        <p:spPr>
          <a:xfrm>
            <a:off x="304800" y="457200"/>
            <a:ext cx="838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u="sng" dirty="0">
                <a:solidFill>
                  <a:schemeClr val="accent3">
                    <a:lumMod val="75000"/>
                  </a:schemeClr>
                </a:solidFill>
                <a:latin typeface="F13-1000-0-0"/>
              </a:rPr>
              <a:t>Learning Objectives: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F13-1000-0-0"/>
              </a:rPr>
              <a:t>Speaking</a:t>
            </a:r>
            <a:r>
              <a:rPr lang="en-US" sz="4000" dirty="0">
                <a:solidFill>
                  <a:srgbClr val="1D1D1B"/>
                </a:solidFill>
                <a:latin typeface="F13-1000-0-0"/>
              </a:rPr>
              <a:t>: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develop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learners’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ability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give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and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receive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information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about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location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and direction.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F13-1000-0-0"/>
              </a:rPr>
              <a:t>Reading</a:t>
            </a:r>
            <a:r>
              <a:rPr lang="en-US" sz="4000" dirty="0">
                <a:solidFill>
                  <a:srgbClr val="1D1D1B"/>
                </a:solidFill>
                <a:latin typeface="F13-1000-0-0"/>
              </a:rPr>
              <a:t>: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develop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learners’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ability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read and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sequence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dialogue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by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using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logic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and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signposting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devices.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F13-1000-0-0"/>
              </a:rPr>
              <a:t>Writing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: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develop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learners’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ability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produce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short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factual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answers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in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response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to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a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request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for</a:t>
            </a:r>
            <a:r>
              <a:rPr lang="en-US" sz="4000" dirty="0">
                <a:solidFill>
                  <a:srgbClr val="000000"/>
                </a:solidFill>
                <a:latin typeface="F12-1000-0-0"/>
              </a:rPr>
              <a:t> </a:t>
            </a:r>
            <a:r>
              <a:rPr lang="en-US" sz="4000" dirty="0">
                <a:solidFill>
                  <a:srgbClr val="1D1D1B"/>
                </a:solidFill>
                <a:latin typeface="F12-1000-0-0"/>
              </a:rPr>
              <a:t>information.</a:t>
            </a:r>
            <a:endParaRPr lang="ar-AE" sz="4000" dirty="0"/>
          </a:p>
        </p:txBody>
      </p:sp>
    </p:spTree>
    <p:extLst>
      <p:ext uri="{BB962C8B-B14F-4D97-AF65-F5344CB8AC3E}">
        <p14:creationId xmlns:p14="http://schemas.microsoft.com/office/powerpoint/2010/main" val="377687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Rectangle 3"/>
          <p:cNvSpPr/>
          <p:nvPr/>
        </p:nvSpPr>
        <p:spPr>
          <a:xfrm>
            <a:off x="2590800" y="533400"/>
            <a:ext cx="45720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rtl="0"/>
            <a:r>
              <a:rPr lang="ar-AE" sz="2400" b="1" u="sng" dirty="0" err="1">
                <a:solidFill>
                  <a:schemeClr val="accent3">
                    <a:lumMod val="75000"/>
                  </a:schemeClr>
                </a:solidFill>
              </a:rPr>
              <a:t>Key</a:t>
            </a:r>
            <a:r>
              <a:rPr lang="ar-AE" sz="2400" b="1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ar-AE" sz="2400" b="1" u="sng" dirty="0" err="1">
                <a:solidFill>
                  <a:schemeClr val="accent3">
                    <a:lumMod val="75000"/>
                  </a:schemeClr>
                </a:solidFill>
              </a:rPr>
              <a:t>vocabulary</a:t>
            </a:r>
            <a:r>
              <a:rPr lang="ar-AE" sz="2400" b="1" u="sng" dirty="0">
                <a:solidFill>
                  <a:schemeClr val="accent3">
                    <a:lumMod val="75000"/>
                  </a:schemeClr>
                </a:solidFill>
              </a:rPr>
              <a:t>: </a:t>
            </a:r>
          </a:p>
          <a:p>
            <a:pPr algn="l" rtl="0"/>
            <a:r>
              <a:rPr lang="ar-AE" sz="2400" dirty="0" err="1">
                <a:solidFill>
                  <a:srgbClr val="FF0000"/>
                </a:solidFill>
              </a:rPr>
              <a:t>guided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tour</a:t>
            </a:r>
            <a:endParaRPr lang="ar-AE" sz="2400" dirty="0">
              <a:solidFill>
                <a:srgbClr val="FF0000"/>
              </a:solidFill>
            </a:endParaRPr>
          </a:p>
          <a:p>
            <a:pPr algn="l" rtl="0"/>
            <a:r>
              <a:rPr lang="en-US" sz="2400" dirty="0"/>
              <a:t>P</a:t>
            </a:r>
            <a:r>
              <a:rPr lang="ar-AE" sz="2400" dirty="0" err="1"/>
              <a:t>eninsula</a:t>
            </a:r>
            <a:endParaRPr lang="ar-AE" sz="2400" dirty="0"/>
          </a:p>
          <a:p>
            <a:pPr algn="l" rtl="0"/>
            <a:r>
              <a:rPr lang="ar-AE" sz="2400" dirty="0" err="1">
                <a:solidFill>
                  <a:srgbClr val="FF0000"/>
                </a:solidFill>
              </a:rPr>
              <a:t>pick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someone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up</a:t>
            </a:r>
            <a:endParaRPr lang="ar-AE" sz="2400" dirty="0">
              <a:solidFill>
                <a:srgbClr val="FF0000"/>
              </a:solidFill>
            </a:endParaRPr>
          </a:p>
          <a:p>
            <a:pPr algn="l" rtl="0"/>
            <a:r>
              <a:rPr lang="ar-AE" sz="2400" dirty="0" err="1"/>
              <a:t>on</a:t>
            </a:r>
            <a:r>
              <a:rPr lang="ar-AE" sz="2400" dirty="0"/>
              <a:t> </a:t>
            </a:r>
            <a:r>
              <a:rPr lang="ar-AE" sz="2400" dirty="0" err="1"/>
              <a:t>the</a:t>
            </a:r>
            <a:r>
              <a:rPr lang="ar-AE" sz="2400" dirty="0"/>
              <a:t> </a:t>
            </a:r>
            <a:r>
              <a:rPr lang="ar-AE" sz="2400" dirty="0" err="1"/>
              <a:t>highway</a:t>
            </a:r>
            <a:endParaRPr lang="ar-AE" sz="2400" dirty="0"/>
          </a:p>
          <a:p>
            <a:pPr algn="l" rtl="0"/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ar-AE" sz="2400" dirty="0" err="1">
                <a:solidFill>
                  <a:srgbClr val="FF0000"/>
                </a:solidFill>
              </a:rPr>
              <a:t>ia</a:t>
            </a:r>
            <a:endParaRPr lang="ar-AE" sz="2400" dirty="0">
              <a:solidFill>
                <a:srgbClr val="FF0000"/>
              </a:solidFill>
            </a:endParaRPr>
          </a:p>
          <a:p>
            <a:pPr algn="l" rtl="0"/>
            <a:r>
              <a:rPr lang="ar-AE" sz="2400" dirty="0" err="1"/>
              <a:t>on</a:t>
            </a:r>
            <a:r>
              <a:rPr lang="ar-AE" sz="2400" dirty="0"/>
              <a:t> </a:t>
            </a:r>
            <a:r>
              <a:rPr lang="ar-AE" sz="2400" dirty="0" err="1"/>
              <a:t>board</a:t>
            </a:r>
            <a:endParaRPr lang="ar-AE" sz="2400" dirty="0"/>
          </a:p>
          <a:p>
            <a:pPr algn="l" rtl="0"/>
            <a:r>
              <a:rPr lang="ar-AE" sz="2400" dirty="0" err="1">
                <a:solidFill>
                  <a:srgbClr val="FF0000"/>
                </a:solidFill>
              </a:rPr>
              <a:t>go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by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boat</a:t>
            </a:r>
            <a:endParaRPr lang="ar-AE" sz="2400" dirty="0">
              <a:solidFill>
                <a:srgbClr val="FF0000"/>
              </a:solidFill>
            </a:endParaRPr>
          </a:p>
          <a:p>
            <a:pPr algn="l" rtl="0"/>
            <a:r>
              <a:rPr lang="ar-AE" sz="2400" dirty="0" err="1"/>
              <a:t>sail</a:t>
            </a:r>
            <a:r>
              <a:rPr lang="ar-AE" sz="2400" dirty="0"/>
              <a:t> </a:t>
            </a:r>
            <a:r>
              <a:rPr lang="ar-AE" sz="2400" dirty="0" err="1"/>
              <a:t>along</a:t>
            </a:r>
            <a:r>
              <a:rPr lang="ar-AE" sz="2400" dirty="0"/>
              <a:t> </a:t>
            </a:r>
            <a:r>
              <a:rPr lang="ar-AE" sz="2400" dirty="0" err="1"/>
              <a:t>the</a:t>
            </a:r>
            <a:r>
              <a:rPr lang="ar-AE" sz="2400" dirty="0"/>
              <a:t> </a:t>
            </a:r>
            <a:r>
              <a:rPr lang="ar-AE" sz="2400" dirty="0" err="1"/>
              <a:t>coast</a:t>
            </a:r>
            <a:endParaRPr lang="ar-AE" sz="2400" dirty="0"/>
          </a:p>
          <a:p>
            <a:pPr algn="l" rtl="0"/>
            <a:r>
              <a:rPr lang="ar-AE" sz="2400" dirty="0" err="1">
                <a:solidFill>
                  <a:srgbClr val="FF0000"/>
                </a:solidFill>
              </a:rPr>
              <a:t>arrive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AE" sz="2400" dirty="0" err="1">
                <a:solidFill>
                  <a:srgbClr val="FF0000"/>
                </a:solidFill>
              </a:rPr>
              <a:t>at</a:t>
            </a:r>
            <a:endParaRPr lang="ar-AE" sz="2400" dirty="0">
              <a:solidFill>
                <a:srgbClr val="FF0000"/>
              </a:solidFill>
            </a:endParaRPr>
          </a:p>
          <a:p>
            <a:pPr algn="l" rtl="0"/>
            <a:r>
              <a:rPr lang="ar-AE" sz="2400" dirty="0" err="1"/>
              <a:t>drive</a:t>
            </a:r>
            <a:r>
              <a:rPr lang="ar-AE" sz="2400" dirty="0"/>
              <a:t> </a:t>
            </a:r>
            <a:r>
              <a:rPr lang="ar-AE" sz="2400" dirty="0" err="1"/>
              <a:t>back</a:t>
            </a:r>
            <a:r>
              <a:rPr lang="ar-AE" sz="2400" dirty="0"/>
              <a:t> </a:t>
            </a:r>
            <a:r>
              <a:rPr lang="ar-AE" sz="2400" dirty="0" err="1"/>
              <a:t>to</a:t>
            </a:r>
            <a:endParaRPr lang="ar-AE" sz="2400" dirty="0"/>
          </a:p>
          <a:p>
            <a:pPr algn="l" rtl="0"/>
            <a:r>
              <a:rPr lang="ar-AE" sz="2400" dirty="0" err="1">
                <a:solidFill>
                  <a:srgbClr val="FF0000"/>
                </a:solidFill>
              </a:rPr>
              <a:t>dhow</a:t>
            </a:r>
            <a:endParaRPr lang="ar-AE" sz="240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9438" y="925354"/>
            <a:ext cx="240136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جولة ارشادية سياحية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شبه جزيرة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AE" altLang="ar-AE" sz="2400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يحمل </a:t>
            </a: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شخص ما </a:t>
            </a: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(يركب)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على الطريق السريع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بواسطة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ي</a:t>
            </a: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صعد على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يذهب </a:t>
            </a: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بالقارب </a:t>
            </a:r>
            <a:endParaRPr lang="ar-AE" altLang="ar-AE" sz="2400" dirty="0">
              <a:solidFill>
                <a:srgbClr val="FF0000"/>
              </a:solidFill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ي</a:t>
            </a: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بحر على طول الساحل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يصل في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AE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يعود </a:t>
            </a: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anose="020B0604020202020204" pitchFamily="34" charset="0"/>
              </a:rPr>
              <a:t>الى </a:t>
            </a:r>
            <a:endParaRPr kumimoji="0" lang="ar-AE" altLang="ar-AE" sz="24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AE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anose="020B0604020202020204" pitchFamily="34" charset="0"/>
              </a:rPr>
              <a:t>المراكب الشراعية</a:t>
            </a:r>
            <a:endParaRPr kumimoji="0" lang="ar-AE" altLang="ar-AE" sz="11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AE" altLang="ar-AE" sz="3600" b="0" i="0" u="none" strike="noStrike" cap="none" normalizeH="0" baseline="0" dirty="0">
                <a:ln>
                  <a:noFill/>
                </a:ln>
                <a:solidFill>
                  <a:srgbClr val="545454"/>
                </a:solidFill>
                <a:effectLst/>
                <a:latin typeface="Noto Naskh Arabic UI"/>
              </a:rPr>
            </a:br>
            <a:endParaRPr kumimoji="0" lang="ar-AE" altLang="ar-A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8" name="Picture 4" descr="ÙØªÙØ¬Ø© Ø¨Ø­Ø« Ø§ÙØµÙØ± Ø¹Ù âªguided tou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68" y="484042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93" y="2103293"/>
            <a:ext cx="2762250" cy="1657350"/>
          </a:xfrm>
          <a:prstGeom prst="rect">
            <a:avLst/>
          </a:prstGeom>
        </p:spPr>
      </p:pic>
      <p:pic>
        <p:nvPicPr>
          <p:cNvPr id="1032" name="Picture 8" descr="ÙØªÙØ¬Ø© Ø¨Ø­Ø« Ø§ÙØµÙØ± Ø¹Ù âªpick someone upâ¬â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68" y="3921522"/>
            <a:ext cx="2136775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8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30" name="Picture 6" descr="ÙØªÙØ¬Ø© Ø¨Ø­Ø« Ø§ÙØµÙØ± Ø¹Ù ÙØ³ÙØ¯Ù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962736"/>
            <a:ext cx="4914900" cy="234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0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EB7B4-41C7-40C5-84F5-80D04422C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2" y="536449"/>
            <a:ext cx="3447866" cy="2861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BD351-95B3-45F4-9370-36F5DBEB4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1" y="3252657"/>
            <a:ext cx="4753161" cy="3182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97F576-AA10-470B-8EC1-84E10C3B3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44" y="619769"/>
            <a:ext cx="4622661" cy="2199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9ABD6F-6276-4C6A-B6BD-7B02C4C0468E}"/>
              </a:ext>
            </a:extLst>
          </p:cNvPr>
          <p:cNvSpPr txBox="1"/>
          <p:nvPr/>
        </p:nvSpPr>
        <p:spPr>
          <a:xfrm>
            <a:off x="5638800" y="3763727"/>
            <a:ext cx="2971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dhow</a:t>
            </a:r>
          </a:p>
          <a:p>
            <a:pPr algn="ctr"/>
            <a:r>
              <a:rPr lang="en-US" sz="4800" dirty="0"/>
              <a:t>coast</a:t>
            </a:r>
          </a:p>
          <a:p>
            <a:pPr algn="ctr"/>
            <a:r>
              <a:rPr lang="en-US" sz="4800" dirty="0"/>
              <a:t>coach bus</a:t>
            </a:r>
          </a:p>
        </p:txBody>
      </p:sp>
    </p:spTree>
    <p:extLst>
      <p:ext uri="{BB962C8B-B14F-4D97-AF65-F5344CB8AC3E}">
        <p14:creationId xmlns:p14="http://schemas.microsoft.com/office/powerpoint/2010/main" val="137522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000" t="12963" r="35000" b="73704"/>
          <a:stretch/>
        </p:blipFill>
        <p:spPr>
          <a:xfrm>
            <a:off x="647700" y="650749"/>
            <a:ext cx="4114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833" t="14760" r="18333" b="18820"/>
          <a:stretch/>
        </p:blipFill>
        <p:spPr>
          <a:xfrm>
            <a:off x="544996" y="1281996"/>
            <a:ext cx="8218004" cy="50658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15000" y="1653826"/>
            <a:ext cx="2204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boat</a:t>
            </a:r>
            <a:r>
              <a:rPr lang="ar-AE" sz="2000" b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coach</a:t>
            </a:r>
            <a:r>
              <a:rPr lang="ar-AE" sz="2000" b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dhow</a:t>
            </a:r>
            <a:endParaRPr lang="ar-AE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IMG_6265">
            <a:hlinkClick r:id="" action="ppaction://media"/>
            <a:extLst>
              <a:ext uri="{FF2B5EF4-FFF2-40B4-BE49-F238E27FC236}">
                <a16:creationId xmlns:a16="http://schemas.microsoft.com/office/drawing/2014/main" id="{A8A344DF-F523-4037-91A0-1DBB7F9C2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0242" y="544104"/>
            <a:ext cx="1671057" cy="10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7" y="624410"/>
            <a:ext cx="8011683" cy="577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15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5" name="IMG_6264">
            <a:hlinkClick r:id="" action="ppaction://media"/>
            <a:extLst>
              <a:ext uri="{FF2B5EF4-FFF2-40B4-BE49-F238E27FC236}">
                <a16:creationId xmlns:a16="http://schemas.microsoft.com/office/drawing/2014/main" id="{03128BD0-4760-44A2-A937-359DF0A9A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2964" y="1914695"/>
            <a:ext cx="2490436" cy="1826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1A3F36-7B86-421C-B014-490B9A527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17911" r="34595" b="72725"/>
          <a:stretch/>
        </p:blipFill>
        <p:spPr>
          <a:xfrm>
            <a:off x="342900" y="608021"/>
            <a:ext cx="7772400" cy="112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AD94A4-5F88-49EC-A2DE-6A9B3EFBC8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26905" r="66894" b="55874"/>
          <a:stretch/>
        </p:blipFill>
        <p:spPr>
          <a:xfrm>
            <a:off x="465762" y="1700685"/>
            <a:ext cx="2277438" cy="20917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C3020-6492-472D-AE01-716958313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79" t="26905" r="17500" b="56035"/>
          <a:stretch/>
        </p:blipFill>
        <p:spPr>
          <a:xfrm>
            <a:off x="575175" y="4106361"/>
            <a:ext cx="8231490" cy="2209785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4914900" y="4572000"/>
            <a:ext cx="3238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82320" y="5029200"/>
            <a:ext cx="12443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697002" y="5410200"/>
            <a:ext cx="21609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982320" y="5791200"/>
            <a:ext cx="1760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5400" y="6316146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000" t="12963" r="35000" b="73704"/>
          <a:stretch/>
        </p:blipFill>
        <p:spPr>
          <a:xfrm>
            <a:off x="647700" y="650749"/>
            <a:ext cx="4114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833" t="14760" r="18333" b="18820"/>
          <a:stretch/>
        </p:blipFill>
        <p:spPr>
          <a:xfrm>
            <a:off x="544996" y="1281996"/>
            <a:ext cx="8218004" cy="50658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15000" y="1653826"/>
            <a:ext cx="2204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boat</a:t>
            </a:r>
            <a:r>
              <a:rPr lang="ar-AE" sz="2000" b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coach</a:t>
            </a:r>
            <a:r>
              <a:rPr lang="ar-AE" sz="2000" b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ar-AE" sz="2000" b="1" dirty="0" err="1">
                <a:solidFill>
                  <a:schemeClr val="accent3">
                    <a:lumMod val="75000"/>
                  </a:schemeClr>
                </a:solidFill>
              </a:rPr>
              <a:t>dhow</a:t>
            </a:r>
            <a:endParaRPr lang="ar-AE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IMG_6265">
            <a:hlinkClick r:id="" action="ppaction://media"/>
            <a:extLst>
              <a:ext uri="{FF2B5EF4-FFF2-40B4-BE49-F238E27FC236}">
                <a16:creationId xmlns:a16="http://schemas.microsoft.com/office/drawing/2014/main" id="{A8A344DF-F523-4037-91A0-1DBB7F9C2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0242" y="544104"/>
            <a:ext cx="1671057" cy="10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000" t="43965" r="47041" b="23334"/>
          <a:stretch/>
        </p:blipFill>
        <p:spPr>
          <a:xfrm>
            <a:off x="304800" y="549292"/>
            <a:ext cx="5931519" cy="41135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91200" y="1257280"/>
            <a:ext cx="29708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A (</a:t>
            </a:r>
            <a:r>
              <a:rPr lang="ar-AE" sz="3200" dirty="0" err="1">
                <a:solidFill>
                  <a:srgbClr val="FF0000"/>
                </a:solidFill>
              </a:rPr>
              <a:t>full</a:t>
            </a:r>
            <a:r>
              <a:rPr lang="ar-AE" sz="3200" dirty="0">
                <a:solidFill>
                  <a:srgbClr val="FF0000"/>
                </a:solidFill>
              </a:rPr>
              <a:t>) </a:t>
            </a:r>
            <a:r>
              <a:rPr lang="ar-AE" sz="3200" dirty="0" err="1">
                <a:solidFill>
                  <a:srgbClr val="FF0000"/>
                </a:solidFill>
              </a:rPr>
              <a:t>day</a:t>
            </a:r>
            <a:endParaRPr lang="ar-AE" sz="3200" dirty="0">
              <a:solidFill>
                <a:srgbClr val="FF0000"/>
              </a:solidFill>
            </a:endParaRPr>
          </a:p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By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boat</a:t>
            </a:r>
            <a:endParaRPr lang="ar-AE" sz="3200" dirty="0">
              <a:solidFill>
                <a:srgbClr val="FF0000"/>
              </a:solidFill>
            </a:endParaRPr>
          </a:p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In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the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capital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and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in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Dibba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Ras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Al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Khaimah</a:t>
            </a:r>
            <a:endParaRPr lang="ar-AE" sz="3200" dirty="0">
              <a:solidFill>
                <a:srgbClr val="FF0000"/>
              </a:solidFill>
            </a:endParaRPr>
          </a:p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In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Dibba</a:t>
            </a:r>
            <a:r>
              <a:rPr lang="ar-AE" sz="3200" dirty="0">
                <a:solidFill>
                  <a:srgbClr val="FF0000"/>
                </a:solidFill>
              </a:rPr>
              <a:t>  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On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board</a:t>
            </a:r>
            <a:r>
              <a:rPr lang="ar-AE" sz="3200" dirty="0">
                <a:solidFill>
                  <a:srgbClr val="FF0000"/>
                </a:solidFill>
              </a:rPr>
              <a:t> (</a:t>
            </a:r>
            <a:r>
              <a:rPr lang="ar-AE" sz="3200" dirty="0" err="1">
                <a:solidFill>
                  <a:srgbClr val="FF0000"/>
                </a:solidFill>
              </a:rPr>
              <a:t>the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dirty="0" err="1">
                <a:solidFill>
                  <a:srgbClr val="FF0000"/>
                </a:solidFill>
              </a:rPr>
              <a:t>boat</a:t>
            </a:r>
            <a:r>
              <a:rPr lang="ar-AE" sz="3200" dirty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8" name="IMG_6264">
            <a:hlinkClick r:id="" action="ppaction://media"/>
            <a:extLst>
              <a:ext uri="{FF2B5EF4-FFF2-40B4-BE49-F238E27FC236}">
                <a16:creationId xmlns:a16="http://schemas.microsoft.com/office/drawing/2014/main" id="{CBF3E8FC-D791-415E-B33B-D0C259F36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85" y="4467273"/>
            <a:ext cx="2636629" cy="19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529" t="43965" r="17500" b="23334"/>
          <a:stretch/>
        </p:blipFill>
        <p:spPr>
          <a:xfrm>
            <a:off x="1072841" y="536449"/>
            <a:ext cx="7379318" cy="58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2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96829" y="685800"/>
            <a:ext cx="3849709" cy="25146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Please keep quiet while your teacher is taking the attendance.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3198342" cy="297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352800"/>
            <a:ext cx="1622450" cy="30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83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500" t="24814" r="26666" b="26296"/>
          <a:stretch/>
        </p:blipFill>
        <p:spPr>
          <a:xfrm>
            <a:off x="419099" y="539762"/>
            <a:ext cx="8186665" cy="403223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38800" y="1905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52800" y="2286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71800" y="26670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800" y="29718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19400" y="33528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5000" y="37338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81400" y="40386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14600" y="44196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G_6264">
            <a:hlinkClick r:id="" action="ppaction://media"/>
            <a:extLst>
              <a:ext uri="{FF2B5EF4-FFF2-40B4-BE49-F238E27FC236}">
                <a16:creationId xmlns:a16="http://schemas.microsoft.com/office/drawing/2014/main" id="{34BB3304-E910-418A-8C68-8368DA12D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6182" y="4574481"/>
            <a:ext cx="2490436" cy="18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128E09E-DBE9-49B0-8589-009074981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43467"/>
            <a:ext cx="5181600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57200"/>
            <a:ext cx="85344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6019800" y="834736"/>
            <a:ext cx="2743200" cy="841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Rectangle 2"/>
          <p:cNvSpPr/>
          <p:nvPr/>
        </p:nvSpPr>
        <p:spPr>
          <a:xfrm>
            <a:off x="2438400" y="1066800"/>
            <a:ext cx="106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ectangle 8"/>
          <p:cNvSpPr/>
          <p:nvPr/>
        </p:nvSpPr>
        <p:spPr>
          <a:xfrm>
            <a:off x="3676650" y="536449"/>
            <a:ext cx="1504950" cy="37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333" t="12963" r="21667" b="14444"/>
          <a:stretch/>
        </p:blipFill>
        <p:spPr>
          <a:xfrm>
            <a:off x="609600" y="505627"/>
            <a:ext cx="8001000" cy="5940136"/>
          </a:xfrm>
          <a:prstGeom prst="rect">
            <a:avLst/>
          </a:prstGeom>
        </p:spPr>
      </p:pic>
      <p:pic>
        <p:nvPicPr>
          <p:cNvPr id="8" name="IMG_6264">
            <a:hlinkClick r:id="" action="ppaction://media"/>
            <a:extLst>
              <a:ext uri="{FF2B5EF4-FFF2-40B4-BE49-F238E27FC236}">
                <a16:creationId xmlns:a16="http://schemas.microsoft.com/office/drawing/2014/main" id="{22A1C630-3403-4B2D-B8A4-EB0076EE5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0746" y="1437526"/>
            <a:ext cx="2490436" cy="1826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3859CF-724D-4197-96A4-05870370D123}"/>
              </a:ext>
            </a:extLst>
          </p:cNvPr>
          <p:cNvSpPr txBox="1"/>
          <p:nvPr/>
        </p:nvSpPr>
        <p:spPr>
          <a:xfrm>
            <a:off x="914400" y="1868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The trip will start in As </a:t>
            </a:r>
            <a:r>
              <a:rPr lang="en-US" dirty="0" err="1">
                <a:solidFill>
                  <a:srgbClr val="FF0000"/>
                </a:solidFill>
              </a:rPr>
              <a:t>Sila</a:t>
            </a:r>
            <a:r>
              <a:rPr lang="en-US" dirty="0">
                <a:solidFill>
                  <a:srgbClr val="FF0000"/>
                </a:solidFill>
              </a:rPr>
              <a:t> then to Bani </a:t>
            </a:r>
            <a:r>
              <a:rPr lang="en-US" dirty="0" err="1">
                <a:solidFill>
                  <a:srgbClr val="FF0000"/>
                </a:solidFill>
              </a:rPr>
              <a:t>Yas</a:t>
            </a:r>
            <a:r>
              <a:rPr lang="en-US" dirty="0">
                <a:solidFill>
                  <a:srgbClr val="FF0000"/>
                </a:solidFill>
              </a:rPr>
              <a:t> and will stop at Ras Al-</a:t>
            </a:r>
            <a:r>
              <a:rPr lang="en-US" dirty="0" err="1">
                <a:solidFill>
                  <a:srgbClr val="FF0000"/>
                </a:solidFill>
              </a:rPr>
              <a:t>Khaima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59941-D48B-4ED7-A015-4CD815F321C8}"/>
              </a:ext>
            </a:extLst>
          </p:cNvPr>
          <p:cNvSpPr txBox="1"/>
          <p:nvPr/>
        </p:nvSpPr>
        <p:spPr>
          <a:xfrm>
            <a:off x="838200" y="282213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People will travel via coach bus.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0FE16-04E3-4A00-ABC0-C4B81175C5E5}"/>
              </a:ext>
            </a:extLst>
          </p:cNvPr>
          <p:cNvSpPr txBox="1"/>
          <p:nvPr/>
        </p:nvSpPr>
        <p:spPr>
          <a:xfrm>
            <a:off x="865598" y="3764311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People will have lunch in Jebel Ali in the coach bus.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EE74E-A5EC-4085-AC6F-A7A05220A382}"/>
              </a:ext>
            </a:extLst>
          </p:cNvPr>
          <p:cNvSpPr txBox="1"/>
          <p:nvPr/>
        </p:nvSpPr>
        <p:spPr>
          <a:xfrm>
            <a:off x="341614" y="4584651"/>
            <a:ext cx="491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People will enjoy sight seeing. They will take photos by phone.  They will climb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35072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" name="Rectangle 4"/>
          <p:cNvSpPr/>
          <p:nvPr/>
        </p:nvSpPr>
        <p:spPr>
          <a:xfrm>
            <a:off x="355569" y="616451"/>
            <a:ext cx="7335097" cy="927726"/>
          </a:xfrm>
          <a:prstGeom prst="rect">
            <a:avLst/>
          </a:prstGeom>
          <a:noFill/>
        </p:spPr>
        <p:txBody>
          <a:bodyPr wrap="square" lIns="65314" tIns="32657" rIns="65314" bIns="32657">
            <a:spAutoFit/>
          </a:bodyPr>
          <a:lstStyle/>
          <a:p>
            <a:pPr algn="ctr" defTabSz="326578"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How do you feel about the lesson today?</a:t>
            </a:r>
          </a:p>
          <a:p>
            <a:pPr algn="ctr" defTabSz="326578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Did you learn something new?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34" y="2074467"/>
            <a:ext cx="1003599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07239" y="2074466"/>
            <a:ext cx="1221640" cy="1068936"/>
            <a:chOff x="1867131" y="3000175"/>
            <a:chExt cx="1545465" cy="16232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131" y="3000175"/>
              <a:ext cx="1545465" cy="149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FD3C15-1AD2-4D1F-88CE-05086D1C7CA6}"/>
                </a:ext>
              </a:extLst>
            </p:cNvPr>
            <p:cNvSpPr/>
            <p:nvPr/>
          </p:nvSpPr>
          <p:spPr>
            <a:xfrm>
              <a:off x="2508447" y="4211706"/>
              <a:ext cx="653143" cy="4117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578">
                <a:defRPr/>
              </a:pPr>
              <a:endParaRPr lang="en-US" sz="100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9453" y="2368145"/>
            <a:ext cx="6050973" cy="2629590"/>
            <a:chOff x="281109" y="2582383"/>
            <a:chExt cx="5827787" cy="2459766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D7AD8A95-C9DB-4E69-9DEC-20E0E4D00E91}"/>
                </a:ext>
              </a:extLst>
            </p:cNvPr>
            <p:cNvSpPr txBox="1">
              <a:spLocks/>
            </p:cNvSpPr>
            <p:nvPr/>
          </p:nvSpPr>
          <p:spPr>
            <a:xfrm>
              <a:off x="1105490" y="2582383"/>
              <a:ext cx="3578949" cy="69574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>
              <a:normAutofit fontScale="70000" lnSpcReduction="20000"/>
            </a:bodyPr>
            <a:lstStyle>
              <a:lvl1pPr marL="274320" indent="-22860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SzPct val="8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13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need more help</a:t>
              </a:r>
              <a:r>
                <a:rPr lang="en-US" sz="4500" b="1" dirty="0">
                  <a:solidFill>
                    <a:prstClr val="black"/>
                  </a:solidFill>
                  <a:latin typeface="Calibri" panose="020F0502020204030204"/>
                </a:rPr>
                <a:t>! (Hard!)</a:t>
              </a:r>
            </a:p>
            <a:p>
              <a:pPr marL="0" indent="0" defTabSz="685800">
                <a:spcBef>
                  <a:spcPts val="1350"/>
                </a:spcBef>
                <a:buNone/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4E81D35E-FFBC-4F1C-9FB7-DA2B3425E989}"/>
                </a:ext>
              </a:extLst>
            </p:cNvPr>
            <p:cNvSpPr txBox="1">
              <a:spLocks/>
            </p:cNvSpPr>
            <p:nvPr/>
          </p:nvSpPr>
          <p:spPr>
            <a:xfrm>
              <a:off x="993051" y="3422067"/>
              <a:ext cx="5115845" cy="695742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am getting</a:t>
              </a: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there</a:t>
              </a: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. (It was ok!)  </a:t>
              </a:r>
              <a:endParaRPr lang="en-US" sz="2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7169528-7AF8-420D-B068-255EE7AFD5A1}"/>
                </a:ext>
              </a:extLst>
            </p:cNvPr>
            <p:cNvSpPr txBox="1">
              <a:spLocks/>
            </p:cNvSpPr>
            <p:nvPr/>
          </p:nvSpPr>
          <p:spPr>
            <a:xfrm>
              <a:off x="993051" y="4346407"/>
              <a:ext cx="3578949" cy="69574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spcBef>
                  <a:spcPts val="750"/>
                </a:spcBef>
                <a:buNone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I can do it! (Easy!)</a:t>
              </a:r>
            </a:p>
            <a:p>
              <a:pPr marL="0" indent="0" defTabSz="685800">
                <a:spcBef>
                  <a:spcPts val="750"/>
                </a:spcBef>
                <a:buNone/>
                <a:defRPr/>
              </a:pPr>
              <a:endParaRPr lang="en-US" sz="2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8304A53-D582-444E-BE62-8084298FBD3A}"/>
                </a:ext>
              </a:extLst>
            </p:cNvPr>
            <p:cNvSpPr txBox="1">
              <a:spLocks/>
            </p:cNvSpPr>
            <p:nvPr/>
          </p:nvSpPr>
          <p:spPr>
            <a:xfrm>
              <a:off x="333661" y="2618668"/>
              <a:ext cx="658578" cy="65945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  <a:p>
              <a:pPr marL="0" indent="0" defTabSz="685800">
                <a:spcBef>
                  <a:spcPts val="750"/>
                </a:spcBef>
                <a:buNone/>
                <a:defRPr/>
              </a:pP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A499F2B-0BEF-4D64-8F2E-96EC4351AA6D}"/>
                </a:ext>
              </a:extLst>
            </p:cNvPr>
            <p:cNvSpPr txBox="1">
              <a:spLocks/>
            </p:cNvSpPr>
            <p:nvPr/>
          </p:nvSpPr>
          <p:spPr>
            <a:xfrm>
              <a:off x="281110" y="3422067"/>
              <a:ext cx="658578" cy="695741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050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889F554-B1BE-4A87-9289-52C3B4C760D3}"/>
                </a:ext>
              </a:extLst>
            </p:cNvPr>
            <p:cNvSpPr txBox="1">
              <a:spLocks/>
            </p:cNvSpPr>
            <p:nvPr/>
          </p:nvSpPr>
          <p:spPr>
            <a:xfrm>
              <a:off x="281109" y="4346407"/>
              <a:ext cx="650480" cy="69574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45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718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7" name="TextBox 16"/>
          <p:cNvSpPr txBox="1"/>
          <p:nvPr/>
        </p:nvSpPr>
        <p:spPr>
          <a:xfrm>
            <a:off x="4706118" y="1197799"/>
            <a:ext cx="3877997" cy="2355977"/>
          </a:xfrm>
          <a:prstGeom prst="rect">
            <a:avLst/>
          </a:prstGeom>
          <a:ln>
            <a:noFill/>
          </a:ln>
        </p:spPr>
        <p:txBody>
          <a:bodyPr vert="horz" lIns="51435" tIns="25718" rIns="51435" bIns="25718" rtlCol="0" anchor="ctr">
            <a:noAutofit/>
          </a:bodyPr>
          <a:lstStyle/>
          <a:p>
            <a:pPr indent="-128587" defTabSz="257173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endParaRPr lang="en-US" sz="3000" dirty="0">
              <a:solidFill>
                <a:srgbClr val="FFFF00"/>
              </a:solidFill>
              <a:latin typeface="LittleBird" panose="02000603000000000000" pitchFamily="2" charset="0"/>
              <a:ea typeface="LittleBird" panose="02000603000000000000" pitchFamily="2" charset="0"/>
            </a:endParaRPr>
          </a:p>
          <a:p>
            <a:pPr defTabSz="257173">
              <a:lnSpc>
                <a:spcPct val="90000"/>
              </a:lnSpc>
              <a:spcAft>
                <a:spcPts val="338"/>
              </a:spcAft>
              <a:defRPr/>
            </a:pPr>
            <a:r>
              <a:rPr lang="en-US" sz="3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Wash your hands every hour using water with soap for 20 seconds. </a:t>
            </a:r>
          </a:p>
        </p:txBody>
      </p:sp>
      <p:pic>
        <p:nvPicPr>
          <p:cNvPr id="18" name="Picture 17" descr="A close up of a bottle&#10;&#10;Description automatically generated">
            <a:extLst>
              <a:ext uri="{FF2B5EF4-FFF2-40B4-BE49-F238E27FC236}">
                <a16:creationId xmlns:a16="http://schemas.microsoft.com/office/drawing/2014/main" id="{526039C0-4AE5-48DE-8216-49193E29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765025"/>
            <a:ext cx="2220911" cy="2220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EA96A8-DAF7-4B19-B503-21C11EDB2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0793" r="4968" b="17883"/>
          <a:stretch/>
        </p:blipFill>
        <p:spPr>
          <a:xfrm>
            <a:off x="6303244" y="3990768"/>
            <a:ext cx="2220911" cy="1830479"/>
          </a:xfrm>
          <a:prstGeom prst="rect">
            <a:avLst/>
          </a:prstGeom>
        </p:spPr>
      </p:pic>
      <p:sp>
        <p:nvSpPr>
          <p:cNvPr id="20" name="Pentagon 19"/>
          <p:cNvSpPr/>
          <p:nvPr/>
        </p:nvSpPr>
        <p:spPr>
          <a:xfrm>
            <a:off x="533400" y="503385"/>
            <a:ext cx="5129662" cy="855160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rmAutofit/>
          </a:bodyPr>
          <a:lstStyle/>
          <a:p>
            <a:pPr algn="ctr" defTabSz="514343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3038" b="1" dirty="0">
                <a:solidFill>
                  <a:srgbClr val="000000"/>
                </a:solidFill>
                <a:latin typeface="Calibri Light" panose="020F0302020204030204"/>
              </a:rPr>
              <a:t>Golden message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1B5470-2608-4848-9B25-6AC9D121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712" y="3990768"/>
            <a:ext cx="4157663" cy="21074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123677C-3911-4448-9081-2199B087663A}"/>
              </a:ext>
            </a:extLst>
          </p:cNvPr>
          <p:cNvSpPr/>
          <p:nvPr/>
        </p:nvSpPr>
        <p:spPr>
          <a:xfrm>
            <a:off x="296260" y="3123591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57173">
              <a:lnSpc>
                <a:spcPct val="90000"/>
              </a:lnSpc>
              <a:spcAft>
                <a:spcPts val="338"/>
              </a:spcAft>
              <a:defRPr/>
            </a:pPr>
            <a:r>
              <a:rPr lang="en-US" sz="3600" dirty="0">
                <a:solidFill>
                  <a:srgbClr val="7030A0"/>
                </a:solidFill>
                <a:highlight>
                  <a:srgbClr val="00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Wear your mask</a:t>
            </a:r>
            <a:r>
              <a:rPr lang="en-US" sz="3600" dirty="0">
                <a:solidFill>
                  <a:schemeClr val="accent1"/>
                </a:solidFill>
                <a:highlight>
                  <a:srgbClr val="00FF00"/>
                </a:highlight>
                <a:latin typeface="Calibri" panose="020F0502020204030204" pitchFamily="34" charset="0"/>
                <a:ea typeface="LittleBird" panose="02000603000000000000" pitchFamily="2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7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84" y="1828656"/>
            <a:ext cx="4591050" cy="411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id="{C75C1064-156D-4301-A6A3-2F4AB3609EA8}"/>
              </a:ext>
            </a:extLst>
          </p:cNvPr>
          <p:cNvSpPr/>
          <p:nvPr/>
        </p:nvSpPr>
        <p:spPr>
          <a:xfrm>
            <a:off x="685800" y="381000"/>
            <a:ext cx="1683544" cy="15335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50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BF89E84-6A79-4307-81A0-3724205CB2C9}"/>
              </a:ext>
            </a:extLst>
          </p:cNvPr>
          <p:cNvSpPr/>
          <p:nvPr/>
        </p:nvSpPr>
        <p:spPr>
          <a:xfrm>
            <a:off x="5459382" y="2231547"/>
            <a:ext cx="1683544" cy="153352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7F3F8D-2001-4966-9198-64A8633F3A6E}"/>
              </a:ext>
            </a:extLst>
          </p:cNvPr>
          <p:cNvSpPr txBox="1">
            <a:spLocks/>
          </p:cNvSpPr>
          <p:nvPr/>
        </p:nvSpPr>
        <p:spPr>
          <a:xfrm>
            <a:off x="5277832" y="4753276"/>
            <a:ext cx="2046647" cy="10038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286" dirty="0">
                <a:solidFill>
                  <a:schemeClr val="tx1"/>
                </a:solidFill>
                <a:latin typeface="Century Gothic" panose="020B0502020202020204" pitchFamily="34" charset="0"/>
              </a:rPr>
              <a:t>Our  session  has  ended.</a:t>
            </a:r>
          </a:p>
          <a:p>
            <a:r>
              <a:rPr lang="en-US" sz="6286" dirty="0">
                <a:solidFill>
                  <a:schemeClr val="tx1"/>
                </a:solidFill>
                <a:latin typeface="Century Gothic" panose="020B0502020202020204" pitchFamily="34" charset="0"/>
              </a:rPr>
              <a:t>Bye – bye ! 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361CBD-03C9-4E54-B210-4C9AC744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22" t="6794" r="8567" b="15152"/>
          <a:stretch/>
        </p:blipFill>
        <p:spPr>
          <a:xfrm>
            <a:off x="7023862" y="3310134"/>
            <a:ext cx="1693312" cy="31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41"/>
          <p:cNvGrpSpPr/>
          <p:nvPr/>
        </p:nvGrpSpPr>
        <p:grpSpPr>
          <a:xfrm>
            <a:off x="1042603" y="1831387"/>
            <a:ext cx="6999018" cy="3249620"/>
            <a:chOff x="1042594" y="972682"/>
            <a:chExt cx="6999018" cy="3250920"/>
          </a:xfrm>
        </p:grpSpPr>
        <p:grpSp>
          <p:nvGrpSpPr>
            <p:cNvPr id="644" name="Google Shape;644;p41"/>
            <p:cNvGrpSpPr/>
            <p:nvPr/>
          </p:nvGrpSpPr>
          <p:grpSpPr>
            <a:xfrm>
              <a:off x="1042594" y="972682"/>
              <a:ext cx="6999018" cy="3250920"/>
              <a:chOff x="1042594" y="972682"/>
              <a:chExt cx="6999018" cy="3250920"/>
            </a:xfrm>
          </p:grpSpPr>
          <p:grpSp>
            <p:nvGrpSpPr>
              <p:cNvPr id="645" name="Google Shape;645;p41"/>
              <p:cNvGrpSpPr/>
              <p:nvPr/>
            </p:nvGrpSpPr>
            <p:grpSpPr>
              <a:xfrm>
                <a:off x="1042594" y="1025174"/>
                <a:ext cx="6938133" cy="3198428"/>
                <a:chOff x="1682324" y="1028700"/>
                <a:chExt cx="5779369" cy="3086094"/>
              </a:xfrm>
            </p:grpSpPr>
            <p:sp>
              <p:nvSpPr>
                <p:cNvPr id="646" name="Google Shape;646;p41"/>
                <p:cNvSpPr/>
                <p:nvPr/>
              </p:nvSpPr>
              <p:spPr>
                <a:xfrm>
                  <a:off x="1682324" y="1028700"/>
                  <a:ext cx="5779369" cy="308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2" h="7290" extrusionOk="0">
                      <a:moveTo>
                        <a:pt x="0" y="0"/>
                      </a:moveTo>
                      <a:lnTo>
                        <a:pt x="0" y="7290"/>
                      </a:lnTo>
                      <a:lnTo>
                        <a:pt x="13652" y="7290"/>
                      </a:lnTo>
                      <a:lnTo>
                        <a:pt x="1365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47" name="Google Shape;647;p41"/>
                <p:cNvSpPr/>
                <p:nvPr/>
              </p:nvSpPr>
              <p:spPr>
                <a:xfrm>
                  <a:off x="2721609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48" name="Google Shape;648;p41"/>
                <p:cNvSpPr/>
                <p:nvPr/>
              </p:nvSpPr>
              <p:spPr>
                <a:xfrm>
                  <a:off x="1778844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49" name="Google Shape;649;p41"/>
                <p:cNvSpPr/>
                <p:nvPr/>
              </p:nvSpPr>
              <p:spPr>
                <a:xfrm>
                  <a:off x="2241548" y="1028700"/>
                  <a:ext cx="14986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54" y="3879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0" name="Google Shape;650;p41"/>
                <p:cNvSpPr/>
                <p:nvPr/>
              </p:nvSpPr>
              <p:spPr>
                <a:xfrm>
                  <a:off x="2434589" y="1028700"/>
                  <a:ext cx="7493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1" name="Google Shape;651;p41"/>
                <p:cNvSpPr/>
                <p:nvPr/>
              </p:nvSpPr>
              <p:spPr>
                <a:xfrm>
                  <a:off x="4151208" y="1028700"/>
                  <a:ext cx="35475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7" y="3879"/>
                      </a:lnTo>
                      <a:lnTo>
                        <a:pt x="8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2" name="Google Shape;652;p41"/>
                <p:cNvSpPr/>
                <p:nvPr/>
              </p:nvSpPr>
              <p:spPr>
                <a:xfrm>
                  <a:off x="3208443" y="1028700"/>
                  <a:ext cx="35475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8" y="3879"/>
                      </a:lnTo>
                      <a:lnTo>
                        <a:pt x="83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3" name="Google Shape;653;p41"/>
                <p:cNvSpPr/>
                <p:nvPr/>
              </p:nvSpPr>
              <p:spPr>
                <a:xfrm>
                  <a:off x="3671147" y="1028700"/>
                  <a:ext cx="15240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60" y="3879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4" name="Google Shape;654;p41"/>
                <p:cNvSpPr/>
                <p:nvPr/>
              </p:nvSpPr>
              <p:spPr>
                <a:xfrm>
                  <a:off x="3864188" y="1028700"/>
                  <a:ext cx="7747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183" y="3879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5" name="Google Shape;655;p41"/>
                <p:cNvSpPr/>
                <p:nvPr/>
              </p:nvSpPr>
              <p:spPr>
                <a:xfrm>
                  <a:off x="5583347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6" name="Google Shape;656;p41"/>
                <p:cNvSpPr/>
                <p:nvPr/>
              </p:nvSpPr>
              <p:spPr>
                <a:xfrm>
                  <a:off x="4640582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7" name="Google Shape;657;p41"/>
                <p:cNvSpPr/>
                <p:nvPr/>
              </p:nvSpPr>
              <p:spPr>
                <a:xfrm>
                  <a:off x="5103286" y="1028700"/>
                  <a:ext cx="14986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54" y="3879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8" name="Google Shape;658;p41"/>
                <p:cNvSpPr/>
                <p:nvPr/>
              </p:nvSpPr>
              <p:spPr>
                <a:xfrm>
                  <a:off x="5296327" y="1028700"/>
                  <a:ext cx="7493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59" name="Google Shape;659;p41"/>
                <p:cNvSpPr/>
                <p:nvPr/>
              </p:nvSpPr>
              <p:spPr>
                <a:xfrm>
                  <a:off x="7012946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0" name="Google Shape;660;p41"/>
                <p:cNvSpPr/>
                <p:nvPr/>
              </p:nvSpPr>
              <p:spPr>
                <a:xfrm>
                  <a:off x="6070181" y="1028700"/>
                  <a:ext cx="352638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1" name="Google Shape;661;p41"/>
                <p:cNvSpPr/>
                <p:nvPr/>
              </p:nvSpPr>
              <p:spPr>
                <a:xfrm>
                  <a:off x="6533309" y="1028700"/>
                  <a:ext cx="151977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359" y="3879"/>
                      </a:lnTo>
                      <a:lnTo>
                        <a:pt x="35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2" name="Google Shape;662;p41"/>
                <p:cNvSpPr/>
                <p:nvPr/>
              </p:nvSpPr>
              <p:spPr>
                <a:xfrm>
                  <a:off x="6725926" y="1028700"/>
                  <a:ext cx="75354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3" name="Google Shape;663;p41"/>
                <p:cNvSpPr/>
                <p:nvPr/>
              </p:nvSpPr>
              <p:spPr>
                <a:xfrm>
                  <a:off x="1682324" y="2525606"/>
                  <a:ext cx="5779369" cy="176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2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13652" y="417"/>
                      </a:lnTo>
                      <a:lnTo>
                        <a:pt x="1365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</p:grpSp>
          <p:grpSp>
            <p:nvGrpSpPr>
              <p:cNvPr id="664" name="Google Shape;664;p41"/>
              <p:cNvGrpSpPr/>
              <p:nvPr/>
            </p:nvGrpSpPr>
            <p:grpSpPr>
              <a:xfrm>
                <a:off x="1103478" y="972682"/>
                <a:ext cx="6938133" cy="3198428"/>
                <a:chOff x="1682324" y="1028700"/>
                <a:chExt cx="5779369" cy="3086094"/>
              </a:xfrm>
            </p:grpSpPr>
            <p:sp>
              <p:nvSpPr>
                <p:cNvPr id="665" name="Google Shape;665;p41"/>
                <p:cNvSpPr/>
                <p:nvPr/>
              </p:nvSpPr>
              <p:spPr>
                <a:xfrm>
                  <a:off x="1682324" y="1028700"/>
                  <a:ext cx="5779369" cy="3086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2" h="7290" extrusionOk="0">
                      <a:moveTo>
                        <a:pt x="0" y="0"/>
                      </a:moveTo>
                      <a:lnTo>
                        <a:pt x="0" y="7290"/>
                      </a:lnTo>
                      <a:lnTo>
                        <a:pt x="13652" y="7290"/>
                      </a:lnTo>
                      <a:lnTo>
                        <a:pt x="1365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6" name="Google Shape;666;p41"/>
                <p:cNvSpPr/>
                <p:nvPr/>
              </p:nvSpPr>
              <p:spPr>
                <a:xfrm>
                  <a:off x="2721609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7" name="Google Shape;667;p41"/>
                <p:cNvSpPr/>
                <p:nvPr/>
              </p:nvSpPr>
              <p:spPr>
                <a:xfrm>
                  <a:off x="1778844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rgbClr val="F8CD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8" name="Google Shape;668;p41"/>
                <p:cNvSpPr/>
                <p:nvPr/>
              </p:nvSpPr>
              <p:spPr>
                <a:xfrm>
                  <a:off x="2241548" y="1028700"/>
                  <a:ext cx="14986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54" y="3879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rgbClr val="E4A4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69" name="Google Shape;669;p41"/>
                <p:cNvSpPr/>
                <p:nvPr/>
              </p:nvSpPr>
              <p:spPr>
                <a:xfrm>
                  <a:off x="2434589" y="1028700"/>
                  <a:ext cx="7493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0" name="Google Shape;670;p41"/>
                <p:cNvSpPr/>
                <p:nvPr/>
              </p:nvSpPr>
              <p:spPr>
                <a:xfrm>
                  <a:off x="4151208" y="1028700"/>
                  <a:ext cx="35475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7" y="3879"/>
                      </a:lnTo>
                      <a:lnTo>
                        <a:pt x="8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1" name="Google Shape;671;p41"/>
                <p:cNvSpPr/>
                <p:nvPr/>
              </p:nvSpPr>
              <p:spPr>
                <a:xfrm>
                  <a:off x="3208443" y="1028700"/>
                  <a:ext cx="35475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8" y="3879"/>
                      </a:lnTo>
                      <a:lnTo>
                        <a:pt x="838" y="0"/>
                      </a:lnTo>
                      <a:close/>
                    </a:path>
                  </a:pathLst>
                </a:custGeom>
                <a:solidFill>
                  <a:srgbClr val="F8CD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2" name="Google Shape;672;p41"/>
                <p:cNvSpPr/>
                <p:nvPr/>
              </p:nvSpPr>
              <p:spPr>
                <a:xfrm>
                  <a:off x="3671147" y="1028700"/>
                  <a:ext cx="15240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60" y="3879"/>
                      </a:lnTo>
                      <a:lnTo>
                        <a:pt x="360" y="0"/>
                      </a:lnTo>
                      <a:close/>
                    </a:path>
                  </a:pathLst>
                </a:custGeom>
                <a:solidFill>
                  <a:srgbClr val="E4A4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3" name="Google Shape;673;p41"/>
                <p:cNvSpPr/>
                <p:nvPr/>
              </p:nvSpPr>
              <p:spPr>
                <a:xfrm>
                  <a:off x="3864188" y="1028700"/>
                  <a:ext cx="7747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183" y="3879"/>
                      </a:lnTo>
                      <a:lnTo>
                        <a:pt x="183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4" name="Google Shape;674;p41"/>
                <p:cNvSpPr/>
                <p:nvPr/>
              </p:nvSpPr>
              <p:spPr>
                <a:xfrm>
                  <a:off x="5583347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5" name="Google Shape;675;p41"/>
                <p:cNvSpPr/>
                <p:nvPr/>
              </p:nvSpPr>
              <p:spPr>
                <a:xfrm>
                  <a:off x="4640582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rgbClr val="F8CD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6" name="Google Shape;676;p41"/>
                <p:cNvSpPr/>
                <p:nvPr/>
              </p:nvSpPr>
              <p:spPr>
                <a:xfrm>
                  <a:off x="5103286" y="1028700"/>
                  <a:ext cx="149861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354" y="3879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solidFill>
                  <a:srgbClr val="E4A4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7" name="Google Shape;677;p41"/>
                <p:cNvSpPr/>
                <p:nvPr/>
              </p:nvSpPr>
              <p:spPr>
                <a:xfrm>
                  <a:off x="5296327" y="1028700"/>
                  <a:ext cx="74930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8" name="Google Shape;678;p41"/>
                <p:cNvSpPr/>
                <p:nvPr/>
              </p:nvSpPr>
              <p:spPr>
                <a:xfrm>
                  <a:off x="7012946" y="1028700"/>
                  <a:ext cx="352215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79" name="Google Shape;679;p41"/>
                <p:cNvSpPr/>
                <p:nvPr/>
              </p:nvSpPr>
              <p:spPr>
                <a:xfrm>
                  <a:off x="6070181" y="1028700"/>
                  <a:ext cx="352638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832" y="3879"/>
                      </a:lnTo>
                      <a:lnTo>
                        <a:pt x="832" y="0"/>
                      </a:lnTo>
                      <a:close/>
                    </a:path>
                  </a:pathLst>
                </a:custGeom>
                <a:solidFill>
                  <a:srgbClr val="F8CD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80" name="Google Shape;680;p41"/>
                <p:cNvSpPr/>
                <p:nvPr/>
              </p:nvSpPr>
              <p:spPr>
                <a:xfrm>
                  <a:off x="6533309" y="1028700"/>
                  <a:ext cx="151977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3879" extrusionOk="0">
                      <a:moveTo>
                        <a:pt x="0" y="0"/>
                      </a:moveTo>
                      <a:lnTo>
                        <a:pt x="0" y="3879"/>
                      </a:lnTo>
                      <a:lnTo>
                        <a:pt x="359" y="3879"/>
                      </a:lnTo>
                      <a:lnTo>
                        <a:pt x="359" y="0"/>
                      </a:lnTo>
                      <a:close/>
                    </a:path>
                  </a:pathLst>
                </a:custGeom>
                <a:solidFill>
                  <a:srgbClr val="E4A4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81" name="Google Shape;681;p41"/>
                <p:cNvSpPr/>
                <p:nvPr/>
              </p:nvSpPr>
              <p:spPr>
                <a:xfrm>
                  <a:off x="6725926" y="1028700"/>
                  <a:ext cx="75354" cy="1642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" h="3879" extrusionOk="0">
                      <a:moveTo>
                        <a:pt x="1" y="0"/>
                      </a:moveTo>
                      <a:lnTo>
                        <a:pt x="1" y="3879"/>
                      </a:lnTo>
                      <a:lnTo>
                        <a:pt x="177" y="3879"/>
                      </a:lnTo>
                      <a:lnTo>
                        <a:pt x="177" y="0"/>
                      </a:lnTo>
                      <a:close/>
                    </a:path>
                  </a:pathLst>
                </a:custGeom>
                <a:solidFill>
                  <a:srgbClr val="F9E4C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  <p:sp>
              <p:nvSpPr>
                <p:cNvPr id="682" name="Google Shape;682;p41"/>
                <p:cNvSpPr/>
                <p:nvPr/>
              </p:nvSpPr>
              <p:spPr>
                <a:xfrm>
                  <a:off x="1682324" y="2525606"/>
                  <a:ext cx="5779369" cy="176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2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13652" y="417"/>
                      </a:lnTo>
                      <a:lnTo>
                        <a:pt x="13652" y="1"/>
                      </a:lnTo>
                      <a:close/>
                    </a:path>
                  </a:pathLst>
                </a:custGeom>
                <a:solidFill>
                  <a:srgbClr val="F8CD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/>
                </a:p>
              </p:txBody>
            </p:sp>
          </p:grpSp>
        </p:grpSp>
        <p:grpSp>
          <p:nvGrpSpPr>
            <p:cNvPr id="683" name="Google Shape;683;p41"/>
            <p:cNvGrpSpPr/>
            <p:nvPr/>
          </p:nvGrpSpPr>
          <p:grpSpPr>
            <a:xfrm>
              <a:off x="1277326" y="1194627"/>
              <a:ext cx="6592864" cy="2753864"/>
              <a:chOff x="3414822" y="1306327"/>
              <a:chExt cx="2199895" cy="2273478"/>
            </a:xfrm>
          </p:grpSpPr>
          <p:sp>
            <p:nvSpPr>
              <p:cNvPr id="684" name="Google Shape;684;p41"/>
              <p:cNvSpPr/>
              <p:nvPr/>
            </p:nvSpPr>
            <p:spPr>
              <a:xfrm>
                <a:off x="3414822" y="1306327"/>
                <a:ext cx="2199895" cy="2273478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1061" extrusionOk="0">
                    <a:moveTo>
                      <a:pt x="0" y="0"/>
                    </a:moveTo>
                    <a:lnTo>
                      <a:pt x="0" y="11060"/>
                    </a:lnTo>
                    <a:lnTo>
                      <a:pt x="11060" y="11060"/>
                    </a:lnTo>
                    <a:lnTo>
                      <a:pt x="110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>
                <a:off x="3456448" y="1384633"/>
                <a:ext cx="2116651" cy="2116651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0298" extrusionOk="0">
                    <a:moveTo>
                      <a:pt x="1" y="1"/>
                    </a:moveTo>
                    <a:lnTo>
                      <a:pt x="1" y="10298"/>
                    </a:lnTo>
                    <a:lnTo>
                      <a:pt x="10298" y="10298"/>
                    </a:lnTo>
                    <a:lnTo>
                      <a:pt x="102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</p:grpSp>
      <p:sp>
        <p:nvSpPr>
          <p:cNvPr id="686" name="Google Shape;686;p41"/>
          <p:cNvSpPr/>
          <p:nvPr/>
        </p:nvSpPr>
        <p:spPr>
          <a:xfrm rot="162525">
            <a:off x="3319603" y="3924418"/>
            <a:ext cx="2699351" cy="389253"/>
          </a:xfrm>
          <a:custGeom>
            <a:avLst/>
            <a:gdLst/>
            <a:ahLst/>
            <a:cxnLst/>
            <a:rect l="l" t="t" r="r" b="b"/>
            <a:pathLst>
              <a:path w="17315" h="4654" extrusionOk="0">
                <a:moveTo>
                  <a:pt x="1" y="0"/>
                </a:moveTo>
                <a:lnTo>
                  <a:pt x="143" y="1413"/>
                </a:lnTo>
                <a:lnTo>
                  <a:pt x="1" y="2460"/>
                </a:lnTo>
                <a:lnTo>
                  <a:pt x="143" y="3839"/>
                </a:lnTo>
                <a:lnTo>
                  <a:pt x="143" y="4653"/>
                </a:lnTo>
                <a:lnTo>
                  <a:pt x="17314" y="4579"/>
                </a:lnTo>
                <a:lnTo>
                  <a:pt x="17314" y="3588"/>
                </a:lnTo>
                <a:lnTo>
                  <a:pt x="17098" y="2176"/>
                </a:lnTo>
                <a:lnTo>
                  <a:pt x="17314" y="940"/>
                </a:lnTo>
                <a:lnTo>
                  <a:pt x="173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000" dirty="0">
              <a:solidFill>
                <a:schemeClr val="accent1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grpSp>
        <p:nvGrpSpPr>
          <p:cNvPr id="689" name="Google Shape;689;p41"/>
          <p:cNvGrpSpPr/>
          <p:nvPr/>
        </p:nvGrpSpPr>
        <p:grpSpPr>
          <a:xfrm>
            <a:off x="796760" y="974284"/>
            <a:ext cx="1318090" cy="689551"/>
            <a:chOff x="796759" y="117033"/>
            <a:chExt cx="1318090" cy="689551"/>
          </a:xfrm>
        </p:grpSpPr>
        <p:grpSp>
          <p:nvGrpSpPr>
            <p:cNvPr id="690" name="Google Shape;690;p41"/>
            <p:cNvGrpSpPr/>
            <p:nvPr/>
          </p:nvGrpSpPr>
          <p:grpSpPr>
            <a:xfrm>
              <a:off x="1580991" y="366032"/>
              <a:ext cx="533858" cy="339242"/>
              <a:chOff x="7895966" y="801057"/>
              <a:chExt cx="533858" cy="339242"/>
            </a:xfrm>
          </p:grpSpPr>
          <p:sp>
            <p:nvSpPr>
              <p:cNvPr id="691" name="Google Shape;691;p41"/>
              <p:cNvSpPr/>
              <p:nvPr/>
            </p:nvSpPr>
            <p:spPr>
              <a:xfrm>
                <a:off x="7895966" y="836307"/>
                <a:ext cx="512727" cy="30399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517" extrusionOk="0">
                    <a:moveTo>
                      <a:pt x="527" y="1"/>
                    </a:moveTo>
                    <a:cubicBezTo>
                      <a:pt x="354" y="1"/>
                      <a:pt x="151" y="89"/>
                      <a:pt x="0" y="423"/>
                    </a:cubicBezTo>
                    <a:cubicBezTo>
                      <a:pt x="3" y="423"/>
                      <a:pt x="128" y="516"/>
                      <a:pt x="303" y="516"/>
                    </a:cubicBezTo>
                    <a:cubicBezTo>
                      <a:pt x="468" y="516"/>
                      <a:pt x="678" y="433"/>
                      <a:pt x="872" y="110"/>
                    </a:cubicBezTo>
                    <a:cubicBezTo>
                      <a:pt x="872" y="110"/>
                      <a:pt x="718" y="1"/>
                      <a:pt x="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>
                <a:off x="7917097" y="801057"/>
                <a:ext cx="512727" cy="30399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517" extrusionOk="0">
                    <a:moveTo>
                      <a:pt x="527" y="1"/>
                    </a:moveTo>
                    <a:cubicBezTo>
                      <a:pt x="354" y="1"/>
                      <a:pt x="151" y="89"/>
                      <a:pt x="0" y="423"/>
                    </a:cubicBezTo>
                    <a:cubicBezTo>
                      <a:pt x="3" y="423"/>
                      <a:pt x="128" y="516"/>
                      <a:pt x="303" y="516"/>
                    </a:cubicBezTo>
                    <a:cubicBezTo>
                      <a:pt x="468" y="516"/>
                      <a:pt x="678" y="433"/>
                      <a:pt x="872" y="110"/>
                    </a:cubicBezTo>
                    <a:cubicBezTo>
                      <a:pt x="872" y="110"/>
                      <a:pt x="718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  <p:grpSp>
          <p:nvGrpSpPr>
            <p:cNvPr id="693" name="Google Shape;693;p41"/>
            <p:cNvGrpSpPr/>
            <p:nvPr/>
          </p:nvGrpSpPr>
          <p:grpSpPr>
            <a:xfrm>
              <a:off x="796759" y="117033"/>
              <a:ext cx="715877" cy="689551"/>
              <a:chOff x="7110870" y="560376"/>
              <a:chExt cx="579846" cy="558567"/>
            </a:xfrm>
          </p:grpSpPr>
          <p:sp>
            <p:nvSpPr>
              <p:cNvPr id="694" name="Google Shape;694;p41"/>
              <p:cNvSpPr/>
              <p:nvPr/>
            </p:nvSpPr>
            <p:spPr>
              <a:xfrm>
                <a:off x="7110870" y="595630"/>
                <a:ext cx="559766" cy="52331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90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1" y="718"/>
                      <a:pt x="570" y="889"/>
                      <a:pt x="570" y="889"/>
                    </a:cubicBezTo>
                    <a:cubicBezTo>
                      <a:pt x="952" y="223"/>
                      <a:pt x="308" y="1"/>
                      <a:pt x="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>
                <a:off x="7130949" y="560376"/>
                <a:ext cx="559766" cy="52331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90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1" y="718"/>
                      <a:pt x="570" y="889"/>
                      <a:pt x="570" y="889"/>
                    </a:cubicBezTo>
                    <a:cubicBezTo>
                      <a:pt x="952" y="223"/>
                      <a:pt x="308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</p:grpSp>
      </p:grpSp>
      <p:pic>
        <p:nvPicPr>
          <p:cNvPr id="59" name="عيضه المنهالي - لأول مرة - السلام الوطني بصوت الإمارات عيضة المنهالي - 2017">
            <a:hlinkClick r:id="" action="ppaction://media"/>
            <a:extLst>
              <a:ext uri="{FF2B5EF4-FFF2-40B4-BE49-F238E27FC236}">
                <a16:creationId xmlns:a16="http://schemas.microsoft.com/office/drawing/2014/main" id="{F1A488D3-875A-4CA3-B551-2A2D2EBE5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550" y="1612266"/>
            <a:ext cx="7500900" cy="4788533"/>
          </a:xfrm>
          <a:prstGeom prst="rect">
            <a:avLst/>
          </a:prstGeom>
        </p:spPr>
      </p:pic>
      <p:sp>
        <p:nvSpPr>
          <p:cNvPr id="60" name="Google Shape;352;p24">
            <a:extLst>
              <a:ext uri="{FF2B5EF4-FFF2-40B4-BE49-F238E27FC236}">
                <a16:creationId xmlns:a16="http://schemas.microsoft.com/office/drawing/2014/main" id="{32E573A6-9E4A-4473-A70C-36D1E7075BB8}"/>
              </a:ext>
            </a:extLst>
          </p:cNvPr>
          <p:cNvSpPr txBox="1">
            <a:spLocks/>
          </p:cNvSpPr>
          <p:nvPr/>
        </p:nvSpPr>
        <p:spPr>
          <a:xfrm>
            <a:off x="1" y="783962"/>
            <a:ext cx="9142951" cy="667568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dirty="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The National Anthem 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CLASSROOM RULES __  ELEMENTARY  __ QUICK AND EASY TO FOLLOW°">
            <a:hlinkClick r:id="" action="ppaction://media"/>
            <a:extLst>
              <a:ext uri="{FF2B5EF4-FFF2-40B4-BE49-F238E27FC236}">
                <a16:creationId xmlns:a16="http://schemas.microsoft.com/office/drawing/2014/main" id="{58D5D566-3752-4A6E-89CE-1B278BC8A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973" r="6978"/>
          <a:stretch/>
        </p:blipFill>
        <p:spPr>
          <a:xfrm>
            <a:off x="431926" y="609600"/>
            <a:ext cx="8320188" cy="51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2"/>
          <p:cNvGrpSpPr>
            <a:grpSpLocks/>
          </p:cNvGrpSpPr>
          <p:nvPr/>
        </p:nvGrpSpPr>
        <p:grpSpPr bwMode="auto">
          <a:xfrm>
            <a:off x="319088" y="3327798"/>
            <a:ext cx="8505825" cy="2391965"/>
            <a:chOff x="1384300" y="1289050"/>
            <a:chExt cx="9632950" cy="4476750"/>
          </a:xfrm>
        </p:grpSpPr>
        <p:pic>
          <p:nvPicPr>
            <p:cNvPr id="6183" name="image 3000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00" y="1441450"/>
              <a:ext cx="94678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image 3000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1289050"/>
              <a:ext cx="94678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A_库_椭圆 3">
            <a:extLst>
              <a:ext uri="{FF2B5EF4-FFF2-40B4-BE49-F238E27FC236}">
                <a16:creationId xmlns:a16="http://schemas.microsoft.com/office/drawing/2014/main" id="{A415E7D5-9C8C-4000-B8DA-22FB541BD2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9404" y="2256235"/>
            <a:ext cx="1485900" cy="14859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PA_库_椭圆 5">
            <a:extLst>
              <a:ext uri="{FF2B5EF4-FFF2-40B4-BE49-F238E27FC236}">
                <a16:creationId xmlns:a16="http://schemas.microsoft.com/office/drawing/2014/main" id="{5FCE18E8-6C92-4D4E-B3AE-1AF54A211F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20841" y="2256235"/>
            <a:ext cx="1485900" cy="14859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PA_库_椭圆 6">
            <a:extLst>
              <a:ext uri="{FF2B5EF4-FFF2-40B4-BE49-F238E27FC236}">
                <a16:creationId xmlns:a16="http://schemas.microsoft.com/office/drawing/2014/main" id="{2B8B5257-B55F-4754-9FDB-66FFDE4B47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61560" y="2256235"/>
            <a:ext cx="1485900" cy="148590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PA_库_椭圆 10">
            <a:extLst>
              <a:ext uri="{FF2B5EF4-FFF2-40B4-BE49-F238E27FC236}">
                <a16:creationId xmlns:a16="http://schemas.microsoft.com/office/drawing/2014/main" id="{73FB58BF-6233-49F8-99FD-2BDF691092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84898" y="2359819"/>
            <a:ext cx="1277540" cy="12775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PA_库_椭圆 4">
            <a:extLst>
              <a:ext uri="{FF2B5EF4-FFF2-40B4-BE49-F238E27FC236}">
                <a16:creationId xmlns:a16="http://schemas.microsoft.com/office/drawing/2014/main" id="{9A07AE5B-C4AA-4207-958B-4D3E83E2BF8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880122" y="2256235"/>
            <a:ext cx="1485900" cy="148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rtl="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594623" y="3926681"/>
            <a:ext cx="18264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Mute your microphone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843713" y="2311003"/>
            <a:ext cx="1345406" cy="1375172"/>
            <a:chOff x="1569776" y="3693126"/>
            <a:chExt cx="1794337" cy="1833925"/>
          </a:xfrm>
        </p:grpSpPr>
        <p:sp>
          <p:nvSpPr>
            <p:cNvPr id="24" name="Oval 23"/>
            <p:cNvSpPr/>
            <p:nvPr/>
          </p:nvSpPr>
          <p:spPr>
            <a:xfrm>
              <a:off x="1569776" y="3693126"/>
              <a:ext cx="1773695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80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614" y="3945155"/>
              <a:ext cx="1729499" cy="126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955132" y="2309813"/>
            <a:ext cx="1331119" cy="1375172"/>
            <a:chOff x="1688304" y="533376"/>
            <a:chExt cx="1773757" cy="1833925"/>
          </a:xfrm>
        </p:grpSpPr>
        <p:sp>
          <p:nvSpPr>
            <p:cNvPr id="27" name="Oval 26"/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046863" y="105894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370518" y="1373330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686241" y="83347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506766" y="4003778"/>
            <a:ext cx="2137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Respect your friends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901804" y="2316957"/>
            <a:ext cx="1331119" cy="1375172"/>
            <a:chOff x="5511113" y="3169701"/>
            <a:chExt cx="1773757" cy="1833925"/>
          </a:xfrm>
        </p:grpSpPr>
        <p:sp>
          <p:nvSpPr>
            <p:cNvPr id="34" name="Oval 33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171" name="Group 34"/>
            <p:cNvGrpSpPr>
              <a:grpSpLocks/>
            </p:cNvGrpSpPr>
            <p:nvPr/>
          </p:nvGrpSpPr>
          <p:grpSpPr bwMode="auto"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5837942" y="3534898"/>
                <a:ext cx="1183562" cy="1135287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rtl="0">
                  <a:defRPr/>
                </a:pPr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173" name="Picture 36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103" y="3332628"/>
                <a:ext cx="1576158" cy="1539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1023937" y="2320528"/>
            <a:ext cx="1329929" cy="1376363"/>
            <a:chOff x="5537479" y="3580370"/>
            <a:chExt cx="1773757" cy="1833925"/>
          </a:xfrm>
        </p:grpSpPr>
        <p:sp>
          <p:nvSpPr>
            <p:cNvPr id="39" name="Oval 38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rtl="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68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318" y="3888252"/>
              <a:ext cx="1440078" cy="14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668" y="3802287"/>
              <a:ext cx="495378" cy="49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53678" y="3852863"/>
            <a:ext cx="16037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Be ready on time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49142" y="3861197"/>
            <a:ext cx="1982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100" dirty="0">
                <a:solidFill>
                  <a:prstClr val="black"/>
                </a:solidFill>
                <a:latin typeface="Century Gothic" panose="020B0502020202020204" pitchFamily="34" charset="0"/>
                <a:ea typeface="Sultan bold"/>
                <a:cs typeface="Sultan bold"/>
              </a:rPr>
              <a:t>Sit in a good position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857250"/>
            <a:ext cx="9144000" cy="10767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 sz="1350"/>
          </a:p>
        </p:txBody>
      </p:sp>
      <p:pic>
        <p:nvPicPr>
          <p:cNvPr id="41" name="Picture 2" descr="Sit In Chair - Sitting On Chair Clipart , Free Transparent Clipart -  ClipartK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26" y="2399548"/>
            <a:ext cx="1116568" cy="1240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" name="TextBox 41"/>
          <p:cNvSpPr txBox="1">
            <a:spLocks noChangeArrowheads="1"/>
          </p:cNvSpPr>
          <p:nvPr/>
        </p:nvSpPr>
        <p:spPr bwMode="auto">
          <a:xfrm>
            <a:off x="3251597" y="1215628"/>
            <a:ext cx="238398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6858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Class Rules</a:t>
            </a:r>
          </a:p>
        </p:txBody>
      </p:sp>
    </p:spTree>
    <p:extLst>
      <p:ext uri="{BB962C8B-B14F-4D97-AF65-F5344CB8AC3E}">
        <p14:creationId xmlns:p14="http://schemas.microsoft.com/office/powerpoint/2010/main" val="39103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32" grpId="0"/>
      <p:bldP spid="21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5B4FE64-D098-4FFA-8AAD-57481D367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39811" r="9569" b="33561"/>
          <a:stretch/>
        </p:blipFill>
        <p:spPr>
          <a:xfrm>
            <a:off x="7231831" y="4797891"/>
            <a:ext cx="1833791" cy="7939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F9F01-1FC2-4093-ACDC-0331126DB1F7}"/>
              </a:ext>
            </a:extLst>
          </p:cNvPr>
          <p:cNvSpPr txBox="1"/>
          <p:nvPr/>
        </p:nvSpPr>
        <p:spPr>
          <a:xfrm>
            <a:off x="4291652" y="5591818"/>
            <a:ext cx="4773969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685800" rtl="0">
              <a:defRPr/>
            </a:pPr>
            <a:r>
              <a:rPr lang="en-US" sz="2100" dirty="0">
                <a:solidFill>
                  <a:srgbClr val="FF0000"/>
                </a:solidFill>
                <a:latin typeface="Berlin Sans FB" panose="020E0602020502020306" pitchFamily="34" charset="0"/>
              </a:rPr>
              <a:t>Stay at home </a:t>
            </a:r>
            <a:r>
              <a:rPr lang="en-US" dirty="0">
                <a:solidFill>
                  <a:prstClr val="black"/>
                </a:solidFill>
                <a:latin typeface="Berlin Sans FB" panose="020E0602020502020306" pitchFamily="34" charset="0"/>
              </a:rPr>
              <a:t>For UAE and for your health.</a:t>
            </a:r>
            <a:endParaRPr lang="en-US" sz="2100" dirty="0">
              <a:solidFill>
                <a:prstClr val="black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Pentagon 3">
            <a:extLst>
              <a:ext uri="{FF2B5EF4-FFF2-40B4-BE49-F238E27FC236}">
                <a16:creationId xmlns:a16="http://schemas.microsoft.com/office/drawing/2014/main" id="{884DE6ED-70C5-4694-8650-B57B3D4EF93F}"/>
              </a:ext>
            </a:extLst>
          </p:cNvPr>
          <p:cNvSpPr/>
          <p:nvPr/>
        </p:nvSpPr>
        <p:spPr>
          <a:xfrm>
            <a:off x="193783" y="1312794"/>
            <a:ext cx="1859847" cy="470263"/>
          </a:xfrm>
          <a:prstGeom prst="homePlate">
            <a:avLst>
              <a:gd name="adj" fmla="val 0"/>
            </a:avLst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Golden message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3088F9-CD73-4175-B493-E541335B0CE3}"/>
              </a:ext>
            </a:extLst>
          </p:cNvPr>
          <p:cNvSpPr/>
          <p:nvPr/>
        </p:nvSpPr>
        <p:spPr>
          <a:xfrm>
            <a:off x="3099248" y="1087984"/>
            <a:ext cx="31467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0">
              <a:defRPr/>
            </a:pPr>
            <a:r>
              <a:rPr lang="en-US" sz="2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Read the message</a:t>
            </a:r>
            <a:endParaRPr lang="en-US" sz="825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F11ECF-DEE7-4B01-90C9-E3378D61FACD}"/>
              </a:ext>
            </a:extLst>
          </p:cNvPr>
          <p:cNvSpPr/>
          <p:nvPr/>
        </p:nvSpPr>
        <p:spPr>
          <a:xfrm>
            <a:off x="2657001" y="1513833"/>
            <a:ext cx="2015635" cy="19420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1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Stay at home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8AB547-9E73-497D-B064-648F2E714B44}"/>
              </a:ext>
            </a:extLst>
          </p:cNvPr>
          <p:cNvSpPr/>
          <p:nvPr/>
        </p:nvSpPr>
        <p:spPr>
          <a:xfrm>
            <a:off x="4672635" y="1497435"/>
            <a:ext cx="2006002" cy="1963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2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Wash your hands for 20 second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482893-130B-4CDA-8289-3082BBBB59B5}"/>
              </a:ext>
            </a:extLst>
          </p:cNvPr>
          <p:cNvSpPr/>
          <p:nvPr/>
        </p:nvSpPr>
        <p:spPr>
          <a:xfrm>
            <a:off x="2657001" y="3472288"/>
            <a:ext cx="2015635" cy="1803578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3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Wear a mask when you go 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CA32FA-9DFE-47E8-9891-D05639283410}"/>
              </a:ext>
            </a:extLst>
          </p:cNvPr>
          <p:cNvSpPr/>
          <p:nvPr/>
        </p:nvSpPr>
        <p:spPr>
          <a:xfrm>
            <a:off x="4672635" y="3455891"/>
            <a:ext cx="2032380" cy="180294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>
              <a:defRPr/>
            </a:pPr>
            <a:r>
              <a:rPr lang="en-US" sz="2700" dirty="0">
                <a:solidFill>
                  <a:srgbClr val="FF0000"/>
                </a:solidFill>
                <a:latin typeface="Berlin Sans FB" panose="020E0602020502020306" pitchFamily="34" charset="0"/>
              </a:rPr>
              <a:t>4</a:t>
            </a:r>
          </a:p>
          <a:p>
            <a:pPr algn="ctr" defTabSz="685800" rtl="0">
              <a:defRPr/>
            </a:pPr>
            <a:r>
              <a:rPr lang="en-US" sz="2700" dirty="0">
                <a:solidFill>
                  <a:prstClr val="black"/>
                </a:solidFill>
                <a:latin typeface="Berlin Sans FB" panose="020E0602020502020306" pitchFamily="34" charset="0"/>
              </a:rPr>
              <a:t>Keep distance with others.</a:t>
            </a:r>
          </a:p>
        </p:txBody>
      </p:sp>
      <p:pic>
        <p:nvPicPr>
          <p:cNvPr id="10242" name="Picture 2" descr="Corona Virus, NCOV, MERS-CoV Middle East Respiratory Syndrome ...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9980" r="8766" b="9139"/>
          <a:stretch/>
        </p:blipFill>
        <p:spPr bwMode="auto">
          <a:xfrm>
            <a:off x="4060689" y="2901997"/>
            <a:ext cx="1171136" cy="11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88" y="2003971"/>
            <a:ext cx="1274337" cy="1274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15" y="1726849"/>
            <a:ext cx="1704725" cy="1396055"/>
          </a:xfrm>
          <a:prstGeom prst="rect">
            <a:avLst/>
          </a:prstGeom>
        </p:spPr>
      </p:pic>
      <p:pic>
        <p:nvPicPr>
          <p:cNvPr id="10250" name="Picture 10" descr="https://static.vecteezy.com/system/resources/previews/000/593/975/non_2x/vector-students-in-bangkok-who-have-to-wear-dust-masks-to-prevent-dust-pm2-5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11615" r="16947" b="4592"/>
          <a:stretch/>
        </p:blipFill>
        <p:spPr bwMode="auto">
          <a:xfrm>
            <a:off x="746684" y="3753694"/>
            <a:ext cx="1840815" cy="15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media.istockphoto.com/vectors/social-distancing-people-keeping-distance-for-infection-risk-and-vector-id1213399298?k=6&amp;m=1213399298&amp;s=612x612&amp;w=0&amp;h=0K5DVIb-Q4yqTjQC4xW-bte6Pex1J7jQxI2IYZb8eec=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4C4C4"/>
              </a:clrFrom>
              <a:clrTo>
                <a:srgbClr val="C4C4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1" y="3489323"/>
            <a:ext cx="2021551" cy="14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1C071-37C7-4F03-BAE0-00B29F40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26667" r="47501" b="27408"/>
          <a:stretch/>
        </p:blipFill>
        <p:spPr>
          <a:xfrm>
            <a:off x="457200" y="381000"/>
            <a:ext cx="8534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6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609600"/>
            <a:ext cx="9144000" cy="5029200"/>
          </a:xfrm>
        </p:spPr>
        <p:txBody>
          <a:bodyPr>
            <a:noAutofit/>
          </a:bodyPr>
          <a:lstStyle/>
          <a:p>
            <a:pPr rtl="0"/>
            <a:r>
              <a:rPr lang="en-US" sz="6000" dirty="0"/>
              <a:t>Date: </a:t>
            </a:r>
            <a:br>
              <a:rPr lang="en-US" sz="6000" dirty="0"/>
            </a:br>
            <a:r>
              <a:rPr lang="en-US" sz="6000" dirty="0"/>
              <a:t>Wednesday, January 12</a:t>
            </a:r>
            <a:r>
              <a:rPr lang="en-US" sz="6000" baseline="30000" dirty="0"/>
              <a:t>th</a:t>
            </a:r>
            <a:r>
              <a:rPr lang="en-US" sz="6000"/>
              <a:t>, 2022</a:t>
            </a:r>
            <a:br>
              <a:rPr lang="en-US" sz="6000" dirty="0"/>
            </a:br>
            <a:r>
              <a:rPr lang="en-US" sz="6000" dirty="0"/>
              <a:t>Unit 6: </a:t>
            </a:r>
            <a:br>
              <a:rPr lang="en-US" sz="6000" dirty="0"/>
            </a:br>
            <a:r>
              <a:rPr lang="en-US" sz="6000" dirty="0">
                <a:solidFill>
                  <a:schemeClr val="bg1"/>
                </a:solidFill>
              </a:rPr>
              <a:t>Using Maps</a:t>
            </a:r>
            <a:br>
              <a:rPr lang="en-US" sz="6000" dirty="0"/>
            </a:br>
            <a:r>
              <a:rPr lang="en-US" sz="6000" dirty="0"/>
              <a:t>Lesson 8</a:t>
            </a:r>
            <a:br>
              <a:rPr lang="en-US" sz="6000" dirty="0"/>
            </a:br>
            <a:r>
              <a:rPr lang="en-US" sz="6000" dirty="0">
                <a:solidFill>
                  <a:schemeClr val="bg1"/>
                </a:solidFill>
              </a:rPr>
              <a:t>Guided tour</a:t>
            </a:r>
            <a:endParaRPr lang="ar-A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6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609600"/>
            <a:ext cx="9144000" cy="838200"/>
          </a:xfrm>
        </p:spPr>
        <p:txBody>
          <a:bodyPr>
            <a:noAutofit/>
          </a:bodyPr>
          <a:lstStyle/>
          <a:p>
            <a:pPr rtl="0"/>
            <a:r>
              <a:rPr lang="en-US" sz="6000" dirty="0"/>
              <a:t>LB P.  </a:t>
            </a:r>
            <a:r>
              <a:rPr lang="en-US" sz="6000"/>
              <a:t>115</a:t>
            </a:r>
            <a:endParaRPr lang="ar-AE" sz="60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3B0997-B7D1-4C88-A8D0-3B638BE60052}"/>
              </a:ext>
            </a:extLst>
          </p:cNvPr>
          <p:cNvGrpSpPr/>
          <p:nvPr/>
        </p:nvGrpSpPr>
        <p:grpSpPr>
          <a:xfrm>
            <a:off x="402352" y="1428964"/>
            <a:ext cx="8436848" cy="5105400"/>
            <a:chOff x="402352" y="1428964"/>
            <a:chExt cx="8436848" cy="5105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B0B503-0C1B-4031-BE63-DCBE710D3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333" t="17407" r="34166" b="11481"/>
            <a:stretch/>
          </p:blipFill>
          <p:spPr>
            <a:xfrm>
              <a:off x="4691062" y="1428964"/>
              <a:ext cx="4148138" cy="5105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090036-3D88-4229-BD84-24972CDB3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333" t="18889" r="35000" b="11481"/>
            <a:stretch/>
          </p:blipFill>
          <p:spPr>
            <a:xfrm>
              <a:off x="402352" y="1539253"/>
              <a:ext cx="4038600" cy="499511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21030C-1D9A-4180-B332-A7E65EC2B038}"/>
                </a:ext>
              </a:extLst>
            </p:cNvPr>
            <p:cNvSpPr/>
            <p:nvPr/>
          </p:nvSpPr>
          <p:spPr>
            <a:xfrm>
              <a:off x="4876800" y="1600898"/>
              <a:ext cx="619874" cy="2090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8BEE88-5611-432E-A838-DD069FB5E6B1}"/>
                </a:ext>
              </a:extLst>
            </p:cNvPr>
            <p:cNvSpPr/>
            <p:nvPr/>
          </p:nvSpPr>
          <p:spPr>
            <a:xfrm>
              <a:off x="533400" y="1600898"/>
              <a:ext cx="619874" cy="2090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873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9888</TotalTime>
  <Words>403</Words>
  <Application>Microsoft Office PowerPoint</Application>
  <PresentationFormat>On-screen Show (4:3)</PresentationFormat>
  <Paragraphs>80</Paragraphs>
  <Slides>25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Algerian</vt:lpstr>
      <vt:lpstr>Arial</vt:lpstr>
      <vt:lpstr>Berlin Sans FB</vt:lpstr>
      <vt:lpstr>Calibri</vt:lpstr>
      <vt:lpstr>Calibri Light</vt:lpstr>
      <vt:lpstr>Century Gothic</vt:lpstr>
      <vt:lpstr>Comic Sans MS</vt:lpstr>
      <vt:lpstr>Corbel</vt:lpstr>
      <vt:lpstr>F12-1000-0-0</vt:lpstr>
      <vt:lpstr>F13-1000-0-0</vt:lpstr>
      <vt:lpstr>Grand Hotel</vt:lpstr>
      <vt:lpstr>inherit</vt:lpstr>
      <vt:lpstr>LittleBird</vt:lpstr>
      <vt:lpstr>Noto Naskh Arabic UI</vt:lpstr>
      <vt:lpstr>Overpass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Date:  Wednesday, January 12th, 2022 Unit 6:  Using Maps Lesson 8 Guided tour</vt:lpstr>
      <vt:lpstr>LB P.  115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Clothing Lesson 10</dc:title>
  <dc:creator>TOSHIBA</dc:creator>
  <cp:lastModifiedBy>Eman Mohammed Sulaiman Al-Salman</cp:lastModifiedBy>
  <cp:revision>105</cp:revision>
  <dcterms:created xsi:type="dcterms:W3CDTF">2018-10-28T08:56:46Z</dcterms:created>
  <dcterms:modified xsi:type="dcterms:W3CDTF">2022-01-09T13:44:22Z</dcterms:modified>
</cp:coreProperties>
</file>