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2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A49F-05E7-431D-8959-1221813C1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9E681-BC76-440B-9230-D630A8741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A1B5A-107C-4EB7-9CF8-8E6B5F9F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ECA02-9730-4F9C-B503-E3A30F92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E8AE8-D254-43B9-9E8F-D7BD9486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7D34-4AA1-41D1-BB34-0127F273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FE1B8-139F-4B52-8918-F8A3E645F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BE972-D7A6-4949-93F9-31CC5EA0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65C01-A17D-4A77-BEF3-2630F774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F716-A924-4E40-AE13-856E747C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2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08682-4B3D-435C-82C7-42821926F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F336B-6106-4233-9E1E-9E2C3997D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CCB0B-9E04-4439-9206-FA1F39BB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19A5F-5E5D-4D10-81D1-31DD27F7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E4A7E-BC8F-4CDF-975C-C5492027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2ED7-C2D3-4AC3-BEC2-D27E4816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456D-B136-43CF-9F4F-F24E0522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DE396-DDA5-4DDF-A6F1-FCCFD6B5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2100F-FA09-4D56-ADD4-FAFE362B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BB987-D920-4289-BCC0-94050791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8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25D2-C0B4-4A7A-A578-E993746E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05BD2-594A-4369-89F5-073E2DF6C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A4084-29F7-40CC-B0E9-C636DA6E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3B005-C0F1-4A12-B22C-4C643D9D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4045-7893-4A7F-8F25-064DB4B5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1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B20C-3CF8-4C26-9751-A33E7F1A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2D6D-6AD4-4AE8-AE30-D7FC5890A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1C93C-1ABE-4AC0-8F48-8F8643C1E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39AD7-BD94-4591-997A-8C9CF837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8DA11-32A4-4C11-81A5-6E018CCF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009DC-D538-48A1-8A69-E1829B83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4CA1-F71C-40FC-BDF4-5CED544F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11A15-D682-4A1D-ABC5-7B6BB243E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EAB13-61E0-4675-99C0-94A3CB430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EA35C-09D1-41BC-A34E-834335FD2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FDD61-3FB9-4201-A0A6-74FF0D685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4E46F-13E1-4E43-922F-12FD3C7E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2E907-0880-4781-B6AB-872DDD53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8A0A0B-F3AB-48D0-9D30-46B35327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2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3EDB-D08A-464D-92F8-B2EC3BB9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F2E59-6ACB-4950-B225-43DAA83F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D7E4A-4750-4EE2-A27D-0318965C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A18B0-3D5C-4297-BB35-7CB8776C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41236-B2E1-4FEC-9C85-3893A3B7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8797E-0A00-4199-9A1D-4359733E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26002-6328-4BF2-A929-E4775E56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516D-7013-4573-B7DC-F5BB61D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6DB4-610D-4EE0-892A-4B20D265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D87E6-4AD1-4A3D-AD80-284CA841A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826F4-5D96-49C9-B69F-987C4CB9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F71B1-283D-4764-84D9-D35E2E57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6F3AF-BA5E-4D44-B78B-F31B05F9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4615-1C23-4C74-B4E4-D28674DE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D41B5-5522-4A36-9EB8-06454FEDD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4C736-6488-4771-A217-534B7B738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17D0A-8C70-433A-9924-90B514CF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80203-9568-4823-82EE-7AC4996C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EAA82-9157-45A8-9202-B4BF9F50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1A5A6-1A0F-4B84-B203-654CA22B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50877-36C9-40BD-8A3D-214289D7A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5F92A-781E-4094-B55F-6C6E154E0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1D86-AA7F-42DA-A205-12864C95F1B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62CA3-F0B8-4788-864F-BF8780B68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F3AAB-64B0-4CA2-B873-2611C0DC0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microsoft.com/office/2007/relationships/hdphoto" Target="../media/hdphoto14.wdp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microsoft.com/office/2007/relationships/hdphoto" Target="../media/hdphoto16.wdp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109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microsoft.com/office/2007/relationships/hdphoto" Target="../media/hdphoto16.wdp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84.png"/><Relationship Id="rId26" Type="http://schemas.openxmlformats.org/officeDocument/2006/relationships/image" Target="../media/image129.png"/><Relationship Id="rId3" Type="http://schemas.openxmlformats.org/officeDocument/2006/relationships/image" Target="../media/image110.png"/><Relationship Id="rId21" Type="http://schemas.openxmlformats.org/officeDocument/2006/relationships/image" Target="../media/image125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5" Type="http://schemas.openxmlformats.org/officeDocument/2006/relationships/image" Target="../media/image128.png"/><Relationship Id="rId33" Type="http://schemas.microsoft.com/office/2007/relationships/hdphoto" Target="../media/hdphoto16.wdp"/><Relationship Id="rId2" Type="http://schemas.openxmlformats.org/officeDocument/2006/relationships/image" Target="../media/image1090.png"/><Relationship Id="rId16" Type="http://schemas.openxmlformats.org/officeDocument/2006/relationships/image" Target="../media/image122.png"/><Relationship Id="rId20" Type="http://schemas.openxmlformats.org/officeDocument/2006/relationships/image" Target="../media/image124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7.png"/><Relationship Id="rId28" Type="http://schemas.openxmlformats.org/officeDocument/2006/relationships/image" Target="../media/image130.png"/><Relationship Id="rId10" Type="http://schemas.openxmlformats.org/officeDocument/2006/relationships/image" Target="../media/image116.png"/><Relationship Id="rId19" Type="http://schemas.openxmlformats.org/officeDocument/2006/relationships/image" Target="../media/image123.png"/><Relationship Id="rId31" Type="http://schemas.openxmlformats.org/officeDocument/2006/relationships/image" Target="../media/image133.png"/><Relationship Id="rId4" Type="http://schemas.openxmlformats.org/officeDocument/2006/relationships/image" Target="../media/image7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6.png"/><Relationship Id="rId27" Type="http://schemas.openxmlformats.org/officeDocument/2006/relationships/image" Target="../media/image93.png"/><Relationship Id="rId30" Type="http://schemas.openxmlformats.org/officeDocument/2006/relationships/image" Target="../media/image1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microsoft.com/office/2007/relationships/hdphoto" Target="../media/hdphoto16.wdp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98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microsoft.com/office/2007/relationships/hdphoto" Target="../media/hdphoto22.wdp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openxmlformats.org/officeDocument/2006/relationships/image" Target="../media/image154.png"/><Relationship Id="rId17" Type="http://schemas.microsoft.com/office/2007/relationships/hdphoto" Target="../media/hdphoto24.wdp"/><Relationship Id="rId2" Type="http://schemas.openxmlformats.org/officeDocument/2006/relationships/image" Target="../media/image149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5" Type="http://schemas.microsoft.com/office/2007/relationships/hdphoto" Target="../media/hdphoto23.wdp"/><Relationship Id="rId10" Type="http://schemas.openxmlformats.org/officeDocument/2006/relationships/image" Target="../media/image153.png"/><Relationship Id="rId4" Type="http://schemas.openxmlformats.org/officeDocument/2006/relationships/image" Target="../media/image150.png"/><Relationship Id="rId9" Type="http://schemas.microsoft.com/office/2007/relationships/hdphoto" Target="../media/hdphoto20.wdp"/><Relationship Id="rId14" Type="http://schemas.openxmlformats.org/officeDocument/2006/relationships/image" Target="../media/image1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microsoft.com/office/2007/relationships/hdphoto" Target="../media/hdphoto30.wdp"/><Relationship Id="rId3" Type="http://schemas.microsoft.com/office/2007/relationships/hdphoto" Target="../media/hdphoto25.wdp"/><Relationship Id="rId7" Type="http://schemas.microsoft.com/office/2007/relationships/hdphoto" Target="../media/hdphoto27.wdp"/><Relationship Id="rId12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microsoft.com/office/2007/relationships/hdphoto" Target="../media/hdphoto29.wdp"/><Relationship Id="rId5" Type="http://schemas.microsoft.com/office/2007/relationships/hdphoto" Target="../media/hdphoto26.wdp"/><Relationship Id="rId10" Type="http://schemas.openxmlformats.org/officeDocument/2006/relationships/image" Target="../media/image161.png"/><Relationship Id="rId4" Type="http://schemas.openxmlformats.org/officeDocument/2006/relationships/image" Target="../media/image158.png"/><Relationship Id="rId9" Type="http://schemas.microsoft.com/office/2007/relationships/hdphoto" Target="../media/hdphoto28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7" Type="http://schemas.microsoft.com/office/2007/relationships/hdphoto" Target="../media/hdphoto33.wdp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microsoft.com/office/2007/relationships/hdphoto" Target="../media/hdphoto32.wdp"/><Relationship Id="rId4" Type="http://schemas.openxmlformats.org/officeDocument/2006/relationships/image" Target="../media/image1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20.png"/><Relationship Id="rId2" Type="http://schemas.openxmlformats.org/officeDocument/2006/relationships/image" Target="../media/image25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300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9.wdp"/><Relationship Id="rId18" Type="http://schemas.openxmlformats.org/officeDocument/2006/relationships/image" Target="../media/image4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37.png"/><Relationship Id="rId17" Type="http://schemas.microsoft.com/office/2007/relationships/hdphoto" Target="../media/hdphoto11.wdp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36.png"/><Relationship Id="rId19" Type="http://schemas.microsoft.com/office/2007/relationships/hdphoto" Target="../media/hdphoto12.wdp"/><Relationship Id="rId4" Type="http://schemas.openxmlformats.org/officeDocument/2006/relationships/image" Target="../media/image33.png"/><Relationship Id="rId9" Type="http://schemas.microsoft.com/office/2007/relationships/hdphoto" Target="../media/hdphoto7.wdp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1.png"/><Relationship Id="rId3" Type="http://schemas.openxmlformats.org/officeDocument/2006/relationships/image" Target="../media/image42.png"/><Relationship Id="rId7" Type="http://schemas.openxmlformats.org/officeDocument/2006/relationships/image" Target="../media/image58.png"/><Relationship Id="rId12" Type="http://schemas.openxmlformats.org/officeDocument/2006/relationships/image" Target="../media/image51.png"/><Relationship Id="rId2" Type="http://schemas.openxmlformats.org/officeDocument/2006/relationships/image" Target="../media/image56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63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60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Mathematics Background Photos, Vectors and PSD Files for Free Download |  Pngtree">
            <a:extLst>
              <a:ext uri="{FF2B5EF4-FFF2-40B4-BE49-F238E27FC236}">
                <a16:creationId xmlns:a16="http://schemas.microsoft.com/office/drawing/2014/main" id="{35127CCA-68A7-4D4F-9ADC-5CE56A85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79941"/>
            <a:ext cx="10905066" cy="50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3">
            <a:extLst>
              <a:ext uri="{FF2B5EF4-FFF2-40B4-BE49-F238E27FC236}">
                <a16:creationId xmlns:a16="http://schemas.microsoft.com/office/drawing/2014/main" id="{31179C8E-4B65-45C3-BC4E-B78513726480}"/>
              </a:ext>
            </a:extLst>
          </p:cNvPr>
          <p:cNvSpPr txBox="1"/>
          <p:nvPr/>
        </p:nvSpPr>
        <p:spPr>
          <a:xfrm>
            <a:off x="3528755" y="2071777"/>
            <a:ext cx="4248472" cy="614784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en-US" sz="6000" b="1" cap="all" dirty="0">
                <a:ln w="0"/>
                <a:gradFill flip="none">
                  <a:gsLst>
                    <a:gs pos="0">
                      <a:srgbClr val="A5100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100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1009">
                        <a:shade val="65000"/>
                        <a:satMod val="130000"/>
                      </a:srgbClr>
                    </a:gs>
                    <a:gs pos="92000">
                      <a:srgbClr val="A51009">
                        <a:shade val="50000"/>
                        <a:satMod val="120000"/>
                      </a:srgbClr>
                    </a:gs>
                    <a:gs pos="100000">
                      <a:srgbClr val="A5100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5 - 1</a:t>
            </a:r>
            <a:endParaRPr lang="ar-SA" sz="6000" b="1" cap="all" dirty="0">
              <a:ln w="0"/>
              <a:gradFill flip="none">
                <a:gsLst>
                  <a:gs pos="0">
                    <a:srgbClr val="A51009">
                      <a:tint val="75000"/>
                      <a:shade val="75000"/>
                      <a:satMod val="170000"/>
                    </a:srgbClr>
                  </a:gs>
                  <a:gs pos="49000">
                    <a:srgbClr val="A51009">
                      <a:tint val="88000"/>
                      <a:shade val="65000"/>
                      <a:satMod val="172000"/>
                    </a:srgbClr>
                  </a:gs>
                  <a:gs pos="50000">
                    <a:srgbClr val="A51009">
                      <a:shade val="65000"/>
                      <a:satMod val="130000"/>
                    </a:srgbClr>
                  </a:gs>
                  <a:gs pos="92000">
                    <a:srgbClr val="A51009">
                      <a:shade val="50000"/>
                      <a:satMod val="120000"/>
                    </a:srgbClr>
                  </a:gs>
                  <a:gs pos="100000">
                    <a:srgbClr val="A5100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مربع نص 4">
            <a:extLst>
              <a:ext uri="{FF2B5EF4-FFF2-40B4-BE49-F238E27FC236}">
                <a16:creationId xmlns:a16="http://schemas.microsoft.com/office/drawing/2014/main" id="{1F0820DE-F26D-4573-8721-C3BAD7795660}"/>
              </a:ext>
            </a:extLst>
          </p:cNvPr>
          <p:cNvSpPr txBox="1"/>
          <p:nvPr/>
        </p:nvSpPr>
        <p:spPr>
          <a:xfrm>
            <a:off x="2243572" y="2551837"/>
            <a:ext cx="7704856" cy="17543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rtlCol="1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8800" b="1" cap="all" dirty="0">
                <a:ln w="0"/>
                <a:gradFill flip="none">
                  <a:gsLst>
                    <a:gs pos="0">
                      <a:srgbClr val="A5100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100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1009">
                        <a:shade val="65000"/>
                        <a:satMod val="130000"/>
                      </a:srgbClr>
                    </a:gs>
                    <a:gs pos="92000">
                      <a:srgbClr val="A51009">
                        <a:shade val="50000"/>
                        <a:satMod val="120000"/>
                      </a:srgbClr>
                    </a:gs>
                    <a:gs pos="100000">
                      <a:srgbClr val="A5100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Calibri"/>
                <a:cs typeface="Arial" panose="020B0604020202020204" pitchFamily="34" charset="0"/>
              </a:rPr>
              <a:t>العمليات على الدوال</a:t>
            </a:r>
          </a:p>
        </p:txBody>
      </p:sp>
      <p:pic>
        <p:nvPicPr>
          <p:cNvPr id="16" name="Picture 8" descr="بور بوينت درس القيمة المنزلية ضمن الملايين مادة الرياضيات الصف الرابع  الإبتدائى الفصل الأول">
            <a:extLst>
              <a:ext uri="{FF2B5EF4-FFF2-40B4-BE49-F238E27FC236}">
                <a16:creationId xmlns:a16="http://schemas.microsoft.com/office/drawing/2014/main" id="{9E023CED-83AF-462A-8992-0767B83C2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9674" r="5637" b="11977"/>
          <a:stretch/>
        </p:blipFill>
        <p:spPr bwMode="auto">
          <a:xfrm>
            <a:off x="2117084" y="1899137"/>
            <a:ext cx="2096086" cy="15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A2304-65B3-4DE9-8710-AF256D752B39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B868E-CC4B-4575-9E8E-9128D6F92B2E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E74AB-161B-46BC-8CF4-E040D31DDEB7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تركيب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E3EDE-FD0F-49A1-AEE5-F5102FBD76EB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:299</a:t>
            </a:r>
            <a:r>
              <a:rPr lang="ar-BH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</a:t>
            </a:r>
            <a:endParaRPr kumimoji="0" lang="ar-BH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4D2FF-8DEF-4C2D-984E-6C72D5C07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0362" y="845453"/>
            <a:ext cx="8378196" cy="758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BB7E6-142E-43D6-991B-B13CF837D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0666" y="1740324"/>
            <a:ext cx="10086828" cy="4060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CCBAA-2A65-43EE-A16B-50C1AF2F0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0666" y="5937307"/>
            <a:ext cx="10086828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A2304-65B3-4DE9-8710-AF256D752B39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B868E-CC4B-4575-9E8E-9128D6F92B2E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E74AB-161B-46BC-8CF4-E040D31DDEB7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تركيب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E3EDE-FD0F-49A1-AEE5-F5102FBD76EB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:299</a:t>
            </a:r>
            <a:r>
              <a:rPr lang="ar-BH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</a:t>
            </a:r>
            <a:endParaRPr kumimoji="0" lang="ar-BH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3">
            <a:extLst>
              <a:ext uri="{FF2B5EF4-FFF2-40B4-BE49-F238E27FC236}">
                <a16:creationId xmlns:a16="http://schemas.microsoft.com/office/drawing/2014/main" id="{EE4081DA-93AD-47D8-957B-7AEFACEC0070}"/>
              </a:ext>
            </a:extLst>
          </p:cNvPr>
          <p:cNvSpPr txBox="1"/>
          <p:nvPr/>
        </p:nvSpPr>
        <p:spPr>
          <a:xfrm>
            <a:off x="10609384" y="765956"/>
            <a:ext cx="15755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مثال 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4B2385-33D9-46F7-8B4C-51D576F5A00B}"/>
                  </a:ext>
                </a:extLst>
              </p:cNvPr>
              <p:cNvSpPr txBox="1"/>
              <p:nvPr/>
            </p:nvSpPr>
            <p:spPr>
              <a:xfrm>
                <a:off x="1820081" y="873677"/>
                <a:ext cx="8551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b="1" dirty="0"/>
                  <a:t>لكل زوج من الدوال . أوجد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b="1" dirty="0"/>
                  <a:t>  و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b="1" dirty="0"/>
                  <a:t>    إن وجد . حدد المجال والمدى لكل دالة مركبة .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4B2385-33D9-46F7-8B4C-51D576F5A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81" y="873677"/>
                <a:ext cx="8551838" cy="369332"/>
              </a:xfrm>
              <a:prstGeom prst="rect">
                <a:avLst/>
              </a:prstGeom>
              <a:blipFill>
                <a:blip r:embed="rId2"/>
                <a:stretch>
                  <a:fillRect l="-4850" t="-9836" r="-642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AF5E84-A036-4998-A0E3-6712CEB56B14}"/>
                  </a:ext>
                </a:extLst>
              </p:cNvPr>
              <p:cNvSpPr txBox="1"/>
              <p:nvPr/>
            </p:nvSpPr>
            <p:spPr>
              <a:xfrm>
                <a:off x="-86754" y="1288001"/>
                <a:ext cx="106961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  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b="1" dirty="0"/>
                  <a:t>   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AF5E84-A036-4998-A0E3-6712CEB56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754" y="1288001"/>
                <a:ext cx="10696138" cy="461665"/>
              </a:xfrm>
              <a:prstGeom prst="rect">
                <a:avLst/>
              </a:prstGeom>
              <a:blipFill>
                <a:blip r:embed="rId3"/>
                <a:stretch>
                  <a:fillRect l="-9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9AD3D2-F7A0-4298-8D27-85B136DEE91B}"/>
                  </a:ext>
                </a:extLst>
              </p:cNvPr>
              <p:cNvSpPr/>
              <p:nvPr/>
            </p:nvSpPr>
            <p:spPr>
              <a:xfrm>
                <a:off x="492667" y="1959489"/>
                <a:ext cx="2348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9AD3D2-F7A0-4298-8D27-85B136DEE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67" y="1959489"/>
                <a:ext cx="2348015" cy="369332"/>
              </a:xfrm>
              <a:prstGeom prst="rect">
                <a:avLst/>
              </a:prstGeom>
              <a:blipFill>
                <a:blip r:embed="rId4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9C32897-0D9E-43A4-BE92-D7DF9C41AD56}"/>
              </a:ext>
            </a:extLst>
          </p:cNvPr>
          <p:cNvSpPr txBox="1"/>
          <p:nvPr/>
        </p:nvSpPr>
        <p:spPr>
          <a:xfrm>
            <a:off x="2512929" y="1939729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g(x)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043FB-CF41-40C3-9D8B-EDA813598883}"/>
                  </a:ext>
                </a:extLst>
              </p:cNvPr>
              <p:cNvSpPr/>
              <p:nvPr/>
            </p:nvSpPr>
            <p:spPr>
              <a:xfrm>
                <a:off x="368725" y="2404901"/>
                <a:ext cx="12969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043FB-CF41-40C3-9D8B-EDA813598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25" y="2404901"/>
                <a:ext cx="1296957" cy="404983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3D05DF8-533F-493B-BB5F-D335685F4474}"/>
                  </a:ext>
                </a:extLst>
              </p:cNvPr>
              <p:cNvSpPr/>
              <p:nvPr/>
            </p:nvSpPr>
            <p:spPr>
              <a:xfrm>
                <a:off x="1497228" y="2489042"/>
                <a:ext cx="1123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3D05DF8-533F-493B-BB5F-D335685F4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28" y="2489042"/>
                <a:ext cx="112325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2DDB25-FE1A-4330-BA3A-2E79B1B4797B}"/>
                  </a:ext>
                </a:extLst>
              </p:cNvPr>
              <p:cNvSpPr/>
              <p:nvPr/>
            </p:nvSpPr>
            <p:spPr>
              <a:xfrm>
                <a:off x="2409965" y="2505119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2DDB25-FE1A-4330-BA3A-2E79B1B47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965" y="2505119"/>
                <a:ext cx="51328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184C661-4EFA-422F-900A-1CBA34347C6C}"/>
                  </a:ext>
                </a:extLst>
              </p:cNvPr>
              <p:cNvSpPr/>
              <p:nvPr/>
            </p:nvSpPr>
            <p:spPr>
              <a:xfrm>
                <a:off x="283759" y="2955340"/>
                <a:ext cx="12969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184C661-4EFA-422F-900A-1CBA34347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9" y="2955340"/>
                <a:ext cx="1296957" cy="404983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D24ADD-F0E3-4561-B2AC-DBA6B03D6934}"/>
                  </a:ext>
                </a:extLst>
              </p:cNvPr>
              <p:cNvSpPr/>
              <p:nvPr/>
            </p:nvSpPr>
            <p:spPr>
              <a:xfrm>
                <a:off x="1411568" y="3010325"/>
                <a:ext cx="9853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D24ADD-F0E3-4561-B2AC-DBA6B03D6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68" y="3010325"/>
                <a:ext cx="98539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864B5B8-B3AB-4C2A-A001-26148146D565}"/>
                  </a:ext>
                </a:extLst>
              </p:cNvPr>
              <p:cNvSpPr/>
              <p:nvPr/>
            </p:nvSpPr>
            <p:spPr>
              <a:xfrm>
                <a:off x="2245060" y="2994248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864B5B8-B3AB-4C2A-A001-26148146D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060" y="2994248"/>
                <a:ext cx="3754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6038C23-CEE8-4C72-B823-0BD071DA169A}"/>
                  </a:ext>
                </a:extLst>
              </p:cNvPr>
              <p:cNvSpPr/>
              <p:nvPr/>
            </p:nvSpPr>
            <p:spPr>
              <a:xfrm>
                <a:off x="239207" y="3459427"/>
                <a:ext cx="143481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6038C23-CEE8-4C72-B823-0BD071DA1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7" y="3459427"/>
                <a:ext cx="1434816" cy="404983"/>
              </a:xfrm>
              <a:prstGeom prst="rect">
                <a:avLst/>
              </a:prstGeom>
              <a:blipFill>
                <a:blip r:embed="rId11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7F65AA5-743F-4A02-97E7-08DA6EE4A181}"/>
                  </a:ext>
                </a:extLst>
              </p:cNvPr>
              <p:cNvSpPr/>
              <p:nvPr/>
            </p:nvSpPr>
            <p:spPr>
              <a:xfrm>
                <a:off x="1549899" y="3514412"/>
                <a:ext cx="1123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7F65AA5-743F-4A02-97E7-08DA6EE4A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99" y="3514412"/>
                <a:ext cx="1123256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8555744-8AE2-4633-BC0F-3B18FFC47571}"/>
                  </a:ext>
                </a:extLst>
              </p:cNvPr>
              <p:cNvSpPr/>
              <p:nvPr/>
            </p:nvSpPr>
            <p:spPr>
              <a:xfrm>
                <a:off x="2492879" y="3531189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8555744-8AE2-4633-BC0F-3B18FFC47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79" y="3531189"/>
                <a:ext cx="3754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894422-A387-4ACA-8CAC-A1FCA7636D45}"/>
                  </a:ext>
                </a:extLst>
              </p:cNvPr>
              <p:cNvSpPr/>
              <p:nvPr/>
            </p:nvSpPr>
            <p:spPr>
              <a:xfrm>
                <a:off x="179100" y="3962814"/>
                <a:ext cx="12969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894422-A387-4ACA-8CAC-A1FCA7636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00" y="3962814"/>
                <a:ext cx="1296957" cy="404983"/>
              </a:xfrm>
              <a:prstGeom prst="rect">
                <a:avLst/>
              </a:prstGeom>
              <a:blipFill>
                <a:blip r:embed="rId1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2D7164-B8DB-47AF-8BDA-5907595D0898}"/>
                  </a:ext>
                </a:extLst>
              </p:cNvPr>
              <p:cNvSpPr/>
              <p:nvPr/>
            </p:nvSpPr>
            <p:spPr>
              <a:xfrm>
                <a:off x="1489792" y="4017799"/>
                <a:ext cx="9853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2D7164-B8DB-47AF-8BDA-5907595D0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92" y="4017799"/>
                <a:ext cx="985398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8DC5A6-723D-4029-8CED-0D53CD765B6F}"/>
                  </a:ext>
                </a:extLst>
              </p:cNvPr>
              <p:cNvSpPr/>
              <p:nvPr/>
            </p:nvSpPr>
            <p:spPr>
              <a:xfrm>
                <a:off x="2432772" y="4034576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8DC5A6-723D-4029-8CED-0D53CD765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772" y="4034576"/>
                <a:ext cx="51328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700811-6ACE-4D2A-A265-79B2B4E55A8B}"/>
                  </a:ext>
                </a:extLst>
              </p:cNvPr>
              <p:cNvSpPr txBox="1"/>
              <p:nvPr/>
            </p:nvSpPr>
            <p:spPr>
              <a:xfrm>
                <a:off x="-159275" y="4376453"/>
                <a:ext cx="60795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700811-6ACE-4D2A-A265-79B2B4E55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275" y="4376453"/>
                <a:ext cx="6079591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9F244F-9416-489D-B13D-34AB42BA3794}"/>
              </a:ext>
            </a:extLst>
          </p:cNvPr>
          <p:cNvCxnSpPr>
            <a:cxnSpLocks/>
          </p:cNvCxnSpPr>
          <p:nvPr/>
        </p:nvCxnSpPr>
        <p:spPr>
          <a:xfrm>
            <a:off x="5920316" y="1770890"/>
            <a:ext cx="0" cy="43838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D3F934-7311-448F-9D62-BB2F7E05DF23}"/>
                  </a:ext>
                </a:extLst>
              </p:cNvPr>
              <p:cNvSpPr/>
              <p:nvPr/>
            </p:nvSpPr>
            <p:spPr>
              <a:xfrm>
                <a:off x="6691831" y="1857647"/>
                <a:ext cx="2348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D3F934-7311-448F-9D62-BB2F7E05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831" y="1857647"/>
                <a:ext cx="2348015" cy="369332"/>
              </a:xfrm>
              <a:prstGeom prst="rect">
                <a:avLst/>
              </a:prstGeom>
              <a:blipFill>
                <a:blip r:embed="rId18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D0AC847-B1C5-43A9-AA0D-E1D1EA52E4D4}"/>
              </a:ext>
            </a:extLst>
          </p:cNvPr>
          <p:cNvSpPr txBox="1"/>
          <p:nvPr/>
        </p:nvSpPr>
        <p:spPr>
          <a:xfrm>
            <a:off x="8712093" y="1837887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9A7EA11-8FBB-4A7D-8572-A7B0F56A8C67}"/>
                  </a:ext>
                </a:extLst>
              </p:cNvPr>
              <p:cNvSpPr/>
              <p:nvPr/>
            </p:nvSpPr>
            <p:spPr>
              <a:xfrm>
                <a:off x="6361700" y="2487293"/>
                <a:ext cx="12969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9A7EA11-8FBB-4A7D-8572-A7B0F56A8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700" y="2487293"/>
                <a:ext cx="1296957" cy="404983"/>
              </a:xfrm>
              <a:prstGeom prst="rect">
                <a:avLst/>
              </a:prstGeom>
              <a:blipFill>
                <a:blip r:embed="rId19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B5C19FA-0EA1-4D2C-A789-5B692B4B7A7D}"/>
                  </a:ext>
                </a:extLst>
              </p:cNvPr>
              <p:cNvSpPr/>
              <p:nvPr/>
            </p:nvSpPr>
            <p:spPr>
              <a:xfrm>
                <a:off x="7509347" y="2483639"/>
                <a:ext cx="959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B5C19FA-0EA1-4D2C-A789-5B692B4B7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347" y="2483639"/>
                <a:ext cx="959750" cy="369332"/>
              </a:xfrm>
              <a:prstGeom prst="rect">
                <a:avLst/>
              </a:prstGeom>
              <a:blipFill>
                <a:blip r:embed="rId2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69B444-C78F-4822-9BAF-E62BC1FC89ED}"/>
                  </a:ext>
                </a:extLst>
              </p:cNvPr>
              <p:cNvSpPr/>
              <p:nvPr/>
            </p:nvSpPr>
            <p:spPr>
              <a:xfrm>
                <a:off x="8336669" y="2483639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69B444-C78F-4822-9BAF-E62BC1FC8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669" y="2483639"/>
                <a:ext cx="51328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3F0E82E-CF68-4F7B-AEFD-918A33CC0067}"/>
                  </a:ext>
                </a:extLst>
              </p:cNvPr>
              <p:cNvSpPr/>
              <p:nvPr/>
            </p:nvSpPr>
            <p:spPr>
              <a:xfrm>
                <a:off x="6365891" y="3031383"/>
                <a:ext cx="12969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3F0E82E-CF68-4F7B-AEFD-918A33CC0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891" y="3031383"/>
                <a:ext cx="1296957" cy="404983"/>
              </a:xfrm>
              <a:prstGeom prst="rect">
                <a:avLst/>
              </a:prstGeom>
              <a:blipFill>
                <a:blip r:embed="rId2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000305-207B-4C4A-99E1-68F24D265934}"/>
                  </a:ext>
                </a:extLst>
              </p:cNvPr>
              <p:cNvSpPr/>
              <p:nvPr/>
            </p:nvSpPr>
            <p:spPr>
              <a:xfrm>
                <a:off x="7513538" y="3027729"/>
                <a:ext cx="10976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000305-207B-4C4A-99E1-68F24D265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538" y="3027729"/>
                <a:ext cx="1097608" cy="369332"/>
              </a:xfrm>
              <a:prstGeom prst="rect">
                <a:avLst/>
              </a:prstGeom>
              <a:blipFill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CAD8AEC-62EB-4080-8BCC-66472D4811BA}"/>
                  </a:ext>
                </a:extLst>
              </p:cNvPr>
              <p:cNvSpPr/>
              <p:nvPr/>
            </p:nvSpPr>
            <p:spPr>
              <a:xfrm>
                <a:off x="8439011" y="2984907"/>
                <a:ext cx="1056700" cy="403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معرّف</m:t>
                      </m:r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غير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CAD8AEC-62EB-4080-8BCC-66472D4811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011" y="2984907"/>
                <a:ext cx="1056700" cy="403124"/>
              </a:xfrm>
              <a:prstGeom prst="rect">
                <a:avLst/>
              </a:prstGeom>
              <a:blipFill>
                <a:blip r:embed="rId24"/>
                <a:stretch>
                  <a:fillRect l="-2299" t="-1515" r="-1149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A86B7DF-E654-4CEA-9D5A-5205806A4C5F}"/>
                  </a:ext>
                </a:extLst>
              </p:cNvPr>
              <p:cNvSpPr/>
              <p:nvPr/>
            </p:nvSpPr>
            <p:spPr>
              <a:xfrm>
                <a:off x="6343554" y="3639163"/>
                <a:ext cx="143481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ar-BH" b="1" i="1" dirty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A86B7DF-E654-4CEA-9D5A-5205806A4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554" y="3639163"/>
                <a:ext cx="1434816" cy="404983"/>
              </a:xfrm>
              <a:prstGeom prst="rect">
                <a:avLst/>
              </a:prstGeom>
              <a:blipFill>
                <a:blip r:embed="rId2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FE479F7-EC73-4BB6-83D9-9D43B0C08033}"/>
                  </a:ext>
                </a:extLst>
              </p:cNvPr>
              <p:cNvSpPr/>
              <p:nvPr/>
            </p:nvSpPr>
            <p:spPr>
              <a:xfrm>
                <a:off x="7491201" y="3635509"/>
                <a:ext cx="10976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BH" b="1" i="1" dirty="0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FE479F7-EC73-4BB6-83D9-9D43B0C08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01" y="3635509"/>
                <a:ext cx="1097608" cy="369332"/>
              </a:xfrm>
              <a:prstGeom prst="rect">
                <a:avLst/>
              </a:prstGeom>
              <a:blipFill>
                <a:blip r:embed="rId2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DA65E05-BA87-4D82-816D-49D217A20ABC}"/>
                  </a:ext>
                </a:extLst>
              </p:cNvPr>
              <p:cNvSpPr/>
              <p:nvPr/>
            </p:nvSpPr>
            <p:spPr>
              <a:xfrm>
                <a:off x="8415034" y="3601629"/>
                <a:ext cx="1056700" cy="403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معرّف</m:t>
                      </m:r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غير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DA65E05-BA87-4D82-816D-49D217A20A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034" y="3601629"/>
                <a:ext cx="1056700" cy="403124"/>
              </a:xfrm>
              <a:prstGeom prst="rect">
                <a:avLst/>
              </a:prstGeom>
              <a:blipFill>
                <a:blip r:embed="rId27"/>
                <a:stretch>
                  <a:fillRect l="-2299" t="-1515" r="-1149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7078373-13D0-4D3B-885F-3B3286CCAA37}"/>
                  </a:ext>
                </a:extLst>
              </p:cNvPr>
              <p:cNvSpPr/>
              <p:nvPr/>
            </p:nvSpPr>
            <p:spPr>
              <a:xfrm>
                <a:off x="6379536" y="4222896"/>
                <a:ext cx="143481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ar-BH" b="1" i="1" dirty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7078373-13D0-4D3B-885F-3B3286CCA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36" y="4222896"/>
                <a:ext cx="1434816" cy="404983"/>
              </a:xfrm>
              <a:prstGeom prst="rect">
                <a:avLst/>
              </a:prstGeom>
              <a:blipFill>
                <a:blip r:embed="rId2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ABFFC97-A85E-4074-86BF-6B458FEB2096}"/>
                  </a:ext>
                </a:extLst>
              </p:cNvPr>
              <p:cNvSpPr/>
              <p:nvPr/>
            </p:nvSpPr>
            <p:spPr>
              <a:xfrm>
                <a:off x="7651396" y="4231640"/>
                <a:ext cx="959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BH" b="1" i="1" dirty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ABFFC97-A85E-4074-86BF-6B458FEB2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396" y="4231640"/>
                <a:ext cx="959750" cy="369332"/>
              </a:xfrm>
              <a:prstGeom prst="rect">
                <a:avLst/>
              </a:prstGeom>
              <a:blipFill>
                <a:blip r:embed="rId2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456BC17-A860-4D79-B598-33DB01A3C038}"/>
                  </a:ext>
                </a:extLst>
              </p:cNvPr>
              <p:cNvSpPr/>
              <p:nvPr/>
            </p:nvSpPr>
            <p:spPr>
              <a:xfrm>
                <a:off x="8476152" y="4231640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456BC17-A860-4D79-B598-33DB01A3C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52" y="4231640"/>
                <a:ext cx="375423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E230505-D8B6-4DEF-8320-0980514F4B8A}"/>
                  </a:ext>
                </a:extLst>
              </p:cNvPr>
              <p:cNvSpPr txBox="1"/>
              <p:nvPr/>
            </p:nvSpPr>
            <p:spPr>
              <a:xfrm>
                <a:off x="6096000" y="4650782"/>
                <a:ext cx="40875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E230505-D8B6-4DEF-8320-0980514F4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50782"/>
                <a:ext cx="4087586" cy="461665"/>
              </a:xfrm>
              <a:prstGeom prst="rect">
                <a:avLst/>
              </a:prstGeom>
              <a:blipFill>
                <a:blip r:embed="rId3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63030A52-1976-439F-952C-CF782B0EE1B1}"/>
              </a:ext>
            </a:extLst>
          </p:cNvPr>
          <p:cNvSpPr txBox="1"/>
          <p:nvPr/>
        </p:nvSpPr>
        <p:spPr>
          <a:xfrm>
            <a:off x="228642" y="5174687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المجال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04F49A-471E-43A7-8DEF-E8383FEBF492}"/>
              </a:ext>
            </a:extLst>
          </p:cNvPr>
          <p:cNvSpPr txBox="1"/>
          <p:nvPr/>
        </p:nvSpPr>
        <p:spPr>
          <a:xfrm>
            <a:off x="1029468" y="5108116"/>
            <a:ext cx="229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 = { 8, 5 , 10 ,9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8111D7F-E2A6-42F8-A149-8BDE32D793FB}"/>
              </a:ext>
            </a:extLst>
          </p:cNvPr>
          <p:cNvSpPr txBox="1"/>
          <p:nvPr/>
        </p:nvSpPr>
        <p:spPr>
          <a:xfrm>
            <a:off x="204071" y="5650784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المدى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1F378B-5F8F-4880-9300-19CA35804C37}"/>
              </a:ext>
            </a:extLst>
          </p:cNvPr>
          <p:cNvSpPr txBox="1"/>
          <p:nvPr/>
        </p:nvSpPr>
        <p:spPr>
          <a:xfrm>
            <a:off x="1004897" y="5584213"/>
            <a:ext cx="229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 = { 11, 8 , 9 ,13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F2048C-C87A-488C-B4DA-53DC76E4CF7A}"/>
              </a:ext>
            </a:extLst>
          </p:cNvPr>
          <p:cNvSpPr txBox="1"/>
          <p:nvPr/>
        </p:nvSpPr>
        <p:spPr>
          <a:xfrm>
            <a:off x="2920694" y="5109464"/>
            <a:ext cx="229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= { 5, 8 , 9 ,10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00AEC7-6D5E-4043-A8A8-A80229038179}"/>
              </a:ext>
            </a:extLst>
          </p:cNvPr>
          <p:cNvSpPr txBox="1"/>
          <p:nvPr/>
        </p:nvSpPr>
        <p:spPr>
          <a:xfrm>
            <a:off x="2966627" y="5569289"/>
            <a:ext cx="229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= { 8, 9 , 11 ,13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1FCFC0D-060D-48C8-9465-3471A90A6986}"/>
              </a:ext>
            </a:extLst>
          </p:cNvPr>
          <p:cNvSpPr txBox="1"/>
          <p:nvPr/>
        </p:nvSpPr>
        <p:spPr>
          <a:xfrm>
            <a:off x="6380405" y="5259599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المجال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201175C-9DBE-4245-9081-F7179B63FEE5}"/>
              </a:ext>
            </a:extLst>
          </p:cNvPr>
          <p:cNvSpPr txBox="1"/>
          <p:nvPr/>
        </p:nvSpPr>
        <p:spPr>
          <a:xfrm>
            <a:off x="7181231" y="5193028"/>
            <a:ext cx="229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 = { 0, 1 , 14 ,15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EB4944D-D39B-42D0-832F-D1AA8A1C56CE}"/>
              </a:ext>
            </a:extLst>
          </p:cNvPr>
          <p:cNvSpPr txBox="1"/>
          <p:nvPr/>
        </p:nvSpPr>
        <p:spPr>
          <a:xfrm>
            <a:off x="6418034" y="5740290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المدى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E7DEF3-2565-43FD-9E4B-F595868D98F5}"/>
              </a:ext>
            </a:extLst>
          </p:cNvPr>
          <p:cNvSpPr txBox="1"/>
          <p:nvPr/>
        </p:nvSpPr>
        <p:spPr>
          <a:xfrm>
            <a:off x="7218861" y="5673719"/>
            <a:ext cx="162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 = { 0, 15 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C3B3C94-A83D-4B13-A150-33FC8A420DC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510" y="6315573"/>
            <a:ext cx="7074297" cy="3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A2304-65B3-4DE9-8710-AF256D752B39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B868E-CC4B-4575-9E8E-9128D6F92B2E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E74AB-161B-46BC-8CF4-E040D31DDEB7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تركيب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E3EDE-FD0F-49A1-AEE5-F5102FBD76EB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:299</a:t>
            </a:r>
            <a:r>
              <a:rPr lang="ar-BH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</a:t>
            </a:r>
            <a:endParaRPr kumimoji="0" lang="ar-BH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3">
            <a:extLst>
              <a:ext uri="{FF2B5EF4-FFF2-40B4-BE49-F238E27FC236}">
                <a16:creationId xmlns:a16="http://schemas.microsoft.com/office/drawing/2014/main" id="{EE4081DA-93AD-47D8-957B-7AEFACEC0070}"/>
              </a:ext>
            </a:extLst>
          </p:cNvPr>
          <p:cNvSpPr txBox="1"/>
          <p:nvPr/>
        </p:nvSpPr>
        <p:spPr>
          <a:xfrm>
            <a:off x="10609384" y="765956"/>
            <a:ext cx="15755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مثال 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4B2385-33D9-46F7-8B4C-51D576F5A00B}"/>
                  </a:ext>
                </a:extLst>
              </p:cNvPr>
              <p:cNvSpPr txBox="1"/>
              <p:nvPr/>
            </p:nvSpPr>
            <p:spPr>
              <a:xfrm>
                <a:off x="1820081" y="873677"/>
                <a:ext cx="8551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b="1" dirty="0"/>
                  <a:t>لكل زوج من الدوال . أوجد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b="1" dirty="0"/>
                  <a:t>  و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b="1" dirty="0"/>
                  <a:t>    إن وجد . حدد المجال والمدى لكل دالة مركبة .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4B2385-33D9-46F7-8B4C-51D576F5A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81" y="873677"/>
                <a:ext cx="8551838" cy="369332"/>
              </a:xfrm>
              <a:prstGeom prst="rect">
                <a:avLst/>
              </a:prstGeom>
              <a:blipFill>
                <a:blip r:embed="rId2"/>
                <a:stretch>
                  <a:fillRect l="-4850" t="-9836" r="-642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9AD3D2-F7A0-4298-8D27-85B136DEE91B}"/>
                  </a:ext>
                </a:extLst>
              </p:cNvPr>
              <p:cNvSpPr/>
              <p:nvPr/>
            </p:nvSpPr>
            <p:spPr>
              <a:xfrm>
                <a:off x="492667" y="1959489"/>
                <a:ext cx="2426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9AD3D2-F7A0-4298-8D27-85B136DEE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67" y="1959489"/>
                <a:ext cx="2426562" cy="369332"/>
              </a:xfrm>
              <a:prstGeom prst="rect">
                <a:avLst/>
              </a:prstGeom>
              <a:blipFill>
                <a:blip r:embed="rId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9C32897-0D9E-43A4-BE92-D7DF9C41AD56}"/>
              </a:ext>
            </a:extLst>
          </p:cNvPr>
          <p:cNvSpPr txBox="1"/>
          <p:nvPr/>
        </p:nvSpPr>
        <p:spPr>
          <a:xfrm>
            <a:off x="2858410" y="1975271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g(a)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A55EB4-E0B1-4576-8387-392C724B04BA}"/>
                  </a:ext>
                </a:extLst>
              </p:cNvPr>
              <p:cNvSpPr txBox="1"/>
              <p:nvPr/>
            </p:nvSpPr>
            <p:spPr>
              <a:xfrm>
                <a:off x="324068" y="1406703"/>
                <a:ext cx="3722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 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A55EB4-E0B1-4576-8387-392C724B0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8" y="1406703"/>
                <a:ext cx="3722736" cy="369332"/>
              </a:xfrm>
              <a:prstGeom prst="rect">
                <a:avLst/>
              </a:prstGeom>
              <a:blipFill>
                <a:blip r:embed="rId4"/>
                <a:stretch>
                  <a:fillRect l="-130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70513EA-731B-4D76-97A8-108E87762807}"/>
                  </a:ext>
                </a:extLst>
              </p:cNvPr>
              <p:cNvSpPr/>
              <p:nvPr/>
            </p:nvSpPr>
            <p:spPr>
              <a:xfrm>
                <a:off x="1617462" y="2473892"/>
                <a:ext cx="130176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70513EA-731B-4D76-97A8-108E87762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462" y="2473892"/>
                <a:ext cx="1301767" cy="404983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F76B640-1FF5-498F-ACBB-719CE5690C97}"/>
                  </a:ext>
                </a:extLst>
              </p:cNvPr>
              <p:cNvSpPr/>
              <p:nvPr/>
            </p:nvSpPr>
            <p:spPr>
              <a:xfrm>
                <a:off x="2780389" y="2473891"/>
                <a:ext cx="1076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F76B640-1FF5-498F-ACBB-719CE5690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389" y="2473891"/>
                <a:ext cx="107677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56BF6BF-A68A-4050-A6B4-15F0E592189E}"/>
                  </a:ext>
                </a:extLst>
              </p:cNvPr>
              <p:cNvSpPr/>
              <p:nvPr/>
            </p:nvSpPr>
            <p:spPr>
              <a:xfrm>
                <a:off x="3794037" y="2438239"/>
                <a:ext cx="1312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56BF6BF-A68A-4050-A6B4-15F0E5921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37" y="2438239"/>
                <a:ext cx="131241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DC1B546-FDA9-4BC6-AE94-0CA81915D5E2}"/>
                  </a:ext>
                </a:extLst>
              </p:cNvPr>
              <p:cNvSpPr/>
              <p:nvPr/>
            </p:nvSpPr>
            <p:spPr>
              <a:xfrm>
                <a:off x="3721087" y="2980641"/>
                <a:ext cx="1220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DC1B546-FDA9-4BC6-AE94-0CA81915D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87" y="2980641"/>
                <a:ext cx="12202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92335AFD-7D49-4522-9EF3-B5D293C44EF9}"/>
              </a:ext>
            </a:extLst>
          </p:cNvPr>
          <p:cNvSpPr txBox="1"/>
          <p:nvPr/>
        </p:nvSpPr>
        <p:spPr>
          <a:xfrm>
            <a:off x="1019255" y="3645587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المجال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9B0094-3FC6-4108-AAD3-FEB11D142F49}"/>
              </a:ext>
            </a:extLst>
          </p:cNvPr>
          <p:cNvSpPr txBox="1"/>
          <p:nvPr/>
        </p:nvSpPr>
        <p:spPr>
          <a:xfrm>
            <a:off x="1820081" y="3579016"/>
            <a:ext cx="312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 = { </a:t>
            </a:r>
            <a:r>
              <a:rPr lang="ar-BH" sz="2000" b="1" dirty="0">
                <a:solidFill>
                  <a:srgbClr val="002060"/>
                </a:solidFill>
              </a:rPr>
              <a:t>جميع الأعداد الحقيقية</a:t>
            </a:r>
            <a:r>
              <a:rPr lang="en-US" sz="2000" b="1" dirty="0">
                <a:solidFill>
                  <a:srgbClr val="002060"/>
                </a:solidFill>
              </a:rPr>
              <a:t>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6CC08B1-E426-4ADB-A65A-3E2731331D85}"/>
              </a:ext>
            </a:extLst>
          </p:cNvPr>
          <p:cNvSpPr txBox="1"/>
          <p:nvPr/>
        </p:nvSpPr>
        <p:spPr>
          <a:xfrm>
            <a:off x="994684" y="4121684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المدى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CF34341-4EB1-4C25-B140-53300D905C17}"/>
              </a:ext>
            </a:extLst>
          </p:cNvPr>
          <p:cNvSpPr txBox="1"/>
          <p:nvPr/>
        </p:nvSpPr>
        <p:spPr>
          <a:xfrm>
            <a:off x="1795510" y="4055113"/>
            <a:ext cx="272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 = {</a:t>
            </a:r>
            <a:r>
              <a:rPr lang="ar-BH" sz="2000" b="1" dirty="0">
                <a:solidFill>
                  <a:srgbClr val="002060"/>
                </a:solidFill>
              </a:rPr>
              <a:t>جميع الأعداد الحقيقية</a:t>
            </a:r>
            <a:r>
              <a:rPr lang="en-US" sz="2000" b="1" dirty="0">
                <a:solidFill>
                  <a:srgbClr val="002060"/>
                </a:solidFill>
              </a:rPr>
              <a:t>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E7E2E57-2C38-48B8-9185-44927D8E5D01}"/>
              </a:ext>
            </a:extLst>
          </p:cNvPr>
          <p:cNvCxnSpPr>
            <a:cxnSpLocks/>
          </p:cNvCxnSpPr>
          <p:nvPr/>
        </p:nvCxnSpPr>
        <p:spPr>
          <a:xfrm>
            <a:off x="5920316" y="1770890"/>
            <a:ext cx="0" cy="43838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8109F57-0ABE-4EFD-B2DC-E361A38EE115}"/>
                  </a:ext>
                </a:extLst>
              </p:cNvPr>
              <p:cNvSpPr/>
              <p:nvPr/>
            </p:nvSpPr>
            <p:spPr>
              <a:xfrm>
                <a:off x="6074804" y="1932851"/>
                <a:ext cx="2392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8109F57-0ABE-4EFD-B2DC-E361A38EE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804" y="1932851"/>
                <a:ext cx="2392899" cy="369332"/>
              </a:xfrm>
              <a:prstGeom prst="rect">
                <a:avLst/>
              </a:prstGeom>
              <a:blipFill>
                <a:blip r:embed="rId9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879B0CC7-C529-44B7-82FD-8EA1C6573474}"/>
              </a:ext>
            </a:extLst>
          </p:cNvPr>
          <p:cNvSpPr txBox="1"/>
          <p:nvPr/>
        </p:nvSpPr>
        <p:spPr>
          <a:xfrm>
            <a:off x="8148573" y="1930827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f(a)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4EA4B17-835A-4552-BDA5-6121E8F12E72}"/>
                  </a:ext>
                </a:extLst>
              </p:cNvPr>
              <p:cNvSpPr/>
              <p:nvPr/>
            </p:nvSpPr>
            <p:spPr>
              <a:xfrm>
                <a:off x="7169605" y="2420413"/>
                <a:ext cx="130176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4EA4B17-835A-4552-BDA5-6121E8F12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05" y="2420413"/>
                <a:ext cx="1301767" cy="404983"/>
              </a:xfrm>
              <a:prstGeom prst="rect">
                <a:avLst/>
              </a:prstGeom>
              <a:blipFill>
                <a:blip r:embed="rId1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57008EC-3C38-4FC9-B381-A49AAA912D57}"/>
                  </a:ext>
                </a:extLst>
              </p:cNvPr>
              <p:cNvSpPr/>
              <p:nvPr/>
            </p:nvSpPr>
            <p:spPr>
              <a:xfrm>
                <a:off x="8319942" y="2436529"/>
                <a:ext cx="1515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57008EC-3C38-4FC9-B381-A49AAA912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942" y="2436529"/>
                <a:ext cx="1515992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06C51CC-902A-4B79-97F5-180EADA53CA6}"/>
                  </a:ext>
                </a:extLst>
              </p:cNvPr>
              <p:cNvSpPr/>
              <p:nvPr/>
            </p:nvSpPr>
            <p:spPr>
              <a:xfrm>
                <a:off x="9765137" y="2420413"/>
                <a:ext cx="12618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06C51CC-902A-4B79-97F5-180EADA53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137" y="2420413"/>
                <a:ext cx="1261884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60F5374-31A3-49EF-8BC3-5DC82FEA045C}"/>
                  </a:ext>
                </a:extLst>
              </p:cNvPr>
              <p:cNvSpPr/>
              <p:nvPr/>
            </p:nvSpPr>
            <p:spPr>
              <a:xfrm>
                <a:off x="9435936" y="3059668"/>
                <a:ext cx="1306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60F5374-31A3-49EF-8BC3-5DC82FEA0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936" y="3059668"/>
                <a:ext cx="130676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3EC6F50A-F7BC-4F7D-95B6-125894E7A311}"/>
              </a:ext>
            </a:extLst>
          </p:cNvPr>
          <p:cNvSpPr txBox="1"/>
          <p:nvPr/>
        </p:nvSpPr>
        <p:spPr>
          <a:xfrm>
            <a:off x="6541432" y="3845642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المجال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24A637-C098-4E23-AA17-83E992F46179}"/>
              </a:ext>
            </a:extLst>
          </p:cNvPr>
          <p:cNvSpPr txBox="1"/>
          <p:nvPr/>
        </p:nvSpPr>
        <p:spPr>
          <a:xfrm>
            <a:off x="7342258" y="3779071"/>
            <a:ext cx="312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 = { </a:t>
            </a:r>
            <a:r>
              <a:rPr lang="ar-BH" sz="2000" b="1" dirty="0">
                <a:solidFill>
                  <a:srgbClr val="002060"/>
                </a:solidFill>
              </a:rPr>
              <a:t>جميع الأعداد الحقيقية</a:t>
            </a:r>
            <a:r>
              <a:rPr lang="en-US" sz="2000" b="1" dirty="0">
                <a:solidFill>
                  <a:srgbClr val="002060"/>
                </a:solidFill>
              </a:rPr>
              <a:t>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71DA757-069C-4881-B7DB-2F55CAC0C10D}"/>
              </a:ext>
            </a:extLst>
          </p:cNvPr>
          <p:cNvSpPr txBox="1"/>
          <p:nvPr/>
        </p:nvSpPr>
        <p:spPr>
          <a:xfrm>
            <a:off x="6516861" y="4321739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المدى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B3B37D-3F25-418E-9893-A65B79F19F48}"/>
              </a:ext>
            </a:extLst>
          </p:cNvPr>
          <p:cNvSpPr txBox="1"/>
          <p:nvPr/>
        </p:nvSpPr>
        <p:spPr>
          <a:xfrm>
            <a:off x="7317687" y="4255168"/>
            <a:ext cx="272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 = {</a:t>
            </a:r>
            <a:r>
              <a:rPr lang="ar-BH" sz="2000" b="1" dirty="0">
                <a:solidFill>
                  <a:srgbClr val="002060"/>
                </a:solidFill>
              </a:rPr>
              <a:t>جميع الأعداد الحقيقية</a:t>
            </a:r>
            <a:r>
              <a:rPr lang="en-US" sz="2000" b="1" dirty="0">
                <a:solidFill>
                  <a:srgbClr val="002060"/>
                </a:solidFill>
              </a:rPr>
              <a:t>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E68964E-67F2-40E7-9D41-A66B613F5B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510" y="6259301"/>
            <a:ext cx="7074297" cy="3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  <p:bldP spid="16" grpId="0"/>
      <p:bldP spid="7" grpId="0"/>
      <p:bldP spid="60" grpId="0"/>
      <p:bldP spid="66" grpId="0"/>
      <p:bldP spid="77" grpId="0"/>
      <p:bldP spid="78" grpId="0"/>
      <p:bldP spid="79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A2304-65B3-4DE9-8710-AF256D752B39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B868E-CC4B-4575-9E8E-9128D6F92B2E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E74AB-161B-46BC-8CF4-E040D31DDEB7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تركيب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E3EDE-FD0F-49A1-AEE5-F5102FBD76EB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:299</a:t>
            </a:r>
            <a:r>
              <a:rPr lang="ar-BH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</a:t>
            </a:r>
            <a:endParaRPr kumimoji="0" lang="ar-BH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4B2385-33D9-46F7-8B4C-51D576F5A00B}"/>
                  </a:ext>
                </a:extLst>
              </p:cNvPr>
              <p:cNvSpPr txBox="1"/>
              <p:nvPr/>
            </p:nvSpPr>
            <p:spPr>
              <a:xfrm>
                <a:off x="1407427" y="859678"/>
                <a:ext cx="8551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b="1" dirty="0"/>
                  <a:t>لكل زوج من الدوال . أوجد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b="1" dirty="0"/>
                  <a:t>  و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b="1" dirty="0"/>
                  <a:t>    إن وجد . حدد المجال والمدى لكل دالة مركبة .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4B2385-33D9-46F7-8B4C-51D576F5A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7" y="859678"/>
                <a:ext cx="8551838" cy="369332"/>
              </a:xfrm>
              <a:prstGeom prst="rect">
                <a:avLst/>
              </a:prstGeom>
              <a:blipFill>
                <a:blip r:embed="rId2"/>
                <a:stretch>
                  <a:fillRect l="-4847" t="-9836" r="-570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AF5E84-A036-4998-A0E3-6712CEB56B14}"/>
                  </a:ext>
                </a:extLst>
              </p:cNvPr>
              <p:cNvSpPr txBox="1"/>
              <p:nvPr/>
            </p:nvSpPr>
            <p:spPr>
              <a:xfrm>
                <a:off x="157102" y="1287814"/>
                <a:ext cx="118777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3A  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b="1" dirty="0"/>
                  <a:t>   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AF5E84-A036-4998-A0E3-6712CEB56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02" y="1287814"/>
                <a:ext cx="11877795" cy="461665"/>
              </a:xfrm>
              <a:prstGeom prst="rect">
                <a:avLst/>
              </a:prstGeom>
              <a:blipFill>
                <a:blip r:embed="rId3"/>
                <a:stretch>
                  <a:fillRect l="-82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9AD3D2-F7A0-4298-8D27-85B136DEE91B}"/>
                  </a:ext>
                </a:extLst>
              </p:cNvPr>
              <p:cNvSpPr/>
              <p:nvPr/>
            </p:nvSpPr>
            <p:spPr>
              <a:xfrm>
                <a:off x="492667" y="1959489"/>
                <a:ext cx="2348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9AD3D2-F7A0-4298-8D27-85B136DEE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67" y="1959489"/>
                <a:ext cx="2348015" cy="369332"/>
              </a:xfrm>
              <a:prstGeom prst="rect">
                <a:avLst/>
              </a:prstGeom>
              <a:blipFill>
                <a:blip r:embed="rId4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9C32897-0D9E-43A4-BE92-D7DF9C41AD56}"/>
              </a:ext>
            </a:extLst>
          </p:cNvPr>
          <p:cNvSpPr txBox="1"/>
          <p:nvPr/>
        </p:nvSpPr>
        <p:spPr>
          <a:xfrm>
            <a:off x="2512929" y="1939729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g(x)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043FB-CF41-40C3-9D8B-EDA813598883}"/>
                  </a:ext>
                </a:extLst>
              </p:cNvPr>
              <p:cNvSpPr/>
              <p:nvPr/>
            </p:nvSpPr>
            <p:spPr>
              <a:xfrm>
                <a:off x="368725" y="2404901"/>
                <a:ext cx="12969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043FB-CF41-40C3-9D8B-EDA813598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25" y="2404901"/>
                <a:ext cx="1296957" cy="404983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3D05DF8-533F-493B-BB5F-D335685F4474}"/>
                  </a:ext>
                </a:extLst>
              </p:cNvPr>
              <p:cNvSpPr/>
              <p:nvPr/>
            </p:nvSpPr>
            <p:spPr>
              <a:xfrm>
                <a:off x="1497491" y="2446738"/>
                <a:ext cx="9853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3D05DF8-533F-493B-BB5F-D335685F4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491" y="2446738"/>
                <a:ext cx="985398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D2DDB25-FE1A-4330-BA3A-2E79B1B4797B}"/>
              </a:ext>
            </a:extLst>
          </p:cNvPr>
          <p:cNvSpPr/>
          <p:nvPr/>
        </p:nvSpPr>
        <p:spPr>
          <a:xfrm>
            <a:off x="2261732" y="2505994"/>
            <a:ext cx="1120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غير معرّف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184C661-4EFA-422F-900A-1CBA34347C6C}"/>
                  </a:ext>
                </a:extLst>
              </p:cNvPr>
              <p:cNvSpPr/>
              <p:nvPr/>
            </p:nvSpPr>
            <p:spPr>
              <a:xfrm>
                <a:off x="283759" y="2955340"/>
                <a:ext cx="12969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BH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184C661-4EFA-422F-900A-1CBA34347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9" y="2955340"/>
                <a:ext cx="1296957" cy="404983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D24ADD-F0E3-4561-B2AC-DBA6B03D6934}"/>
                  </a:ext>
                </a:extLst>
              </p:cNvPr>
              <p:cNvSpPr/>
              <p:nvPr/>
            </p:nvSpPr>
            <p:spPr>
              <a:xfrm>
                <a:off x="1411568" y="3010325"/>
                <a:ext cx="1158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BH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BH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D24ADD-F0E3-4561-B2AC-DBA6B03D6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68" y="3010325"/>
                <a:ext cx="115852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864B5B8-B3AB-4C2A-A001-26148146D565}"/>
                  </a:ext>
                </a:extLst>
              </p:cNvPr>
              <p:cNvSpPr/>
              <p:nvPr/>
            </p:nvSpPr>
            <p:spPr>
              <a:xfrm>
                <a:off x="2296796" y="3022683"/>
                <a:ext cx="9225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864B5B8-B3AB-4C2A-A001-26148146D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796" y="3022683"/>
                <a:ext cx="92256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6038C23-CEE8-4C72-B823-0BD071DA169A}"/>
                  </a:ext>
                </a:extLst>
              </p:cNvPr>
              <p:cNvSpPr/>
              <p:nvPr/>
            </p:nvSpPr>
            <p:spPr>
              <a:xfrm>
                <a:off x="239207" y="3459427"/>
                <a:ext cx="12969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BH" b="1" i="1" dirty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6038C23-CEE8-4C72-B823-0BD071DA1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7" y="3459427"/>
                <a:ext cx="1296957" cy="404983"/>
              </a:xfrm>
              <a:prstGeom prst="rect">
                <a:avLst/>
              </a:prstGeom>
              <a:blipFill>
                <a:blip r:embed="rId10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7F65AA5-743F-4A02-97E7-08DA6EE4A181}"/>
                  </a:ext>
                </a:extLst>
              </p:cNvPr>
              <p:cNvSpPr/>
              <p:nvPr/>
            </p:nvSpPr>
            <p:spPr>
              <a:xfrm>
                <a:off x="1549899" y="3514412"/>
                <a:ext cx="9853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7F65AA5-743F-4A02-97E7-08DA6EE4A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99" y="3514412"/>
                <a:ext cx="98539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8555744-8AE2-4633-BC0F-3B18FFC47571}"/>
                  </a:ext>
                </a:extLst>
              </p:cNvPr>
              <p:cNvSpPr/>
              <p:nvPr/>
            </p:nvSpPr>
            <p:spPr>
              <a:xfrm>
                <a:off x="2492879" y="3531189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8555744-8AE2-4633-BC0F-3B18FFC47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79" y="3531189"/>
                <a:ext cx="3754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894422-A387-4ACA-8CAC-A1FCA7636D45}"/>
                  </a:ext>
                </a:extLst>
              </p:cNvPr>
              <p:cNvSpPr/>
              <p:nvPr/>
            </p:nvSpPr>
            <p:spPr>
              <a:xfrm>
                <a:off x="179100" y="3962814"/>
                <a:ext cx="12969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BH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894422-A387-4ACA-8CAC-A1FCA7636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00" y="3962814"/>
                <a:ext cx="1296957" cy="404983"/>
              </a:xfrm>
              <a:prstGeom prst="rect">
                <a:avLst/>
              </a:prstGeom>
              <a:blipFill>
                <a:blip r:embed="rId1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2D7164-B8DB-47AF-8BDA-5907595D0898}"/>
                  </a:ext>
                </a:extLst>
              </p:cNvPr>
              <p:cNvSpPr/>
              <p:nvPr/>
            </p:nvSpPr>
            <p:spPr>
              <a:xfrm>
                <a:off x="1489792" y="4017799"/>
                <a:ext cx="1123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BH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2D7164-B8DB-47AF-8BDA-5907595D0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92" y="4017799"/>
                <a:ext cx="1123256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8DC5A6-723D-4029-8CED-0D53CD765B6F}"/>
                  </a:ext>
                </a:extLst>
              </p:cNvPr>
              <p:cNvSpPr/>
              <p:nvPr/>
            </p:nvSpPr>
            <p:spPr>
              <a:xfrm>
                <a:off x="2432772" y="4034576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8DC5A6-723D-4029-8CED-0D53CD765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772" y="4034576"/>
                <a:ext cx="37542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700811-6ACE-4D2A-A265-79B2B4E55A8B}"/>
                  </a:ext>
                </a:extLst>
              </p:cNvPr>
              <p:cNvSpPr txBox="1"/>
              <p:nvPr/>
            </p:nvSpPr>
            <p:spPr>
              <a:xfrm>
                <a:off x="241992" y="4476533"/>
                <a:ext cx="43797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BH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BH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BH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700811-6ACE-4D2A-A265-79B2B4E55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92" y="4476533"/>
                <a:ext cx="4379780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9F244F-9416-489D-B13D-34AB42BA3794}"/>
              </a:ext>
            </a:extLst>
          </p:cNvPr>
          <p:cNvCxnSpPr>
            <a:cxnSpLocks/>
          </p:cNvCxnSpPr>
          <p:nvPr/>
        </p:nvCxnSpPr>
        <p:spPr>
          <a:xfrm>
            <a:off x="5920316" y="1770890"/>
            <a:ext cx="0" cy="43838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D3F934-7311-448F-9D62-BB2F7E05DF23}"/>
                  </a:ext>
                </a:extLst>
              </p:cNvPr>
              <p:cNvSpPr/>
              <p:nvPr/>
            </p:nvSpPr>
            <p:spPr>
              <a:xfrm>
                <a:off x="6691831" y="1857647"/>
                <a:ext cx="2348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D3F934-7311-448F-9D62-BB2F7E05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831" y="1857647"/>
                <a:ext cx="2348015" cy="369332"/>
              </a:xfrm>
              <a:prstGeom prst="rect">
                <a:avLst/>
              </a:prstGeom>
              <a:blipFill>
                <a:blip r:embed="rId18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D0AC847-B1C5-43A9-AA0D-E1D1EA52E4D4}"/>
              </a:ext>
            </a:extLst>
          </p:cNvPr>
          <p:cNvSpPr txBox="1"/>
          <p:nvPr/>
        </p:nvSpPr>
        <p:spPr>
          <a:xfrm>
            <a:off x="8712093" y="1837887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9A7EA11-8FBB-4A7D-8572-A7B0F56A8C67}"/>
                  </a:ext>
                </a:extLst>
              </p:cNvPr>
              <p:cNvSpPr/>
              <p:nvPr/>
            </p:nvSpPr>
            <p:spPr>
              <a:xfrm>
                <a:off x="6361700" y="2487293"/>
                <a:ext cx="12969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BH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9A7EA11-8FBB-4A7D-8572-A7B0F56A8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700" y="2487293"/>
                <a:ext cx="1296957" cy="404983"/>
              </a:xfrm>
              <a:prstGeom prst="rect">
                <a:avLst/>
              </a:prstGeom>
              <a:blipFill>
                <a:blip r:embed="rId19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B5C19FA-0EA1-4D2C-A789-5B692B4B7A7D}"/>
                  </a:ext>
                </a:extLst>
              </p:cNvPr>
              <p:cNvSpPr/>
              <p:nvPr/>
            </p:nvSpPr>
            <p:spPr>
              <a:xfrm>
                <a:off x="7509347" y="2483639"/>
                <a:ext cx="1132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BH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BH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B5C19FA-0EA1-4D2C-A789-5B692B4B7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347" y="2483639"/>
                <a:ext cx="1132874" cy="369332"/>
              </a:xfrm>
              <a:prstGeom prst="rect">
                <a:avLst/>
              </a:prstGeom>
              <a:blipFill>
                <a:blip r:embed="rId2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69B444-C78F-4822-9BAF-E62BC1FC89ED}"/>
                  </a:ext>
                </a:extLst>
              </p:cNvPr>
              <p:cNvSpPr/>
              <p:nvPr/>
            </p:nvSpPr>
            <p:spPr>
              <a:xfrm>
                <a:off x="8642221" y="2440577"/>
                <a:ext cx="873931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ar-BH" b="1" dirty="0"/>
                        <m:t>غير معرّف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69B444-C78F-4822-9BAF-E62BC1FC8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221" y="2440577"/>
                <a:ext cx="873931" cy="403124"/>
              </a:xfrm>
              <a:prstGeom prst="rect">
                <a:avLst/>
              </a:prstGeom>
              <a:blipFill>
                <a:blip r:embed="rId21"/>
                <a:stretch>
                  <a:fillRect l="-6993" r="-17483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3F0E82E-CF68-4F7B-AEFD-918A33CC0067}"/>
                  </a:ext>
                </a:extLst>
              </p:cNvPr>
              <p:cNvSpPr/>
              <p:nvPr/>
            </p:nvSpPr>
            <p:spPr>
              <a:xfrm>
                <a:off x="6365891" y="3031383"/>
                <a:ext cx="1470082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3F0E82E-CF68-4F7B-AEFD-918A33CC0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891" y="3031383"/>
                <a:ext cx="1470082" cy="404983"/>
              </a:xfrm>
              <a:prstGeom prst="rect">
                <a:avLst/>
              </a:prstGeom>
              <a:blipFill>
                <a:blip r:embed="rId2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000305-207B-4C4A-99E1-68F24D265934}"/>
                  </a:ext>
                </a:extLst>
              </p:cNvPr>
              <p:cNvSpPr/>
              <p:nvPr/>
            </p:nvSpPr>
            <p:spPr>
              <a:xfrm>
                <a:off x="7513538" y="3027729"/>
                <a:ext cx="1132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000305-207B-4C4A-99E1-68F24D265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538" y="3027729"/>
                <a:ext cx="1132874" cy="369332"/>
              </a:xfrm>
              <a:prstGeom prst="rect">
                <a:avLst/>
              </a:prstGeom>
              <a:blipFill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CAD8AEC-62EB-4080-8BCC-66472D4811BA}"/>
                  </a:ext>
                </a:extLst>
              </p:cNvPr>
              <p:cNvSpPr/>
              <p:nvPr/>
            </p:nvSpPr>
            <p:spPr>
              <a:xfrm>
                <a:off x="8439011" y="2984907"/>
                <a:ext cx="1056700" cy="403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معرّف</m:t>
                      </m:r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غير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CAD8AEC-62EB-4080-8BCC-66472D4811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011" y="2984907"/>
                <a:ext cx="1056700" cy="403124"/>
              </a:xfrm>
              <a:prstGeom prst="rect">
                <a:avLst/>
              </a:prstGeom>
              <a:blipFill>
                <a:blip r:embed="rId24"/>
                <a:stretch>
                  <a:fillRect l="-2299" t="-1515" r="-1149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A86B7DF-E654-4CEA-9D5A-5205806A4C5F}"/>
                  </a:ext>
                </a:extLst>
              </p:cNvPr>
              <p:cNvSpPr/>
              <p:nvPr/>
            </p:nvSpPr>
            <p:spPr>
              <a:xfrm>
                <a:off x="6343554" y="3639163"/>
                <a:ext cx="12969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A86B7DF-E654-4CEA-9D5A-5205806A4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554" y="3639163"/>
                <a:ext cx="1296957" cy="404983"/>
              </a:xfrm>
              <a:prstGeom prst="rect">
                <a:avLst/>
              </a:prstGeom>
              <a:blipFill>
                <a:blip r:embed="rId2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FE479F7-EC73-4BB6-83D9-9D43B0C08033}"/>
                  </a:ext>
                </a:extLst>
              </p:cNvPr>
              <p:cNvSpPr/>
              <p:nvPr/>
            </p:nvSpPr>
            <p:spPr>
              <a:xfrm>
                <a:off x="7491201" y="3635509"/>
                <a:ext cx="959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FE479F7-EC73-4BB6-83D9-9D43B0C08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01" y="3635509"/>
                <a:ext cx="959750" cy="369332"/>
              </a:xfrm>
              <a:prstGeom prst="rect">
                <a:avLst/>
              </a:prstGeom>
              <a:blipFill>
                <a:blip r:embed="rId2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DA65E05-BA87-4D82-816D-49D217A20ABC}"/>
                  </a:ext>
                </a:extLst>
              </p:cNvPr>
              <p:cNvSpPr/>
              <p:nvPr/>
            </p:nvSpPr>
            <p:spPr>
              <a:xfrm>
                <a:off x="8415034" y="3601629"/>
                <a:ext cx="1056700" cy="403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معرّف</m:t>
                      </m:r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BH" b="0" i="1" smtClean="0">
                          <a:latin typeface="Cambria Math" panose="02040503050406030204" pitchFamily="18" charset="0"/>
                        </a:rPr>
                        <m:t>غير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DA65E05-BA87-4D82-816D-49D217A20A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034" y="3601629"/>
                <a:ext cx="1056700" cy="403124"/>
              </a:xfrm>
              <a:prstGeom prst="rect">
                <a:avLst/>
              </a:prstGeom>
              <a:blipFill>
                <a:blip r:embed="rId27"/>
                <a:stretch>
                  <a:fillRect l="-2299" t="-1515" r="-1149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7078373-13D0-4D3B-885F-3B3286CCAA37}"/>
                  </a:ext>
                </a:extLst>
              </p:cNvPr>
              <p:cNvSpPr/>
              <p:nvPr/>
            </p:nvSpPr>
            <p:spPr>
              <a:xfrm>
                <a:off x="6379536" y="4222896"/>
                <a:ext cx="143481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7078373-13D0-4D3B-885F-3B3286CCA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36" y="4222896"/>
                <a:ext cx="1434816" cy="404983"/>
              </a:xfrm>
              <a:prstGeom prst="rect">
                <a:avLst/>
              </a:prstGeom>
              <a:blipFill>
                <a:blip r:embed="rId2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ABFFC97-A85E-4074-86BF-6B458FEB2096}"/>
                  </a:ext>
                </a:extLst>
              </p:cNvPr>
              <p:cNvSpPr/>
              <p:nvPr/>
            </p:nvSpPr>
            <p:spPr>
              <a:xfrm>
                <a:off x="7651396" y="4231640"/>
                <a:ext cx="959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ABFFC97-A85E-4074-86BF-6B458FEB2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396" y="4231640"/>
                <a:ext cx="959750" cy="369332"/>
              </a:xfrm>
              <a:prstGeom prst="rect">
                <a:avLst/>
              </a:prstGeom>
              <a:blipFill>
                <a:blip r:embed="rId2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456BC17-A860-4D79-B598-33DB01A3C038}"/>
                  </a:ext>
                </a:extLst>
              </p:cNvPr>
              <p:cNvSpPr/>
              <p:nvPr/>
            </p:nvSpPr>
            <p:spPr>
              <a:xfrm>
                <a:off x="8614008" y="4231640"/>
                <a:ext cx="1145211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ar-BH" b="1" dirty="0"/>
                        <m:t>غير معرّف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456BC17-A860-4D79-B598-33DB01A3C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008" y="4231640"/>
                <a:ext cx="1145211" cy="403124"/>
              </a:xfrm>
              <a:prstGeom prst="rect">
                <a:avLst/>
              </a:prstGeom>
              <a:blipFill>
                <a:blip r:embed="rId30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E230505-D8B6-4DEF-8320-0980514F4B8A}"/>
                  </a:ext>
                </a:extLst>
              </p:cNvPr>
              <p:cNvSpPr txBox="1"/>
              <p:nvPr/>
            </p:nvSpPr>
            <p:spPr>
              <a:xfrm>
                <a:off x="6096000" y="4650782"/>
                <a:ext cx="4087586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ar-BH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معرّف</m:t>
                      </m:r>
                      <m:r>
                        <a:rPr lang="ar-BH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BH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غير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E230505-D8B6-4DEF-8320-0980514F4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50782"/>
                <a:ext cx="4087586" cy="50674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63030A52-1976-439F-952C-CF782B0EE1B1}"/>
              </a:ext>
            </a:extLst>
          </p:cNvPr>
          <p:cNvSpPr txBox="1"/>
          <p:nvPr/>
        </p:nvSpPr>
        <p:spPr>
          <a:xfrm>
            <a:off x="228642" y="5174687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المجال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04F49A-471E-43A7-8DEF-E8383FEBF492}"/>
              </a:ext>
            </a:extLst>
          </p:cNvPr>
          <p:cNvSpPr txBox="1"/>
          <p:nvPr/>
        </p:nvSpPr>
        <p:spPr>
          <a:xfrm>
            <a:off x="1029468" y="5108116"/>
            <a:ext cx="229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 = { </a:t>
            </a:r>
            <a:r>
              <a:rPr lang="ar-BH" sz="2000" b="1" dirty="0">
                <a:solidFill>
                  <a:srgbClr val="002060"/>
                </a:solidFill>
              </a:rPr>
              <a:t>2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ar-BH" sz="2000" b="1" dirty="0">
                <a:solidFill>
                  <a:srgbClr val="002060"/>
                </a:solidFill>
              </a:rPr>
              <a:t>3</a:t>
            </a:r>
            <a:r>
              <a:rPr lang="en-US" sz="2000" b="1" dirty="0">
                <a:solidFill>
                  <a:srgbClr val="002060"/>
                </a:solidFill>
              </a:rPr>
              <a:t> , </a:t>
            </a:r>
            <a:r>
              <a:rPr lang="ar-BH" sz="2000" b="1" dirty="0">
                <a:solidFill>
                  <a:srgbClr val="002060"/>
                </a:solidFill>
              </a:rPr>
              <a:t>4</a:t>
            </a:r>
            <a:r>
              <a:rPr lang="en-US" sz="2000" b="1" dirty="0">
                <a:solidFill>
                  <a:srgbClr val="002060"/>
                </a:solidFill>
              </a:rPr>
              <a:t> ,9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8111D7F-E2A6-42F8-A149-8BDE32D793FB}"/>
              </a:ext>
            </a:extLst>
          </p:cNvPr>
          <p:cNvSpPr txBox="1"/>
          <p:nvPr/>
        </p:nvSpPr>
        <p:spPr>
          <a:xfrm>
            <a:off x="204071" y="5650784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المدى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1F378B-5F8F-4880-9300-19CA35804C37}"/>
              </a:ext>
            </a:extLst>
          </p:cNvPr>
          <p:cNvSpPr txBox="1"/>
          <p:nvPr/>
        </p:nvSpPr>
        <p:spPr>
          <a:xfrm>
            <a:off x="1004897" y="5584213"/>
            <a:ext cx="229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 = { -5 , </a:t>
            </a:r>
            <a:r>
              <a:rPr lang="ar-BH" sz="2000" b="1" dirty="0">
                <a:solidFill>
                  <a:srgbClr val="002060"/>
                </a:solidFill>
              </a:rPr>
              <a:t>7</a:t>
            </a:r>
            <a:r>
              <a:rPr lang="en-US" sz="2000" b="1" dirty="0">
                <a:solidFill>
                  <a:srgbClr val="002060"/>
                </a:solidFill>
              </a:rPr>
              <a:t>, 8 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1FCFC0D-060D-48C8-9465-3471A90A6986}"/>
              </a:ext>
            </a:extLst>
          </p:cNvPr>
          <p:cNvSpPr txBox="1"/>
          <p:nvPr/>
        </p:nvSpPr>
        <p:spPr>
          <a:xfrm>
            <a:off x="6380405" y="5259599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المجال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201175C-9DBE-4245-9081-F7179B63FEE5}"/>
              </a:ext>
            </a:extLst>
          </p:cNvPr>
          <p:cNvSpPr txBox="1"/>
          <p:nvPr/>
        </p:nvSpPr>
        <p:spPr>
          <a:xfrm>
            <a:off x="7181231" y="5193028"/>
            <a:ext cx="229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 = { -1, 2 , 4 ,10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EB4944D-D39B-42D0-832F-D1AA8A1C56CE}"/>
              </a:ext>
            </a:extLst>
          </p:cNvPr>
          <p:cNvSpPr txBox="1"/>
          <p:nvPr/>
        </p:nvSpPr>
        <p:spPr>
          <a:xfrm>
            <a:off x="6418034" y="5740290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المدى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E7DEF3-2565-43FD-9E4B-F595868D98F5}"/>
              </a:ext>
            </a:extLst>
          </p:cNvPr>
          <p:cNvSpPr txBox="1"/>
          <p:nvPr/>
        </p:nvSpPr>
        <p:spPr>
          <a:xfrm>
            <a:off x="7218861" y="5673719"/>
            <a:ext cx="162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 =</a:t>
            </a:r>
          </a:p>
        </p:txBody>
      </p:sp>
      <p:sp>
        <p:nvSpPr>
          <p:cNvPr id="51" name="مربع نص 3">
            <a:extLst>
              <a:ext uri="{FF2B5EF4-FFF2-40B4-BE49-F238E27FC236}">
                <a16:creationId xmlns:a16="http://schemas.microsoft.com/office/drawing/2014/main" id="{E229D599-CBC2-4840-B1D1-35DC4DAF931C}"/>
              </a:ext>
            </a:extLst>
          </p:cNvPr>
          <p:cNvSpPr txBox="1"/>
          <p:nvPr/>
        </p:nvSpPr>
        <p:spPr>
          <a:xfrm>
            <a:off x="10173289" y="765956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B115BFC-6E22-4A32-B266-36D4345F64D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6693" y="6357994"/>
            <a:ext cx="7074297" cy="3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A2304-65B3-4DE9-8710-AF256D752B39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B868E-CC4B-4575-9E8E-9128D6F92B2E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E74AB-161B-46BC-8CF4-E040D31DDEB7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تركيب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E3EDE-FD0F-49A1-AEE5-F5102FBD76EB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:299</a:t>
            </a:r>
            <a:r>
              <a:rPr lang="ar-BH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</a:t>
            </a:r>
            <a:endParaRPr kumimoji="0" lang="ar-BH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4B2385-33D9-46F7-8B4C-51D576F5A00B}"/>
                  </a:ext>
                </a:extLst>
              </p:cNvPr>
              <p:cNvSpPr txBox="1"/>
              <p:nvPr/>
            </p:nvSpPr>
            <p:spPr>
              <a:xfrm>
                <a:off x="1407427" y="829811"/>
                <a:ext cx="8551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b="1" dirty="0"/>
                  <a:t>لكل زوج من الدوال . أوجد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b="1" dirty="0"/>
                  <a:t>  و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b="1" dirty="0"/>
                  <a:t>    إن وجد . حدد المجال والمدى لكل دالة مركبة .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4B2385-33D9-46F7-8B4C-51D576F5A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7" y="829811"/>
                <a:ext cx="8551838" cy="369332"/>
              </a:xfrm>
              <a:prstGeom prst="rect">
                <a:avLst/>
              </a:prstGeom>
              <a:blipFill>
                <a:blip r:embed="rId2"/>
                <a:stretch>
                  <a:fillRect l="-4847" t="-9836" r="-570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9AD3D2-F7A0-4298-8D27-85B136DEE91B}"/>
                  </a:ext>
                </a:extLst>
              </p:cNvPr>
              <p:cNvSpPr/>
              <p:nvPr/>
            </p:nvSpPr>
            <p:spPr>
              <a:xfrm>
                <a:off x="492667" y="1959489"/>
                <a:ext cx="2426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9AD3D2-F7A0-4298-8D27-85B136DEE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67" y="1959489"/>
                <a:ext cx="2426562" cy="369332"/>
              </a:xfrm>
              <a:prstGeom prst="rect">
                <a:avLst/>
              </a:prstGeom>
              <a:blipFill>
                <a:blip r:embed="rId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9C32897-0D9E-43A4-BE92-D7DF9C41AD56}"/>
              </a:ext>
            </a:extLst>
          </p:cNvPr>
          <p:cNvSpPr txBox="1"/>
          <p:nvPr/>
        </p:nvSpPr>
        <p:spPr>
          <a:xfrm>
            <a:off x="2858410" y="1975271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g(x)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A55EB4-E0B1-4576-8387-392C724B04BA}"/>
                  </a:ext>
                </a:extLst>
              </p:cNvPr>
              <p:cNvSpPr txBox="1"/>
              <p:nvPr/>
            </p:nvSpPr>
            <p:spPr>
              <a:xfrm>
                <a:off x="324068" y="1406703"/>
                <a:ext cx="372273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3B 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A55EB4-E0B1-4576-8387-392C724B0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8" y="1406703"/>
                <a:ext cx="3722736" cy="375552"/>
              </a:xfrm>
              <a:prstGeom prst="rect">
                <a:avLst/>
              </a:prstGeom>
              <a:blipFill>
                <a:blip r:embed="rId4"/>
                <a:stretch>
                  <a:fillRect l="-1309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70513EA-731B-4D76-97A8-108E87762807}"/>
                  </a:ext>
                </a:extLst>
              </p:cNvPr>
              <p:cNvSpPr/>
              <p:nvPr/>
            </p:nvSpPr>
            <p:spPr>
              <a:xfrm>
                <a:off x="1345231" y="2404808"/>
                <a:ext cx="129214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70513EA-731B-4D76-97A8-108E87762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31" y="2404808"/>
                <a:ext cx="1292149" cy="404983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F76B640-1FF5-498F-ACBB-719CE5690C97}"/>
                  </a:ext>
                </a:extLst>
              </p:cNvPr>
              <p:cNvSpPr/>
              <p:nvPr/>
            </p:nvSpPr>
            <p:spPr>
              <a:xfrm>
                <a:off x="2508158" y="2404807"/>
                <a:ext cx="13428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F76B640-1FF5-498F-ACBB-719CE5690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58" y="2404807"/>
                <a:ext cx="1342868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56BF6BF-A68A-4050-A6B4-15F0E592189E}"/>
                  </a:ext>
                </a:extLst>
              </p:cNvPr>
              <p:cNvSpPr/>
              <p:nvPr/>
            </p:nvSpPr>
            <p:spPr>
              <a:xfrm>
                <a:off x="3742591" y="2402596"/>
                <a:ext cx="139807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56BF6BF-A68A-4050-A6B4-15F0E5921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591" y="2402596"/>
                <a:ext cx="1398075" cy="37555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DC1B546-FDA9-4BC6-AE94-0CA81915D5E2}"/>
                  </a:ext>
                </a:extLst>
              </p:cNvPr>
              <p:cNvSpPr/>
              <p:nvPr/>
            </p:nvSpPr>
            <p:spPr>
              <a:xfrm>
                <a:off x="3069254" y="2957695"/>
                <a:ext cx="236789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DC1B546-FDA9-4BC6-AE94-0CA81915D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54" y="2957695"/>
                <a:ext cx="2367892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3">
            <a:extLst>
              <a:ext uri="{FF2B5EF4-FFF2-40B4-BE49-F238E27FC236}">
                <a16:creationId xmlns:a16="http://schemas.microsoft.com/office/drawing/2014/main" id="{23F006D6-C8BF-4D77-923C-3E1E10F85074}"/>
              </a:ext>
            </a:extLst>
          </p:cNvPr>
          <p:cNvSpPr txBox="1"/>
          <p:nvPr/>
        </p:nvSpPr>
        <p:spPr>
          <a:xfrm>
            <a:off x="10173289" y="765956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A58A3FA-8B3A-4B10-9E9A-53AB163D25B2}"/>
                  </a:ext>
                </a:extLst>
              </p:cNvPr>
              <p:cNvSpPr/>
              <p:nvPr/>
            </p:nvSpPr>
            <p:spPr>
              <a:xfrm>
                <a:off x="3069645" y="3540807"/>
                <a:ext cx="195431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A58A3FA-8B3A-4B10-9E9A-53AB163D2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645" y="3540807"/>
                <a:ext cx="1954317" cy="375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5EC1C16-A193-4B31-B06D-C37C0E7F3C65}"/>
              </a:ext>
            </a:extLst>
          </p:cNvPr>
          <p:cNvSpPr txBox="1"/>
          <p:nvPr/>
        </p:nvSpPr>
        <p:spPr>
          <a:xfrm>
            <a:off x="1019255" y="4320840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المجال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DBC751-3648-41C0-A6DD-4FAF1C47437B}"/>
              </a:ext>
            </a:extLst>
          </p:cNvPr>
          <p:cNvSpPr txBox="1"/>
          <p:nvPr/>
        </p:nvSpPr>
        <p:spPr>
          <a:xfrm>
            <a:off x="1820081" y="4254269"/>
            <a:ext cx="312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 = { </a:t>
            </a:r>
            <a:r>
              <a:rPr lang="ar-BH" sz="2000" b="1" dirty="0">
                <a:solidFill>
                  <a:srgbClr val="002060"/>
                </a:solidFill>
              </a:rPr>
              <a:t>جميع الأعداد الحقيقية</a:t>
            </a:r>
            <a:r>
              <a:rPr lang="en-US" sz="2000" b="1" dirty="0">
                <a:solidFill>
                  <a:srgbClr val="002060"/>
                </a:solidFill>
              </a:rPr>
              <a:t>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0CDB92-8CE1-40D5-93CE-A978CAF1D3C9}"/>
              </a:ext>
            </a:extLst>
          </p:cNvPr>
          <p:cNvSpPr txBox="1"/>
          <p:nvPr/>
        </p:nvSpPr>
        <p:spPr>
          <a:xfrm>
            <a:off x="994684" y="4796937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المدى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85B0CB-39B6-42B4-97F6-70BBB26D6EAB}"/>
                  </a:ext>
                </a:extLst>
              </p:cNvPr>
              <p:cNvSpPr txBox="1"/>
              <p:nvPr/>
            </p:nvSpPr>
            <p:spPr>
              <a:xfrm>
                <a:off x="1795510" y="4730366"/>
                <a:ext cx="27274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2060"/>
                    </a:solidFill>
                  </a:rPr>
                  <a:t>R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ar-BH" sz="2000" b="1" dirty="0">
                    <a:solidFill>
                      <a:srgbClr val="002060"/>
                    </a:solidFill>
                  </a:rPr>
                  <a:t> </a:t>
                </a:r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85B0CB-39B6-42B4-97F6-70BBB26D6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10" y="4730366"/>
                <a:ext cx="2727436" cy="400110"/>
              </a:xfrm>
              <a:prstGeom prst="rect">
                <a:avLst/>
              </a:prstGeom>
              <a:blipFill>
                <a:blip r:embed="rId10"/>
                <a:stretch>
                  <a:fillRect l="-2461" t="-1060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304D0B9-E896-4DE6-B952-00617A7AB58F}"/>
              </a:ext>
            </a:extLst>
          </p:cNvPr>
          <p:cNvCxnSpPr>
            <a:cxnSpLocks/>
          </p:cNvCxnSpPr>
          <p:nvPr/>
        </p:nvCxnSpPr>
        <p:spPr>
          <a:xfrm>
            <a:off x="5920316" y="1770890"/>
            <a:ext cx="0" cy="43838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9062A21-B3F0-4FE3-8408-C1FB5464CCEC}"/>
                  </a:ext>
                </a:extLst>
              </p:cNvPr>
              <p:cNvSpPr/>
              <p:nvPr/>
            </p:nvSpPr>
            <p:spPr>
              <a:xfrm>
                <a:off x="6074804" y="1932851"/>
                <a:ext cx="2436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9062A21-B3F0-4FE3-8408-C1FB5464C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804" y="1932851"/>
                <a:ext cx="2436180" cy="369332"/>
              </a:xfrm>
              <a:prstGeom prst="rect">
                <a:avLst/>
              </a:prstGeom>
              <a:blipFill>
                <a:blip r:embed="rId11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15EEAD1-97AC-4BED-8597-443315934E48}"/>
              </a:ext>
            </a:extLst>
          </p:cNvPr>
          <p:cNvSpPr txBox="1"/>
          <p:nvPr/>
        </p:nvSpPr>
        <p:spPr>
          <a:xfrm>
            <a:off x="8148573" y="1930827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C30BDA8-A1F3-4A6E-A96C-34857B55EAA1}"/>
                  </a:ext>
                </a:extLst>
              </p:cNvPr>
              <p:cNvSpPr/>
              <p:nvPr/>
            </p:nvSpPr>
            <p:spPr>
              <a:xfrm>
                <a:off x="7169605" y="2420413"/>
                <a:ext cx="129214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C30BDA8-A1F3-4A6E-A96C-34857B55E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05" y="2420413"/>
                <a:ext cx="1292149" cy="404983"/>
              </a:xfrm>
              <a:prstGeom prst="rect">
                <a:avLst/>
              </a:prstGeom>
              <a:blipFill>
                <a:blip r:embed="rId1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DB5EDB3-FDB8-46EA-81C4-8D62FAA84109}"/>
                  </a:ext>
                </a:extLst>
              </p:cNvPr>
              <p:cNvSpPr/>
              <p:nvPr/>
            </p:nvSpPr>
            <p:spPr>
              <a:xfrm>
                <a:off x="8319942" y="2436529"/>
                <a:ext cx="1494833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DB5EDB3-FDB8-46EA-81C4-8D62FAA84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942" y="2436529"/>
                <a:ext cx="1494833" cy="404983"/>
              </a:xfrm>
              <a:prstGeom prst="rect">
                <a:avLst/>
              </a:prstGeom>
              <a:blipFill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A7B6D0-3B72-42C3-8C69-69F2EF08B5F6}"/>
                  </a:ext>
                </a:extLst>
              </p:cNvPr>
              <p:cNvSpPr/>
              <p:nvPr/>
            </p:nvSpPr>
            <p:spPr>
              <a:xfrm>
                <a:off x="9765137" y="2420413"/>
                <a:ext cx="141307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A7B6D0-3B72-42C3-8C69-69F2EF08B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137" y="2420413"/>
                <a:ext cx="1413079" cy="4049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1FE1149-2AED-4555-B5D7-B03290DA4F5A}"/>
                  </a:ext>
                </a:extLst>
              </p:cNvPr>
              <p:cNvSpPr/>
              <p:nvPr/>
            </p:nvSpPr>
            <p:spPr>
              <a:xfrm>
                <a:off x="9466749" y="3116446"/>
                <a:ext cx="118327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1FE1149-2AED-4555-B5D7-B03290DA4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749" y="3116446"/>
                <a:ext cx="1183273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98B66E69-3C23-407D-9F40-BC1FD4247E8B}"/>
              </a:ext>
            </a:extLst>
          </p:cNvPr>
          <p:cNvSpPr txBox="1"/>
          <p:nvPr/>
        </p:nvSpPr>
        <p:spPr>
          <a:xfrm>
            <a:off x="6422824" y="4114111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المجال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86D40F-FE3A-464E-A95E-B66B98B7787E}"/>
              </a:ext>
            </a:extLst>
          </p:cNvPr>
          <p:cNvSpPr txBox="1"/>
          <p:nvPr/>
        </p:nvSpPr>
        <p:spPr>
          <a:xfrm>
            <a:off x="7223650" y="4047540"/>
            <a:ext cx="312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 = { </a:t>
            </a:r>
            <a:r>
              <a:rPr lang="ar-BH" sz="2000" b="1" dirty="0">
                <a:solidFill>
                  <a:srgbClr val="002060"/>
                </a:solidFill>
              </a:rPr>
              <a:t>جميع الأعداد الحقيقية</a:t>
            </a:r>
            <a:r>
              <a:rPr lang="en-US" sz="2000" b="1" dirty="0">
                <a:solidFill>
                  <a:srgbClr val="002060"/>
                </a:solidFill>
              </a:rPr>
              <a:t> }</a:t>
            </a:r>
            <a:r>
              <a:rPr lang="ar-BH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4626D9-C18D-40E1-AEE2-9D7B0C3DC0B7}"/>
              </a:ext>
            </a:extLst>
          </p:cNvPr>
          <p:cNvSpPr txBox="1"/>
          <p:nvPr/>
        </p:nvSpPr>
        <p:spPr>
          <a:xfrm>
            <a:off x="6336087" y="4673676"/>
            <a:ext cx="10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2060"/>
                </a:solidFill>
              </a:rPr>
              <a:t>= المدى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0AEBDE9-D972-4848-B02F-9CA0F83C4160}"/>
                  </a:ext>
                </a:extLst>
              </p:cNvPr>
              <p:cNvSpPr txBox="1"/>
              <p:nvPr/>
            </p:nvSpPr>
            <p:spPr>
              <a:xfrm>
                <a:off x="7116316" y="4617370"/>
                <a:ext cx="224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2060"/>
                    </a:solidFill>
                  </a:rPr>
                  <a:t>R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≥−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ar-BH" sz="2000" b="1" dirty="0">
                    <a:solidFill>
                      <a:srgbClr val="002060"/>
                    </a:solidFill>
                  </a:rPr>
                  <a:t> </a:t>
                </a:r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0AEBDE9-D972-4848-B02F-9CA0F83C4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316" y="4617370"/>
                <a:ext cx="2243095" cy="400110"/>
              </a:xfrm>
              <a:prstGeom prst="rect">
                <a:avLst/>
              </a:prstGeom>
              <a:blipFill>
                <a:blip r:embed="rId16"/>
                <a:stretch>
                  <a:fillRect l="-2717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A39F466-CA86-4387-ADAF-2CA5593B41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510" y="6259301"/>
            <a:ext cx="7074297" cy="3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7" grpId="0"/>
      <p:bldP spid="60" grpId="0"/>
      <p:bldP spid="66" grpId="0"/>
      <p:bldP spid="77" grpId="0"/>
      <p:bldP spid="78" grpId="0"/>
      <p:bldP spid="30" grpId="0" animBg="1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A2304-65B3-4DE9-8710-AF256D752B39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B868E-CC4B-4575-9E8E-9128D6F92B2E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E74AB-161B-46BC-8CF4-E040D31DDEB7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استخدام  تركيب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E3EDE-FD0F-49A1-AEE5-F5102FBD76EB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300</a:t>
            </a:r>
            <a:r>
              <a:rPr lang="ar-BH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</a:t>
            </a:r>
            <a:endParaRPr kumimoji="0" lang="ar-BH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">
            <a:extLst>
              <a:ext uri="{FF2B5EF4-FFF2-40B4-BE49-F238E27FC236}">
                <a16:creationId xmlns:a16="http://schemas.microsoft.com/office/drawing/2014/main" id="{D9C078DF-D0BD-4EEA-9358-ECEE85D63211}"/>
              </a:ext>
            </a:extLst>
          </p:cNvPr>
          <p:cNvSpPr txBox="1"/>
          <p:nvPr/>
        </p:nvSpPr>
        <p:spPr>
          <a:xfrm>
            <a:off x="10609384" y="765956"/>
            <a:ext cx="15755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مثال 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C6AD0A-A81A-4BB5-AE4C-86333F665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1343" y="765956"/>
            <a:ext cx="8639906" cy="11594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F33551-2F35-4709-98C9-4C773AE9B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867" y="1925424"/>
            <a:ext cx="5972175" cy="438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AFF3D6-0454-4D99-81F0-F29CBA748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9291" y="2551492"/>
            <a:ext cx="6029325" cy="971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00DD90-4A4A-4F93-8CDC-4DAFB3F505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2679" y="3523042"/>
            <a:ext cx="516255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44C370-C76C-49C8-AF20-E86BD6B8EF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05" y="3523042"/>
            <a:ext cx="3419475" cy="1638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91B87E-6696-461A-B291-6D8D7F6D25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6467" y="4261229"/>
            <a:ext cx="5743575" cy="466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E297E4-9925-4A17-97CE-2170769A09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0195" y="4599366"/>
            <a:ext cx="3038475" cy="17335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7026B7-481B-4863-99EC-98CCBC59CF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6804" y="6301009"/>
            <a:ext cx="54578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A2304-65B3-4DE9-8710-AF256D752B39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B868E-CC4B-4575-9E8E-9128D6F92B2E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E74AB-161B-46BC-8CF4-E040D31DDEB7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استخدام  تركيب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E3EDE-FD0F-49A1-AEE5-F5102FBD76EB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300</a:t>
            </a:r>
            <a:r>
              <a:rPr lang="ar-BH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</a:t>
            </a:r>
            <a:endParaRPr kumimoji="0" lang="ar-BH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ربع نص 3">
            <a:extLst>
              <a:ext uri="{FF2B5EF4-FFF2-40B4-BE49-F238E27FC236}">
                <a16:creationId xmlns:a16="http://schemas.microsoft.com/office/drawing/2014/main" id="{F9AB987D-F681-4867-B310-635F42C036B3}"/>
              </a:ext>
            </a:extLst>
          </p:cNvPr>
          <p:cNvSpPr txBox="1"/>
          <p:nvPr/>
        </p:nvSpPr>
        <p:spPr>
          <a:xfrm>
            <a:off x="10136600" y="721620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6C075-7E3B-4053-8755-07EA75A85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0364" y="877725"/>
            <a:ext cx="3196517" cy="252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2AA1D-DD61-4BC6-B229-84FEBFD0C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415" y="890581"/>
            <a:ext cx="3529277" cy="282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E4DFD-DD88-426C-8FEB-14E8284E8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71" y="919156"/>
            <a:ext cx="3458691" cy="221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451E81-3B66-4428-BA89-050609987E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6548" y="1183285"/>
            <a:ext cx="3670448" cy="2420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7BFF7F-AE73-42E0-AC25-9AE18E0FFD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5391" y="1128706"/>
            <a:ext cx="1505719" cy="389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02104F-10B7-4E04-8819-4E030C2286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8" y="1128706"/>
            <a:ext cx="14287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BA2304-65B3-4DE9-8710-AF256D752B39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B868E-CC4B-4575-9E8E-9128D6F92B2E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E74AB-161B-46BC-8CF4-E040D31DDEB7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استخدام  مهارات التفكير العليا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E3EDE-FD0F-49A1-AEE5-F5102FBD76EB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 303</a:t>
            </a:r>
            <a:r>
              <a:rPr lang="ar-BH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</a:t>
            </a:r>
            <a:endParaRPr kumimoji="0" lang="ar-BH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ربع نص 3">
            <a:extLst>
              <a:ext uri="{FF2B5EF4-FFF2-40B4-BE49-F238E27FC236}">
                <a16:creationId xmlns:a16="http://schemas.microsoft.com/office/drawing/2014/main" id="{F9AB987D-F681-4867-B310-635F42C036B3}"/>
              </a:ext>
            </a:extLst>
          </p:cNvPr>
          <p:cNvSpPr txBox="1"/>
          <p:nvPr/>
        </p:nvSpPr>
        <p:spPr>
          <a:xfrm>
            <a:off x="9819250" y="721620"/>
            <a:ext cx="232902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مهارات التفكير العليا</a:t>
            </a:r>
            <a:endParaRPr lang="ar-SA" sz="2400" b="1" dirty="0">
              <a:ln>
                <a:solidFill>
                  <a:srgbClr val="FF0000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9CB8EA-A8BB-44BC-BA26-877314362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376" y="721620"/>
            <a:ext cx="8840874" cy="618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7A03B7-554C-4B9D-9AEE-35D1E59BB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6391" y="1686731"/>
            <a:ext cx="4692542" cy="2129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FD7BB7-65BD-47A6-8700-4B92499A2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091" y="1686731"/>
            <a:ext cx="4037425" cy="21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ooden Economy A-board Pavement Sign - Pavement Signs &amp; A-boards">
            <a:extLst>
              <a:ext uri="{FF2B5EF4-FFF2-40B4-BE49-F238E27FC236}">
                <a16:creationId xmlns:a16="http://schemas.microsoft.com/office/drawing/2014/main" id="{555C137A-6DB9-4A1C-A246-7AF62F95E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r="17821" b="4467"/>
          <a:stretch/>
        </p:blipFill>
        <p:spPr bwMode="auto">
          <a:xfrm>
            <a:off x="8935328" y="1348590"/>
            <a:ext cx="3165231" cy="43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لوحة رسم على شكل سبورة سوداء على سطح المكتب عليها رسالة من MAODOXIANG:  Amazon.ae">
            <a:extLst>
              <a:ext uri="{FF2B5EF4-FFF2-40B4-BE49-F238E27FC236}">
                <a16:creationId xmlns:a16="http://schemas.microsoft.com/office/drawing/2014/main" id="{E2227C61-BED1-46A8-A89B-3DE65890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2" y="1327517"/>
            <a:ext cx="8004153" cy="45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السابق – الحالي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AE9FED-2F93-4C8E-BD9F-E5339B2FD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95" y="796967"/>
            <a:ext cx="740664" cy="740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F661B1-2069-4B41-A994-3C211A448B89}"/>
              </a:ext>
            </a:extLst>
          </p:cNvPr>
          <p:cNvSpPr txBox="1"/>
          <p:nvPr/>
        </p:nvSpPr>
        <p:spPr>
          <a:xfrm rot="18052681">
            <a:off x="8956342" y="3013501"/>
            <a:ext cx="283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chemeClr val="bg1"/>
                </a:solidFill>
              </a:rPr>
              <a:t>لقد أجريت عمليات حسابية على كثيرات الحدود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914DF-7990-466A-AD01-659C6811DC36}"/>
              </a:ext>
            </a:extLst>
          </p:cNvPr>
          <p:cNvSpPr txBox="1"/>
          <p:nvPr/>
        </p:nvSpPr>
        <p:spPr>
          <a:xfrm>
            <a:off x="9956527" y="982094"/>
            <a:ext cx="125202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السابق 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66FC2-C338-402C-A06C-FE50752DF6D8}"/>
              </a:ext>
            </a:extLst>
          </p:cNvPr>
          <p:cNvSpPr txBox="1"/>
          <p:nvPr/>
        </p:nvSpPr>
        <p:spPr>
          <a:xfrm>
            <a:off x="6226445" y="1306798"/>
            <a:ext cx="153089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نواتج التعلم 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77C61-5498-46BA-8A84-3F0C0E8809B6}"/>
              </a:ext>
            </a:extLst>
          </p:cNvPr>
          <p:cNvSpPr txBox="1"/>
          <p:nvPr/>
        </p:nvSpPr>
        <p:spPr>
          <a:xfrm>
            <a:off x="661697" y="2219817"/>
            <a:ext cx="702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</a:rPr>
              <a:t>إيجاد المجموع والفرق وناتج الضرب وناتج القسمة للدوال.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0A440A-59B7-4445-AC28-4A211A50185C}"/>
              </a:ext>
            </a:extLst>
          </p:cNvPr>
          <p:cNvSpPr txBox="1"/>
          <p:nvPr/>
        </p:nvSpPr>
        <p:spPr>
          <a:xfrm>
            <a:off x="4246535" y="3079575"/>
            <a:ext cx="3435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</a:rPr>
              <a:t>إيجاد تركيب الدوال 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7" grpId="0" animBg="1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فقرة لماذا ؟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AE9FED-2F93-4C8E-BD9F-E5339B2F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95" y="796967"/>
            <a:ext cx="740664" cy="740664"/>
          </a:xfrm>
          <a:prstGeom prst="rect">
            <a:avLst/>
          </a:prstGeom>
        </p:spPr>
      </p:pic>
      <p:pic>
        <p:nvPicPr>
          <p:cNvPr id="15" name="Picture 4" descr="Mathematics Background Photos, Vectors and PSD Files for Free Download |  Pngtree">
            <a:extLst>
              <a:ext uri="{FF2B5EF4-FFF2-40B4-BE49-F238E27FC236}">
                <a16:creationId xmlns:a16="http://schemas.microsoft.com/office/drawing/2014/main" id="{43EA9887-7F1B-4D77-AAD4-27BB4C22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66" y="1229321"/>
            <a:ext cx="8894398" cy="416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887D50-300C-4AEA-B232-1E5AFC0C77E6}"/>
                  </a:ext>
                </a:extLst>
              </p:cNvPr>
              <p:cNvSpPr txBox="1"/>
              <p:nvPr/>
            </p:nvSpPr>
            <p:spPr>
              <a:xfrm>
                <a:off x="3152982" y="2389363"/>
                <a:ext cx="671600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2000" b="1" dirty="0">
                    <a:solidFill>
                      <a:srgbClr val="C00000"/>
                    </a:solidFill>
                  </a:rPr>
                  <a:t>توضح التمثيلات البيانية  دخل عائلة بلال منذ عام 2000 ، حيث إن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2000" b="1" dirty="0">
                    <a:solidFill>
                      <a:srgbClr val="C00000"/>
                    </a:solidFill>
                  </a:rPr>
                  <a:t>  دخل السيد بلال و </a:t>
                </a:r>
                <a14:m>
                  <m:oMath xmlns:m="http://schemas.openxmlformats.org/officeDocument/2006/math">
                    <m:r>
                      <a:rPr lang="ar-BH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2000" b="1" dirty="0">
                    <a:solidFill>
                      <a:srgbClr val="C00000"/>
                    </a:solidFill>
                  </a:rPr>
                  <a:t> دخل زوجته .  يُمكن تمثيل الدخل الإجمالي لعائلة السيد بلال باستخدام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+</a:t>
                </a:r>
                <a:r>
                  <a:rPr lang="ar-BH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2000" b="1" dirty="0">
                    <a:solidFill>
                      <a:srgbClr val="C00000"/>
                    </a:solidFill>
                  </a:rPr>
                  <a:t>   .          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887D50-300C-4AEA-B232-1E5AFC0C7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982" y="2389363"/>
                <a:ext cx="6716004" cy="1015663"/>
              </a:xfrm>
              <a:prstGeom prst="rect">
                <a:avLst/>
              </a:prstGeom>
              <a:blipFill>
                <a:blip r:embed="rId4"/>
                <a:stretch>
                  <a:fillRect l="-1361" t="-2994" r="-998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9A6E38D-3EDB-426F-AD0A-AE2DE9089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48" y="3527158"/>
            <a:ext cx="3779374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المفهوم الأساسي 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:297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18ED8E1-ACD8-45CD-ABDD-6F09992A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2006" y="791902"/>
            <a:ext cx="8121497" cy="100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78124502-3908-4AF3-B639-B2EB3B37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226" y="2117764"/>
            <a:ext cx="10706495" cy="383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:جمع وطرح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:297</a:t>
            </a:r>
          </a:p>
        </p:txBody>
      </p:sp>
      <p:sp>
        <p:nvSpPr>
          <p:cNvPr id="12" name="مربع نص 3">
            <a:extLst>
              <a:ext uri="{FF2B5EF4-FFF2-40B4-BE49-F238E27FC236}">
                <a16:creationId xmlns:a16="http://schemas.microsoft.com/office/drawing/2014/main" id="{1BB02B0F-47AC-44A5-9A63-D0F2748AA198}"/>
              </a:ext>
            </a:extLst>
          </p:cNvPr>
          <p:cNvSpPr txBox="1"/>
          <p:nvPr/>
        </p:nvSpPr>
        <p:spPr>
          <a:xfrm>
            <a:off x="10609384" y="765956"/>
            <a:ext cx="15755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مثال 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3D369F-341D-4C39-BCFF-62F4DD428B74}"/>
                  </a:ext>
                </a:extLst>
              </p:cNvPr>
              <p:cNvSpPr txBox="1"/>
              <p:nvPr/>
            </p:nvSpPr>
            <p:spPr>
              <a:xfrm>
                <a:off x="3123028" y="914372"/>
                <a:ext cx="720133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b="1" dirty="0"/>
                  <a:t>إذا كانت  :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ar-BH" b="1" dirty="0"/>
                  <a:t>   و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ar-BH" b="1" dirty="0"/>
                  <a:t>     . أوجد كل دالة فيما يلي :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3D369F-341D-4C39-BCFF-62F4DD42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028" y="914372"/>
                <a:ext cx="7201339" cy="375552"/>
              </a:xfrm>
              <a:prstGeom prst="rect">
                <a:avLst/>
              </a:prstGeom>
              <a:blipFill>
                <a:blip r:embed="rId2"/>
                <a:stretch>
                  <a:fillRect t="-9677" r="-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F80A74-C6F3-4287-8C72-F3F79176605D}"/>
                  </a:ext>
                </a:extLst>
              </p:cNvPr>
              <p:cNvSpPr txBox="1"/>
              <p:nvPr/>
            </p:nvSpPr>
            <p:spPr>
              <a:xfrm>
                <a:off x="321211" y="1499725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 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F80A74-C6F3-4287-8C72-F3F791766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11" y="1499725"/>
                <a:ext cx="1861624" cy="400110"/>
              </a:xfrm>
              <a:prstGeom prst="rect">
                <a:avLst/>
              </a:prstGeom>
              <a:blipFill>
                <a:blip r:embed="rId3"/>
                <a:stretch>
                  <a:fillRect l="-360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6334BE-DAD4-4663-870F-9BEA742217A9}"/>
                  </a:ext>
                </a:extLst>
              </p:cNvPr>
              <p:cNvSpPr txBox="1"/>
              <p:nvPr/>
            </p:nvSpPr>
            <p:spPr>
              <a:xfrm>
                <a:off x="956603" y="1899835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6334BE-DAD4-4663-870F-9BEA74221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" y="1899835"/>
                <a:ext cx="1861624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E80E3D-4412-40C2-996D-A5B05F23715A}"/>
                  </a:ext>
                </a:extLst>
              </p:cNvPr>
              <p:cNvSpPr txBox="1"/>
              <p:nvPr/>
            </p:nvSpPr>
            <p:spPr>
              <a:xfrm>
                <a:off x="2522807" y="1920814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E80E3D-4412-40C2-996D-A5B05F237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07" y="1920814"/>
                <a:ext cx="1861624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DA3E34-ACD0-41F7-A35E-50DD7C31C3F6}"/>
              </a:ext>
            </a:extLst>
          </p:cNvPr>
          <p:cNvSpPr txBox="1"/>
          <p:nvPr/>
        </p:nvSpPr>
        <p:spPr>
          <a:xfrm>
            <a:off x="5725550" y="1951592"/>
            <a:ext cx="171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b="1" dirty="0">
                <a:solidFill>
                  <a:srgbClr val="002060"/>
                </a:solidFill>
              </a:rPr>
              <a:t>جمع الدوال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DAE0D0-0AC4-48D8-B4CB-0648840CFF29}"/>
                  </a:ext>
                </a:extLst>
              </p:cNvPr>
              <p:cNvSpPr txBox="1"/>
              <p:nvPr/>
            </p:nvSpPr>
            <p:spPr>
              <a:xfrm>
                <a:off x="2438398" y="2542635"/>
                <a:ext cx="314647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000" b="1" dirty="0"/>
                  <a:t>)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/>
                  <a:t>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DAE0D0-0AC4-48D8-B4CB-0648840C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8" y="2542635"/>
                <a:ext cx="3146476" cy="407099"/>
              </a:xfrm>
              <a:prstGeom prst="rect">
                <a:avLst/>
              </a:prstGeom>
              <a:blipFill>
                <a:blip r:embed="rId6"/>
                <a:stretch>
                  <a:fillRect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756681-1334-4AE1-823E-4E52772CE436}"/>
                  </a:ext>
                </a:extLst>
              </p:cNvPr>
              <p:cNvSpPr txBox="1"/>
              <p:nvPr/>
            </p:nvSpPr>
            <p:spPr>
              <a:xfrm>
                <a:off x="5221454" y="2542635"/>
                <a:ext cx="4012812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ar-BH" sz="2000" b="1" dirty="0">
                    <a:solidFill>
                      <a:srgbClr val="002060"/>
                    </a:solidFill>
                  </a:rPr>
                  <a:t>   و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756681-1334-4AE1-823E-4E52772CE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454" y="2542635"/>
                <a:ext cx="4012812" cy="407099"/>
              </a:xfrm>
              <a:prstGeom prst="rect">
                <a:avLst/>
              </a:prstGeom>
              <a:blipFill>
                <a:blip r:embed="rId7"/>
                <a:stretch>
                  <a:fillRect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ADD49C-4100-44D0-B67E-3FF42D7039C7}"/>
                  </a:ext>
                </a:extLst>
              </p:cNvPr>
              <p:cNvSpPr txBox="1"/>
              <p:nvPr/>
            </p:nvSpPr>
            <p:spPr>
              <a:xfrm>
                <a:off x="2431368" y="3184571"/>
                <a:ext cx="314647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ADD49C-4100-44D0-B67E-3FF42D703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68" y="3184571"/>
                <a:ext cx="3146476" cy="4070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7B32C0-273D-4A9E-B9AA-2C8016EBEB08}"/>
                  </a:ext>
                </a:extLst>
              </p:cNvPr>
              <p:cNvSpPr txBox="1"/>
              <p:nvPr/>
            </p:nvSpPr>
            <p:spPr>
              <a:xfrm>
                <a:off x="2431368" y="3662103"/>
                <a:ext cx="223910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7B32C0-273D-4A9E-B9AA-2C8016EBE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68" y="3662103"/>
                <a:ext cx="2239106" cy="40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3FC542-0239-4D14-8C52-9356B2582DC5}"/>
                  </a:ext>
                </a:extLst>
              </p:cNvPr>
              <p:cNvSpPr txBox="1"/>
              <p:nvPr/>
            </p:nvSpPr>
            <p:spPr>
              <a:xfrm>
                <a:off x="65648" y="4259527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 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3FC542-0239-4D14-8C52-9356B2582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" y="4259527"/>
                <a:ext cx="1861624" cy="400110"/>
              </a:xfrm>
              <a:prstGeom prst="rect">
                <a:avLst/>
              </a:prstGeom>
              <a:blipFill>
                <a:blip r:embed="rId10"/>
                <a:stretch>
                  <a:fillRect l="-360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D4DF29-8BE4-459E-B96B-8A705B2457BB}"/>
                  </a:ext>
                </a:extLst>
              </p:cNvPr>
              <p:cNvSpPr txBox="1"/>
              <p:nvPr/>
            </p:nvSpPr>
            <p:spPr>
              <a:xfrm>
                <a:off x="452507" y="4666626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D4DF29-8BE4-459E-B96B-8A705B245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07" y="4666626"/>
                <a:ext cx="1861624" cy="400110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902D6-6ACE-4B5B-A428-589773F09469}"/>
                  </a:ext>
                </a:extLst>
              </p:cNvPr>
              <p:cNvSpPr txBox="1"/>
              <p:nvPr/>
            </p:nvSpPr>
            <p:spPr>
              <a:xfrm>
                <a:off x="2018711" y="4687605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902D6-6ACE-4B5B-A428-589773F09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711" y="4687605"/>
                <a:ext cx="1861624" cy="400110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F7A9BAB-3817-45BE-A255-3508E42ACE56}"/>
              </a:ext>
            </a:extLst>
          </p:cNvPr>
          <p:cNvSpPr txBox="1"/>
          <p:nvPr/>
        </p:nvSpPr>
        <p:spPr>
          <a:xfrm>
            <a:off x="5221454" y="4718383"/>
            <a:ext cx="171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b="1" dirty="0">
                <a:solidFill>
                  <a:srgbClr val="002060"/>
                </a:solidFill>
              </a:rPr>
              <a:t>طرح الدوال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20C4C4-6DA0-4607-AEB3-E7CDC5835948}"/>
                  </a:ext>
                </a:extLst>
              </p:cNvPr>
              <p:cNvSpPr txBox="1"/>
              <p:nvPr/>
            </p:nvSpPr>
            <p:spPr>
              <a:xfrm>
                <a:off x="1934302" y="5309426"/>
                <a:ext cx="314647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000" b="1" dirty="0"/>
                  <a:t>)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/>
                  <a:t>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20C4C4-6DA0-4607-AEB3-E7CDC5835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302" y="5309426"/>
                <a:ext cx="3146476" cy="407099"/>
              </a:xfrm>
              <a:prstGeom prst="rect">
                <a:avLst/>
              </a:prstGeom>
              <a:blipFill>
                <a:blip r:embed="rId13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E87209-15BD-45EE-ADCC-CB3D01D39924}"/>
                  </a:ext>
                </a:extLst>
              </p:cNvPr>
              <p:cNvSpPr txBox="1"/>
              <p:nvPr/>
            </p:nvSpPr>
            <p:spPr>
              <a:xfrm>
                <a:off x="4985819" y="5309426"/>
                <a:ext cx="404094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ar-BH" sz="2000" b="1" dirty="0">
                    <a:solidFill>
                      <a:srgbClr val="002060"/>
                    </a:solidFill>
                  </a:rPr>
                  <a:t>   و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E87209-15BD-45EE-ADCC-CB3D01D39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819" y="5309426"/>
                <a:ext cx="4040949" cy="407099"/>
              </a:xfrm>
              <a:prstGeom prst="rect">
                <a:avLst/>
              </a:prstGeom>
              <a:blipFill>
                <a:blip r:embed="rId14"/>
                <a:stretch>
                  <a:fillRect t="-746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C8B764-C802-4255-8CF1-312BC5DF736B}"/>
                  </a:ext>
                </a:extLst>
              </p:cNvPr>
              <p:cNvSpPr txBox="1"/>
              <p:nvPr/>
            </p:nvSpPr>
            <p:spPr>
              <a:xfrm>
                <a:off x="1927272" y="5951362"/>
                <a:ext cx="314647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C8B764-C802-4255-8CF1-312BC5DF7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272" y="5951362"/>
                <a:ext cx="3146476" cy="407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AAFABD-0FAC-4F6B-9E15-8AD450864782}"/>
                  </a:ext>
                </a:extLst>
              </p:cNvPr>
              <p:cNvSpPr txBox="1"/>
              <p:nvPr/>
            </p:nvSpPr>
            <p:spPr>
              <a:xfrm>
                <a:off x="1927272" y="6428894"/>
                <a:ext cx="223910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AAFABD-0FAC-4F6B-9E15-8AD450864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272" y="6428894"/>
                <a:ext cx="2239106" cy="4070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7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14" grpId="0"/>
      <p:bldP spid="15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:جمع وطرح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:297</a:t>
            </a:r>
          </a:p>
        </p:txBody>
      </p:sp>
      <p:sp>
        <p:nvSpPr>
          <p:cNvPr id="12" name="مربع نص 3">
            <a:extLst>
              <a:ext uri="{FF2B5EF4-FFF2-40B4-BE49-F238E27FC236}">
                <a16:creationId xmlns:a16="http://schemas.microsoft.com/office/drawing/2014/main" id="{1BB02B0F-47AC-44A5-9A63-D0F2748AA198}"/>
              </a:ext>
            </a:extLst>
          </p:cNvPr>
          <p:cNvSpPr txBox="1"/>
          <p:nvPr/>
        </p:nvSpPr>
        <p:spPr>
          <a:xfrm>
            <a:off x="10173289" y="765956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3D369F-341D-4C39-BCFF-62F4DD428B74}"/>
                  </a:ext>
                </a:extLst>
              </p:cNvPr>
              <p:cNvSpPr txBox="1"/>
              <p:nvPr/>
            </p:nvSpPr>
            <p:spPr>
              <a:xfrm>
                <a:off x="2195220" y="846922"/>
                <a:ext cx="780156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b="1" dirty="0"/>
                  <a:t>إذا كانت  :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ar-BH" b="1" dirty="0"/>
                  <a:t>   و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ar-BH" b="1" dirty="0"/>
                  <a:t>     . أوجد كل دالة فيما يلي :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3D369F-341D-4C39-BCFF-62F4DD42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20" y="846922"/>
                <a:ext cx="7801560" cy="375552"/>
              </a:xfrm>
              <a:prstGeom prst="rect">
                <a:avLst/>
              </a:prstGeom>
              <a:blipFill>
                <a:blip r:embed="rId2"/>
                <a:stretch>
                  <a:fillRect t="-9677" r="-70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F80A74-C6F3-4287-8C72-F3F79176605D}"/>
                  </a:ext>
                </a:extLst>
              </p:cNvPr>
              <p:cNvSpPr txBox="1"/>
              <p:nvPr/>
            </p:nvSpPr>
            <p:spPr>
              <a:xfrm>
                <a:off x="321211" y="1499725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 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F80A74-C6F3-4287-8C72-F3F791766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11" y="1499725"/>
                <a:ext cx="1861624" cy="400110"/>
              </a:xfrm>
              <a:prstGeom prst="rect">
                <a:avLst/>
              </a:prstGeom>
              <a:blipFill>
                <a:blip r:embed="rId3"/>
                <a:stretch>
                  <a:fillRect l="-360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6334BE-DAD4-4663-870F-9BEA742217A9}"/>
                  </a:ext>
                </a:extLst>
              </p:cNvPr>
              <p:cNvSpPr txBox="1"/>
              <p:nvPr/>
            </p:nvSpPr>
            <p:spPr>
              <a:xfrm>
                <a:off x="956603" y="1899835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6334BE-DAD4-4663-870F-9BEA74221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" y="1899835"/>
                <a:ext cx="1861624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E80E3D-4412-40C2-996D-A5B05F23715A}"/>
                  </a:ext>
                </a:extLst>
              </p:cNvPr>
              <p:cNvSpPr txBox="1"/>
              <p:nvPr/>
            </p:nvSpPr>
            <p:spPr>
              <a:xfrm>
                <a:off x="2522807" y="1920814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E80E3D-4412-40C2-996D-A5B05F237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07" y="1920814"/>
                <a:ext cx="1861624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DA3E34-ACD0-41F7-A35E-50DD7C31C3F6}"/>
              </a:ext>
            </a:extLst>
          </p:cNvPr>
          <p:cNvSpPr txBox="1"/>
          <p:nvPr/>
        </p:nvSpPr>
        <p:spPr>
          <a:xfrm>
            <a:off x="5725550" y="1951592"/>
            <a:ext cx="171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b="1" dirty="0">
                <a:solidFill>
                  <a:srgbClr val="002060"/>
                </a:solidFill>
              </a:rPr>
              <a:t>جمع الدوال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DAE0D0-0AC4-48D8-B4CB-0648840CFF29}"/>
                  </a:ext>
                </a:extLst>
              </p:cNvPr>
              <p:cNvSpPr txBox="1"/>
              <p:nvPr/>
            </p:nvSpPr>
            <p:spPr>
              <a:xfrm>
                <a:off x="2239105" y="2585082"/>
                <a:ext cx="349816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b="1" dirty="0"/>
                  <a:t>)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/>
                  <a:t> (</a:t>
                </a:r>
                <a14:m>
                  <m:oMath xmlns:m="http://schemas.openxmlformats.org/officeDocument/2006/math"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DAE0D0-0AC4-48D8-B4CB-0648840C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105" y="2585082"/>
                <a:ext cx="3498168" cy="407099"/>
              </a:xfrm>
              <a:prstGeom prst="rect">
                <a:avLst/>
              </a:prstGeom>
              <a:blipFill>
                <a:blip r:embed="rId6"/>
                <a:stretch>
                  <a:fillRect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756681-1334-4AE1-823E-4E52772CE436}"/>
                  </a:ext>
                </a:extLst>
              </p:cNvPr>
              <p:cNvSpPr txBox="1"/>
              <p:nvPr/>
            </p:nvSpPr>
            <p:spPr>
              <a:xfrm>
                <a:off x="5489915" y="2542635"/>
                <a:ext cx="4683373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ar-BH" sz="2000" b="1" dirty="0">
                    <a:solidFill>
                      <a:srgbClr val="002060"/>
                    </a:solidFill>
                  </a:rPr>
                  <a:t>   و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756681-1334-4AE1-823E-4E52772CE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915" y="2542635"/>
                <a:ext cx="4683373" cy="407099"/>
              </a:xfrm>
              <a:prstGeom prst="rect">
                <a:avLst/>
              </a:prstGeom>
              <a:blipFill>
                <a:blip r:embed="rId7"/>
                <a:stretch>
                  <a:fillRect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ADD49C-4100-44D0-B67E-3FF42D7039C7}"/>
                  </a:ext>
                </a:extLst>
              </p:cNvPr>
              <p:cNvSpPr txBox="1"/>
              <p:nvPr/>
            </p:nvSpPr>
            <p:spPr>
              <a:xfrm>
                <a:off x="2431368" y="3184571"/>
                <a:ext cx="314647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ADD49C-4100-44D0-B67E-3FF42D703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68" y="3184571"/>
                <a:ext cx="3146476" cy="4070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7B32C0-273D-4A9E-B9AA-2C8016EBEB08}"/>
                  </a:ext>
                </a:extLst>
              </p:cNvPr>
              <p:cNvSpPr txBox="1"/>
              <p:nvPr/>
            </p:nvSpPr>
            <p:spPr>
              <a:xfrm>
                <a:off x="2431368" y="3662103"/>
                <a:ext cx="223910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7B32C0-273D-4A9E-B9AA-2C8016EBE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68" y="3662103"/>
                <a:ext cx="2239106" cy="40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3FC542-0239-4D14-8C52-9356B2582DC5}"/>
                  </a:ext>
                </a:extLst>
              </p:cNvPr>
              <p:cNvSpPr txBox="1"/>
              <p:nvPr/>
            </p:nvSpPr>
            <p:spPr>
              <a:xfrm>
                <a:off x="65648" y="4259527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 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3FC542-0239-4D14-8C52-9356B2582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" y="4259527"/>
                <a:ext cx="1861624" cy="400110"/>
              </a:xfrm>
              <a:prstGeom prst="rect">
                <a:avLst/>
              </a:prstGeom>
              <a:blipFill>
                <a:blip r:embed="rId10"/>
                <a:stretch>
                  <a:fillRect l="-360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D4DF29-8BE4-459E-B96B-8A705B2457BB}"/>
                  </a:ext>
                </a:extLst>
              </p:cNvPr>
              <p:cNvSpPr txBox="1"/>
              <p:nvPr/>
            </p:nvSpPr>
            <p:spPr>
              <a:xfrm>
                <a:off x="452507" y="4666626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D4DF29-8BE4-459E-B96B-8A705B245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07" y="4666626"/>
                <a:ext cx="1861624" cy="400110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902D6-6ACE-4B5B-A428-589773F09469}"/>
                  </a:ext>
                </a:extLst>
              </p:cNvPr>
              <p:cNvSpPr txBox="1"/>
              <p:nvPr/>
            </p:nvSpPr>
            <p:spPr>
              <a:xfrm>
                <a:off x="2018711" y="4687605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902D6-6ACE-4B5B-A428-589773F09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711" y="4687605"/>
                <a:ext cx="1861624" cy="400110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F7A9BAB-3817-45BE-A255-3508E42ACE56}"/>
              </a:ext>
            </a:extLst>
          </p:cNvPr>
          <p:cNvSpPr txBox="1"/>
          <p:nvPr/>
        </p:nvSpPr>
        <p:spPr>
          <a:xfrm>
            <a:off x="5221454" y="4718383"/>
            <a:ext cx="171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b="1" dirty="0">
                <a:solidFill>
                  <a:srgbClr val="002060"/>
                </a:solidFill>
              </a:rPr>
              <a:t>طرح الدوال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20C4C4-6DA0-4607-AEB3-E7CDC5835948}"/>
                  </a:ext>
                </a:extLst>
              </p:cNvPr>
              <p:cNvSpPr txBox="1"/>
              <p:nvPr/>
            </p:nvSpPr>
            <p:spPr>
              <a:xfrm>
                <a:off x="1875687" y="5322552"/>
                <a:ext cx="355561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b="1" dirty="0"/>
                  <a:t>)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/>
                  <a:t> (</a:t>
                </a:r>
                <a14:m>
                  <m:oMath xmlns:m="http://schemas.openxmlformats.org/officeDocument/2006/math"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20C4C4-6DA0-4607-AEB3-E7CDC5835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87" y="5322552"/>
                <a:ext cx="3555614" cy="407099"/>
              </a:xfrm>
              <a:prstGeom prst="rect">
                <a:avLst/>
              </a:prstGeom>
              <a:blipFill>
                <a:blip r:embed="rId13"/>
                <a:stretch>
                  <a:fillRect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E87209-15BD-45EE-ADCC-CB3D01D39924}"/>
                  </a:ext>
                </a:extLst>
              </p:cNvPr>
              <p:cNvSpPr txBox="1"/>
              <p:nvPr/>
            </p:nvSpPr>
            <p:spPr>
              <a:xfrm>
                <a:off x="4985820" y="5309426"/>
                <a:ext cx="435512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ar-BH" sz="2000" b="1" dirty="0">
                    <a:solidFill>
                      <a:srgbClr val="002060"/>
                    </a:solidFill>
                  </a:rPr>
                  <a:t>و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E87209-15BD-45EE-ADCC-CB3D01D39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820" y="5309426"/>
                <a:ext cx="4355128" cy="407099"/>
              </a:xfrm>
              <a:prstGeom prst="rect">
                <a:avLst/>
              </a:prstGeom>
              <a:blipFill>
                <a:blip r:embed="rId14"/>
                <a:stretch>
                  <a:fillRect t="-746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C8B764-C802-4255-8CF1-312BC5DF736B}"/>
                  </a:ext>
                </a:extLst>
              </p:cNvPr>
              <p:cNvSpPr txBox="1"/>
              <p:nvPr/>
            </p:nvSpPr>
            <p:spPr>
              <a:xfrm>
                <a:off x="1927272" y="5951362"/>
                <a:ext cx="314647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C8B764-C802-4255-8CF1-312BC5DF7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272" y="5951362"/>
                <a:ext cx="3146476" cy="407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AAFABD-0FAC-4F6B-9E15-8AD450864782}"/>
                  </a:ext>
                </a:extLst>
              </p:cNvPr>
              <p:cNvSpPr txBox="1"/>
              <p:nvPr/>
            </p:nvSpPr>
            <p:spPr>
              <a:xfrm>
                <a:off x="1927272" y="6428894"/>
                <a:ext cx="223910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BH" sz="20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AAFABD-0FAC-4F6B-9E15-8AD450864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272" y="6428894"/>
                <a:ext cx="2239106" cy="4070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6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14" grpId="0"/>
      <p:bldP spid="15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مجال جمع وطرح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</a:t>
            </a:r>
            <a:r>
              <a:rPr lang="ar-BH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8 </a:t>
            </a:r>
            <a:endParaRPr kumimoji="0" lang="ar-BH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3DF648-A0BD-46E4-AABC-3D6D8C12D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7889" y="786843"/>
            <a:ext cx="2085975" cy="1057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237A7-50B0-4A3D-92B6-9A3A0A53C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6762" y="884718"/>
            <a:ext cx="8633167" cy="760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73BFF3-2D75-4157-B715-F886DA320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08" y="1501217"/>
            <a:ext cx="1742964" cy="468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B6B0B2-E09D-489A-ABA1-595FCEDB4C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07" y="1969476"/>
            <a:ext cx="4684971" cy="2405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3081E2-30EA-4B8B-8039-D4E88F29F6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07" y="4461800"/>
            <a:ext cx="3318329" cy="1813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617876-52EE-4F69-A96C-39B33B391559}"/>
              </a:ext>
            </a:extLst>
          </p:cNvPr>
          <p:cNvCxnSpPr>
            <a:cxnSpLocks/>
          </p:cNvCxnSpPr>
          <p:nvPr/>
        </p:nvCxnSpPr>
        <p:spPr>
          <a:xfrm flipH="1">
            <a:off x="5683345" y="1735346"/>
            <a:ext cx="18756" cy="43981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C3ED42AD-FAE3-434F-8DF9-F2F7072901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9168" y="1496398"/>
            <a:ext cx="1742945" cy="4546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5262C5-E9CB-4EC1-A20F-E9FCA849BE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177" y="2019990"/>
            <a:ext cx="4705815" cy="22764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626CD4-29E5-4EB1-9412-31FF30A62FA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566"/>
          <a:stretch/>
        </p:blipFill>
        <p:spPr>
          <a:xfrm>
            <a:off x="8066635" y="4296465"/>
            <a:ext cx="3054241" cy="19791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AA3A60-E60C-4A8D-A8AA-DCC6F3D699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8343" y="6362366"/>
            <a:ext cx="6888482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ضرب وقسمة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</a:t>
            </a:r>
            <a:r>
              <a:rPr lang="ar-BH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8 </a:t>
            </a:r>
            <a:endParaRPr kumimoji="0" lang="ar-BH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ربع نص 3">
            <a:extLst>
              <a:ext uri="{FF2B5EF4-FFF2-40B4-BE49-F238E27FC236}">
                <a16:creationId xmlns:a16="http://schemas.microsoft.com/office/drawing/2014/main" id="{24D9C30E-32C6-46DD-8114-9B26D8DB9EFB}"/>
              </a:ext>
            </a:extLst>
          </p:cNvPr>
          <p:cNvSpPr txBox="1"/>
          <p:nvPr/>
        </p:nvSpPr>
        <p:spPr>
          <a:xfrm>
            <a:off x="10609384" y="765956"/>
            <a:ext cx="15755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مثال 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CCFB64-83B8-455C-8C04-9D2DEF21DF29}"/>
                  </a:ext>
                </a:extLst>
              </p:cNvPr>
              <p:cNvSpPr txBox="1"/>
              <p:nvPr/>
            </p:nvSpPr>
            <p:spPr>
              <a:xfrm>
                <a:off x="65649" y="914372"/>
                <a:ext cx="1025872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b="1" dirty="0"/>
                  <a:t>إذا كانت  :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ar-BH" b="1" dirty="0"/>
                  <a:t>   و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ar-BH" b="1" dirty="0"/>
                  <a:t>     . أوجد كل دالة فيما يلي . وضح أي قيود في المجال أو المدى . 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CCFB64-83B8-455C-8C04-9D2DEF21D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9" y="914372"/>
                <a:ext cx="10258720" cy="375552"/>
              </a:xfrm>
              <a:prstGeom prst="rect">
                <a:avLst/>
              </a:prstGeom>
              <a:blipFill>
                <a:blip r:embed="rId2"/>
                <a:stretch>
                  <a:fillRect t="-9677" r="-47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2EB500-4F7E-48EE-9844-E56EE32DBA7A}"/>
                  </a:ext>
                </a:extLst>
              </p:cNvPr>
              <p:cNvSpPr txBox="1"/>
              <p:nvPr/>
            </p:nvSpPr>
            <p:spPr>
              <a:xfrm>
                <a:off x="321211" y="1499725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 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2EB500-4F7E-48EE-9844-E56EE32DB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11" y="1499725"/>
                <a:ext cx="1861624" cy="400110"/>
              </a:xfrm>
              <a:prstGeom prst="rect">
                <a:avLst/>
              </a:prstGeom>
              <a:blipFill>
                <a:blip r:embed="rId3"/>
                <a:stretch>
                  <a:fillRect l="-360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E9DCB5-6E6E-467B-AD11-265B51835AA2}"/>
                  </a:ext>
                </a:extLst>
              </p:cNvPr>
              <p:cNvSpPr txBox="1"/>
              <p:nvPr/>
            </p:nvSpPr>
            <p:spPr>
              <a:xfrm>
                <a:off x="956603" y="1899835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E9DCB5-6E6E-467B-AD11-265B51835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" y="1899835"/>
                <a:ext cx="1861624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E79330-C1AE-4978-A873-1334B32343CF}"/>
                  </a:ext>
                </a:extLst>
              </p:cNvPr>
              <p:cNvSpPr txBox="1"/>
              <p:nvPr/>
            </p:nvSpPr>
            <p:spPr>
              <a:xfrm>
                <a:off x="2522807" y="1920814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E79330-C1AE-4978-A873-1334B3234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07" y="1920814"/>
                <a:ext cx="1861624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67BCF5B-9C12-42E2-A833-E1DCBF4B62E5}"/>
              </a:ext>
            </a:extLst>
          </p:cNvPr>
          <p:cNvSpPr txBox="1"/>
          <p:nvPr/>
        </p:nvSpPr>
        <p:spPr>
          <a:xfrm>
            <a:off x="5725550" y="1951592"/>
            <a:ext cx="171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b="1" dirty="0">
                <a:solidFill>
                  <a:srgbClr val="002060"/>
                </a:solidFill>
              </a:rPr>
              <a:t>ضرب الدوال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2375B3-215D-4600-BE02-663D16143B4D}"/>
                  </a:ext>
                </a:extLst>
              </p:cNvPr>
              <p:cNvSpPr txBox="1"/>
              <p:nvPr/>
            </p:nvSpPr>
            <p:spPr>
              <a:xfrm>
                <a:off x="2175805" y="2599000"/>
                <a:ext cx="340203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2000" b="1" dirty="0"/>
                  <a:t>) 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2375B3-215D-4600-BE02-663D16143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05" y="2599000"/>
                <a:ext cx="3402039" cy="407099"/>
              </a:xfrm>
              <a:prstGeom prst="rect">
                <a:avLst/>
              </a:prstGeom>
              <a:blipFill>
                <a:blip r:embed="rId6"/>
                <a:stretch>
                  <a:fillRect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B6E2C8-D447-4AEE-8A29-627E08B14E91}"/>
                  </a:ext>
                </a:extLst>
              </p:cNvPr>
              <p:cNvSpPr txBox="1"/>
              <p:nvPr/>
            </p:nvSpPr>
            <p:spPr>
              <a:xfrm>
                <a:off x="5489915" y="2542635"/>
                <a:ext cx="462475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ar-BH" sz="2000" b="1" dirty="0">
                    <a:solidFill>
                      <a:srgbClr val="002060"/>
                    </a:solidFill>
                  </a:rPr>
                  <a:t>   و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B6E2C8-D447-4AEE-8A29-627E08B14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915" y="2542635"/>
                <a:ext cx="4624755" cy="407099"/>
              </a:xfrm>
              <a:prstGeom prst="rect">
                <a:avLst/>
              </a:prstGeom>
              <a:blipFill>
                <a:blip r:embed="rId7"/>
                <a:stretch>
                  <a:fillRect t="-5970" r="-132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21F1AC-7F06-4972-BD91-181D69452460}"/>
                  </a:ext>
                </a:extLst>
              </p:cNvPr>
              <p:cNvSpPr txBox="1"/>
              <p:nvPr/>
            </p:nvSpPr>
            <p:spPr>
              <a:xfrm>
                <a:off x="2431367" y="3184571"/>
                <a:ext cx="481349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𝟐𝟏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21F1AC-7F06-4972-BD91-181D69452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67" y="3184571"/>
                <a:ext cx="4813495" cy="4070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E52445-6ABB-4722-B2D7-CFE750D533C0}"/>
                  </a:ext>
                </a:extLst>
              </p:cNvPr>
              <p:cNvSpPr txBox="1"/>
              <p:nvPr/>
            </p:nvSpPr>
            <p:spPr>
              <a:xfrm>
                <a:off x="2431367" y="3662103"/>
                <a:ext cx="3294183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𝟏𝟕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E52445-6ABB-4722-B2D7-CFE750D53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67" y="3662103"/>
                <a:ext cx="3294183" cy="40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B84DBB-4DED-4BD1-AE7E-7CE5EA44A1FA}"/>
                  </a:ext>
                </a:extLst>
              </p:cNvPr>
              <p:cNvSpPr txBox="1"/>
              <p:nvPr/>
            </p:nvSpPr>
            <p:spPr>
              <a:xfrm>
                <a:off x="65648" y="3964099"/>
                <a:ext cx="1861624" cy="679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b 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B84DBB-4DED-4BD1-AE7E-7CE5EA44A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" y="3964099"/>
                <a:ext cx="1861624" cy="679097"/>
              </a:xfrm>
              <a:prstGeom prst="rect">
                <a:avLst/>
              </a:prstGeom>
              <a:blipFill>
                <a:blip r:embed="rId10"/>
                <a:stretch>
                  <a:fillRect l="-5246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F032CC0-C6C2-4674-A54D-692D21F3D1AB}"/>
                  </a:ext>
                </a:extLst>
              </p:cNvPr>
              <p:cNvSpPr txBox="1"/>
              <p:nvPr/>
            </p:nvSpPr>
            <p:spPr>
              <a:xfrm>
                <a:off x="726829" y="4574010"/>
                <a:ext cx="1341121" cy="679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2400" b="1" dirty="0"/>
                  <a:t> </a:t>
                </a:r>
                <a:r>
                  <a:rPr lang="en-US" sz="2400" b="1" dirty="0"/>
                  <a:t>=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F032CC0-C6C2-4674-A54D-692D21F3D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29" y="4574010"/>
                <a:ext cx="1341121" cy="679097"/>
              </a:xfrm>
              <a:prstGeom prst="rect">
                <a:avLst/>
              </a:prstGeom>
              <a:blipFill>
                <a:blip r:embed="rId11"/>
                <a:stretch>
                  <a:fillRect r="-2727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09EEFA-385B-4F6D-AB64-811748272B87}"/>
                  </a:ext>
                </a:extLst>
              </p:cNvPr>
              <p:cNvSpPr txBox="1"/>
              <p:nvPr/>
            </p:nvSpPr>
            <p:spPr>
              <a:xfrm>
                <a:off x="1887415" y="4574009"/>
                <a:ext cx="1341121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09EEFA-385B-4F6D-AB64-811748272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415" y="4574009"/>
                <a:ext cx="1341121" cy="8592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762955C6-F1F0-410C-A7A4-58E96C03EF9A}"/>
              </a:ext>
            </a:extLst>
          </p:cNvPr>
          <p:cNvSpPr txBox="1"/>
          <p:nvPr/>
        </p:nvSpPr>
        <p:spPr>
          <a:xfrm>
            <a:off x="3191019" y="4682209"/>
            <a:ext cx="171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b="1" dirty="0">
                <a:solidFill>
                  <a:srgbClr val="002060"/>
                </a:solidFill>
              </a:rPr>
              <a:t>قسمة الدوال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B2CF52-4E48-4F32-8910-62768548ECF6}"/>
                  </a:ext>
                </a:extLst>
              </p:cNvPr>
              <p:cNvSpPr txBox="1"/>
              <p:nvPr/>
            </p:nvSpPr>
            <p:spPr>
              <a:xfrm>
                <a:off x="1397389" y="5471396"/>
                <a:ext cx="3624777" cy="68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BH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BH" sz="2400" b="1" dirty="0"/>
                  <a:t>  </a:t>
                </a:r>
                <a:r>
                  <a:rPr lang="en-US" sz="2400" b="1" dirty="0"/>
                  <a:t>  ,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B2CF52-4E48-4F32-8910-62768548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389" y="5471396"/>
                <a:ext cx="3624777" cy="681020"/>
              </a:xfrm>
              <a:prstGeom prst="rect">
                <a:avLst/>
              </a:prstGeom>
              <a:blipFill>
                <a:blip r:embed="rId13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D8C60D-4176-4258-851E-3BB7AE83FBF0}"/>
                  </a:ext>
                </a:extLst>
              </p:cNvPr>
              <p:cNvSpPr txBox="1"/>
              <p:nvPr/>
            </p:nvSpPr>
            <p:spPr>
              <a:xfrm>
                <a:off x="4902588" y="5552877"/>
                <a:ext cx="462475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ar-BH" sz="2000" b="1" dirty="0">
                    <a:solidFill>
                      <a:srgbClr val="002060"/>
                    </a:solidFill>
                  </a:rPr>
                  <a:t>   و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D8C60D-4176-4258-851E-3BB7AE83F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88" y="5552877"/>
                <a:ext cx="4624755" cy="407099"/>
              </a:xfrm>
              <a:prstGeom prst="rect">
                <a:avLst/>
              </a:prstGeom>
              <a:blipFill>
                <a:blip r:embed="rId14"/>
                <a:stretch>
                  <a:fillRect t="-7463" r="-132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291544-375B-40E8-A1FE-090F6C7CABF1}"/>
              </a:ext>
            </a:extLst>
          </p:cNvPr>
          <p:cNvSpPr txBox="1"/>
          <p:nvPr/>
        </p:nvSpPr>
        <p:spPr>
          <a:xfrm>
            <a:off x="1473593" y="6212678"/>
            <a:ext cx="329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صفر المقام يجعل ناتج القسمة غير معرّف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FEBE80-66DD-40B1-963C-34A8A0B675BA}"/>
                  </a:ext>
                </a:extLst>
              </p:cNvPr>
              <p:cNvSpPr txBox="1"/>
              <p:nvPr/>
            </p:nvSpPr>
            <p:spPr>
              <a:xfrm>
                <a:off x="1344640" y="6558711"/>
                <a:ext cx="2356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FEBE80-66DD-40B1-963C-34A8A0B6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40" y="6558711"/>
                <a:ext cx="235633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8CA5B0FD-1DE3-4539-B560-E6598FECBD80}"/>
              </a:ext>
            </a:extLst>
          </p:cNvPr>
          <p:cNvSpPr/>
          <p:nvPr/>
        </p:nvSpPr>
        <p:spPr>
          <a:xfrm>
            <a:off x="4046803" y="6707460"/>
            <a:ext cx="855785" cy="150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30753BD-CB73-4B88-BB33-11C507DD0810}"/>
                  </a:ext>
                </a:extLst>
              </p:cNvPr>
              <p:cNvSpPr txBox="1"/>
              <p:nvPr/>
            </p:nvSpPr>
            <p:spPr>
              <a:xfrm>
                <a:off x="4767775" y="6366492"/>
                <a:ext cx="1269312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30753BD-CB73-4B88-BB33-11C507DD0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775" y="6366492"/>
                <a:ext cx="1269312" cy="6117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1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0" grpId="0"/>
      <p:bldP spid="41" grpId="0"/>
      <p:bldP spid="42" grpId="0"/>
      <p:bldP spid="43" grpId="0"/>
      <p:bldP spid="44" grpId="0"/>
      <p:bldP spid="4" grpId="0"/>
      <p:bldP spid="5" grpId="0"/>
      <p:bldP spid="12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61511-7ADF-4E23-86D2-A3CD22562628}"/>
              </a:ext>
            </a:extLst>
          </p:cNvPr>
          <p:cNvSpPr/>
          <p:nvPr/>
        </p:nvSpPr>
        <p:spPr>
          <a:xfrm>
            <a:off x="8998633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29D-B482-49BC-97B7-9F04F214ADFB}"/>
              </a:ext>
            </a:extLst>
          </p:cNvPr>
          <p:cNvSpPr/>
          <p:nvPr/>
        </p:nvSpPr>
        <p:spPr>
          <a:xfrm>
            <a:off x="5697414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1-5 : العمليات على الدوال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2EAE0-D79F-49DC-960F-D9126DF06920}"/>
              </a:ext>
            </a:extLst>
          </p:cNvPr>
          <p:cNvSpPr/>
          <p:nvPr/>
        </p:nvSpPr>
        <p:spPr>
          <a:xfrm>
            <a:off x="2410263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ضرب وقسمة الدوال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28720-A13E-47D0-AAA2-3EB0A7CA2B04}"/>
              </a:ext>
            </a:extLst>
          </p:cNvPr>
          <p:cNvSpPr/>
          <p:nvPr/>
        </p:nvSpPr>
        <p:spPr>
          <a:xfrm>
            <a:off x="37512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:29</a:t>
            </a:r>
            <a:r>
              <a:rPr lang="ar-BH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8 </a:t>
            </a:r>
            <a:endParaRPr kumimoji="0" lang="ar-BH" sz="2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CCFB64-83B8-455C-8C04-9D2DEF21DF29}"/>
                  </a:ext>
                </a:extLst>
              </p:cNvPr>
              <p:cNvSpPr txBox="1"/>
              <p:nvPr/>
            </p:nvSpPr>
            <p:spPr>
              <a:xfrm>
                <a:off x="65649" y="914372"/>
                <a:ext cx="1025872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b="1" dirty="0"/>
                  <a:t>إذا كانت  :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ar-BH" b="1" dirty="0"/>
                  <a:t>   و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ar-BH" b="1" dirty="0"/>
                  <a:t>     . أوجد كل دالة فيما يلي . وضح أي قيود في المجال أو المدى . 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CCFB64-83B8-455C-8C04-9D2DEF21D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9" y="914372"/>
                <a:ext cx="10258720" cy="375552"/>
              </a:xfrm>
              <a:prstGeom prst="rect">
                <a:avLst/>
              </a:prstGeom>
              <a:blipFill>
                <a:blip r:embed="rId2"/>
                <a:stretch>
                  <a:fillRect t="-9677" r="-47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2EB500-4F7E-48EE-9844-E56EE32DBA7A}"/>
                  </a:ext>
                </a:extLst>
              </p:cNvPr>
              <p:cNvSpPr txBox="1"/>
              <p:nvPr/>
            </p:nvSpPr>
            <p:spPr>
              <a:xfrm>
                <a:off x="321211" y="1499725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 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2EB500-4F7E-48EE-9844-E56EE32DB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11" y="1499725"/>
                <a:ext cx="1861624" cy="400110"/>
              </a:xfrm>
              <a:prstGeom prst="rect">
                <a:avLst/>
              </a:prstGeom>
              <a:blipFill>
                <a:blip r:embed="rId3"/>
                <a:stretch>
                  <a:fillRect l="-360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E9DCB5-6E6E-467B-AD11-265B51835AA2}"/>
                  </a:ext>
                </a:extLst>
              </p:cNvPr>
              <p:cNvSpPr txBox="1"/>
              <p:nvPr/>
            </p:nvSpPr>
            <p:spPr>
              <a:xfrm>
                <a:off x="956603" y="1899835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E9DCB5-6E6E-467B-AD11-265B51835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" y="1899835"/>
                <a:ext cx="1861624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E79330-C1AE-4978-A873-1334B32343CF}"/>
                  </a:ext>
                </a:extLst>
              </p:cNvPr>
              <p:cNvSpPr txBox="1"/>
              <p:nvPr/>
            </p:nvSpPr>
            <p:spPr>
              <a:xfrm>
                <a:off x="2522807" y="1920814"/>
                <a:ext cx="1861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E79330-C1AE-4978-A873-1334B3234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07" y="1920814"/>
                <a:ext cx="1861624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67BCF5B-9C12-42E2-A833-E1DCBF4B62E5}"/>
              </a:ext>
            </a:extLst>
          </p:cNvPr>
          <p:cNvSpPr txBox="1"/>
          <p:nvPr/>
        </p:nvSpPr>
        <p:spPr>
          <a:xfrm>
            <a:off x="5725550" y="1951592"/>
            <a:ext cx="171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b="1" dirty="0">
                <a:solidFill>
                  <a:srgbClr val="002060"/>
                </a:solidFill>
              </a:rPr>
              <a:t>ضرب الدوال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2375B3-215D-4600-BE02-663D16143B4D}"/>
                  </a:ext>
                </a:extLst>
              </p:cNvPr>
              <p:cNvSpPr txBox="1"/>
              <p:nvPr/>
            </p:nvSpPr>
            <p:spPr>
              <a:xfrm>
                <a:off x="2175805" y="2599000"/>
                <a:ext cx="340203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b="1" dirty="0"/>
                  <a:t>) 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2375B3-215D-4600-BE02-663D16143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05" y="2599000"/>
                <a:ext cx="3402039" cy="407099"/>
              </a:xfrm>
              <a:prstGeom prst="rect">
                <a:avLst/>
              </a:prstGeom>
              <a:blipFill>
                <a:blip r:embed="rId6"/>
                <a:stretch>
                  <a:fillRect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B6E2C8-D447-4AEE-8A29-627E08B14E91}"/>
                  </a:ext>
                </a:extLst>
              </p:cNvPr>
              <p:cNvSpPr txBox="1"/>
              <p:nvPr/>
            </p:nvSpPr>
            <p:spPr>
              <a:xfrm>
                <a:off x="5489915" y="2542635"/>
                <a:ext cx="462475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ar-BH" sz="2000" b="1" dirty="0">
                    <a:solidFill>
                      <a:srgbClr val="002060"/>
                    </a:solidFill>
                  </a:rPr>
                  <a:t>   و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B6E2C8-D447-4AEE-8A29-627E08B14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915" y="2542635"/>
                <a:ext cx="4624755" cy="407099"/>
              </a:xfrm>
              <a:prstGeom prst="rect">
                <a:avLst/>
              </a:prstGeom>
              <a:blipFill>
                <a:blip r:embed="rId7"/>
                <a:stretch>
                  <a:fillRect t="-5970" r="-132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21F1AC-7F06-4972-BD91-181D69452460}"/>
                  </a:ext>
                </a:extLst>
              </p:cNvPr>
              <p:cNvSpPr txBox="1"/>
              <p:nvPr/>
            </p:nvSpPr>
            <p:spPr>
              <a:xfrm>
                <a:off x="2431367" y="3184571"/>
                <a:ext cx="481349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21F1AC-7F06-4972-BD91-181D69452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67" y="3184571"/>
                <a:ext cx="4813495" cy="4070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E52445-6ABB-4722-B2D7-CFE750D533C0}"/>
                  </a:ext>
                </a:extLst>
              </p:cNvPr>
              <p:cNvSpPr txBox="1"/>
              <p:nvPr/>
            </p:nvSpPr>
            <p:spPr>
              <a:xfrm>
                <a:off x="2431367" y="3662103"/>
                <a:ext cx="3294183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E52445-6ABB-4722-B2D7-CFE750D53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67" y="3662103"/>
                <a:ext cx="3294183" cy="40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B84DBB-4DED-4BD1-AE7E-7CE5EA44A1FA}"/>
                  </a:ext>
                </a:extLst>
              </p:cNvPr>
              <p:cNvSpPr txBox="1"/>
              <p:nvPr/>
            </p:nvSpPr>
            <p:spPr>
              <a:xfrm>
                <a:off x="65648" y="3964099"/>
                <a:ext cx="1861624" cy="679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b 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B84DBB-4DED-4BD1-AE7E-7CE5EA44A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" y="3964099"/>
                <a:ext cx="1861624" cy="679097"/>
              </a:xfrm>
              <a:prstGeom prst="rect">
                <a:avLst/>
              </a:prstGeom>
              <a:blipFill>
                <a:blip r:embed="rId10"/>
                <a:stretch>
                  <a:fillRect l="-5246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F032CC0-C6C2-4674-A54D-692D21F3D1AB}"/>
                  </a:ext>
                </a:extLst>
              </p:cNvPr>
              <p:cNvSpPr txBox="1"/>
              <p:nvPr/>
            </p:nvSpPr>
            <p:spPr>
              <a:xfrm>
                <a:off x="726829" y="4574010"/>
                <a:ext cx="1341121" cy="679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2400" b="1" dirty="0"/>
                  <a:t> </a:t>
                </a:r>
                <a:r>
                  <a:rPr lang="en-US" sz="2400" b="1" dirty="0"/>
                  <a:t>=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F032CC0-C6C2-4674-A54D-692D21F3D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29" y="4574010"/>
                <a:ext cx="1341121" cy="679097"/>
              </a:xfrm>
              <a:prstGeom prst="rect">
                <a:avLst/>
              </a:prstGeom>
              <a:blipFill>
                <a:blip r:embed="rId11"/>
                <a:stretch>
                  <a:fillRect r="-2727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09EEFA-385B-4F6D-AB64-811748272B87}"/>
                  </a:ext>
                </a:extLst>
              </p:cNvPr>
              <p:cNvSpPr txBox="1"/>
              <p:nvPr/>
            </p:nvSpPr>
            <p:spPr>
              <a:xfrm>
                <a:off x="1887415" y="4574009"/>
                <a:ext cx="1341121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09EEFA-385B-4F6D-AB64-811748272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415" y="4574009"/>
                <a:ext cx="1341121" cy="8592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762955C6-F1F0-410C-A7A4-58E96C03EF9A}"/>
              </a:ext>
            </a:extLst>
          </p:cNvPr>
          <p:cNvSpPr txBox="1"/>
          <p:nvPr/>
        </p:nvSpPr>
        <p:spPr>
          <a:xfrm>
            <a:off x="3191019" y="4682209"/>
            <a:ext cx="171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b="1" dirty="0">
                <a:solidFill>
                  <a:srgbClr val="002060"/>
                </a:solidFill>
              </a:rPr>
              <a:t>قسمة الدوال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B2CF52-4E48-4F32-8910-62768548ECF6}"/>
                  </a:ext>
                </a:extLst>
              </p:cNvPr>
              <p:cNvSpPr txBox="1"/>
              <p:nvPr/>
            </p:nvSpPr>
            <p:spPr>
              <a:xfrm>
                <a:off x="1458353" y="5472914"/>
                <a:ext cx="3624777" cy="68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BH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BH" sz="2400" b="1" dirty="0"/>
                  <a:t>  </a:t>
                </a:r>
                <a:r>
                  <a:rPr lang="en-US" sz="2400" b="1" dirty="0"/>
                  <a:t>  ,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B2CF52-4E48-4F32-8910-62768548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353" y="5472914"/>
                <a:ext cx="3624777" cy="681020"/>
              </a:xfrm>
              <a:prstGeom prst="rect">
                <a:avLst/>
              </a:prstGeom>
              <a:blipFill>
                <a:blip r:embed="rId13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D8C60D-4176-4258-851E-3BB7AE83FBF0}"/>
                  </a:ext>
                </a:extLst>
              </p:cNvPr>
              <p:cNvSpPr txBox="1"/>
              <p:nvPr/>
            </p:nvSpPr>
            <p:spPr>
              <a:xfrm>
                <a:off x="4902588" y="5552877"/>
                <a:ext cx="462475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ar-BH" sz="2000" b="1" dirty="0">
                    <a:solidFill>
                      <a:srgbClr val="002060"/>
                    </a:solidFill>
                  </a:rPr>
                  <a:t>   و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D8C60D-4176-4258-851E-3BB7AE83F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88" y="5552877"/>
                <a:ext cx="4624755" cy="407099"/>
              </a:xfrm>
              <a:prstGeom prst="rect">
                <a:avLst/>
              </a:prstGeom>
              <a:blipFill>
                <a:blip r:embed="rId14"/>
                <a:stretch>
                  <a:fillRect t="-7463" r="-132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291544-375B-40E8-A1FE-090F6C7CABF1}"/>
              </a:ext>
            </a:extLst>
          </p:cNvPr>
          <p:cNvSpPr txBox="1"/>
          <p:nvPr/>
        </p:nvSpPr>
        <p:spPr>
          <a:xfrm>
            <a:off x="1473593" y="6212678"/>
            <a:ext cx="329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صفر المقام يجعل ناتج القسمة غير معرّف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FEBE80-66DD-40B1-963C-34A8A0B675BA}"/>
                  </a:ext>
                </a:extLst>
              </p:cNvPr>
              <p:cNvSpPr txBox="1"/>
              <p:nvPr/>
            </p:nvSpPr>
            <p:spPr>
              <a:xfrm>
                <a:off x="1344640" y="6558711"/>
                <a:ext cx="2356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FEBE80-66DD-40B1-963C-34A8A0B6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40" y="6558711"/>
                <a:ext cx="235633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8CA5B0FD-1DE3-4539-B560-E6598FECBD80}"/>
              </a:ext>
            </a:extLst>
          </p:cNvPr>
          <p:cNvSpPr/>
          <p:nvPr/>
        </p:nvSpPr>
        <p:spPr>
          <a:xfrm>
            <a:off x="4046803" y="6707460"/>
            <a:ext cx="855785" cy="150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30753BD-CB73-4B88-BB33-11C507DD0810}"/>
                  </a:ext>
                </a:extLst>
              </p:cNvPr>
              <p:cNvSpPr txBox="1"/>
              <p:nvPr/>
            </p:nvSpPr>
            <p:spPr>
              <a:xfrm>
                <a:off x="4824046" y="6535216"/>
                <a:ext cx="1269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30753BD-CB73-4B88-BB33-11C507DD0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46" y="6535216"/>
                <a:ext cx="126931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مربع نص 3">
            <a:extLst>
              <a:ext uri="{FF2B5EF4-FFF2-40B4-BE49-F238E27FC236}">
                <a16:creationId xmlns:a16="http://schemas.microsoft.com/office/drawing/2014/main" id="{EC01A27C-E48C-47EE-9045-0F278986BF70}"/>
              </a:ext>
            </a:extLst>
          </p:cNvPr>
          <p:cNvSpPr txBox="1"/>
          <p:nvPr/>
        </p:nvSpPr>
        <p:spPr>
          <a:xfrm>
            <a:off x="10173289" y="765956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93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0" grpId="0"/>
      <p:bldP spid="41" grpId="0"/>
      <p:bldP spid="42" grpId="0"/>
      <p:bldP spid="43" grpId="0"/>
      <p:bldP spid="44" grpId="0"/>
      <p:bldP spid="4" grpId="0"/>
      <p:bldP spid="5" grpId="0"/>
      <p:bldP spid="12" grpId="0" animBg="1"/>
      <p:bldP spid="45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1871</Words>
  <Application>Microsoft Office PowerPoint</Application>
  <PresentationFormat>Widescreen</PresentationFormat>
  <Paragraphs>312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فريال الموسى</dc:creator>
  <cp:lastModifiedBy>فريال الموسى</cp:lastModifiedBy>
  <cp:revision>48</cp:revision>
  <dcterms:created xsi:type="dcterms:W3CDTF">2020-12-17T09:59:53Z</dcterms:created>
  <dcterms:modified xsi:type="dcterms:W3CDTF">2020-12-22T11:02:35Z</dcterms:modified>
</cp:coreProperties>
</file>