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494" r:id="rId2"/>
    <p:sldId id="1821" r:id="rId3"/>
    <p:sldId id="496" r:id="rId4"/>
    <p:sldId id="500" r:id="rId5"/>
    <p:sldId id="497" r:id="rId6"/>
    <p:sldId id="498" r:id="rId7"/>
    <p:sldId id="513" r:id="rId8"/>
    <p:sldId id="501" r:id="rId9"/>
    <p:sldId id="507" r:id="rId10"/>
    <p:sldId id="506" r:id="rId11"/>
    <p:sldId id="510" r:id="rId12"/>
    <p:sldId id="503" r:id="rId13"/>
    <p:sldId id="508" r:id="rId14"/>
    <p:sldId id="514" r:id="rId15"/>
    <p:sldId id="515" r:id="rId16"/>
    <p:sldId id="388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51" autoAdjust="0"/>
    <p:restoredTop sz="94660"/>
  </p:normalViewPr>
  <p:slideViewPr>
    <p:cSldViewPr snapToGrid="0">
      <p:cViewPr>
        <p:scale>
          <a:sx n="35" d="100"/>
          <a:sy n="35" d="100"/>
        </p:scale>
        <p:origin x="2034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72EC7-FB42-4315-9832-426A659E07B6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5F15E-FC72-4F4F-ACA6-45D5A0C63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34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5F15E-FC72-4F4F-ACA6-45D5A0C6318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31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E10D7-B980-4D4A-99B7-0E233C933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167511-E439-49E5-9B5B-83E19F442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CF35B-40BC-40D1-97C1-75335AC20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CB75E-98EC-4EBD-9C71-FC9DC16DB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A381F-F98F-400A-BFD5-6BE20B34F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9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7A9A-FF00-455C-A3D9-AB050A52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12B2ED-CCC9-45A4-B0B8-3DCA806B2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154B8-CCA5-4E88-98FA-093D49945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D69D4-472A-4218-87A8-4E8FCB001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BA751-3382-4D6C-96AE-79B33EECF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69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C48790-3E69-470B-BCE4-FA30F308FD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7CE324-582A-4343-A4FB-4B436013D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D381E-8D9A-4A66-ADA4-AFF5B33A1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E8056-7705-4492-9395-667EDC3D0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B930F-D1B4-4748-B364-4142E3882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62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71102-268A-4BBB-98DD-46437236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FB115-1B0B-42DD-BC60-40CB2AC58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A9809-D3A8-4122-8A02-1C4A4A95A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53FDA-8DC2-4B3C-B314-89624471C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4DB5F-56EE-41EB-832F-B9237CE66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76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11589-5B97-41EF-AE0B-3BC7532B1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5770F-C040-4937-911A-2B74E93DE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807C6-B7C7-4111-9456-3B46BE0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DB7F-4072-45C6-B527-018018630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53B4C-787C-46C2-BA85-694D13103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58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8E315-D636-4C3F-8F3E-05E1427CA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F5598-606F-4F03-A008-93570847E0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EF5A36-5704-4EA4-B2CE-D3877CE0B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B171A-F0AF-4685-8D72-974C6B1D3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68D44-771D-4B71-A4C2-A589A0A86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00A973-CCBE-47FB-9A7A-11FC5A6C5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9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D78EB-FE58-4DE4-A64D-E4FF85679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C1D6E-F0FA-4E74-9D22-7BE564B10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DA5DCF-0ACC-4D34-BD20-539C17889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03BB6-9BF6-47D3-A391-7F5365A368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17E669-D0DE-40A1-ADFD-CCB7C10761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05E8ED-B200-400C-9F03-3DD702B85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009226-2909-4C00-BB56-298AC9B97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2B256F-5037-4EE8-ACEF-E6E11DBBE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6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EBCFA-61EB-4A5F-B04E-BF11D8807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2128BC-956B-485E-9488-D489D8AD1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3556F6-9BAA-46B2-B05E-79BB6689D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27E4BA-F15F-47B9-B626-5A2B80F54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54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B209-1FED-4C89-A933-39ED8B797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563AED-3054-40FA-B31B-7E0E1D028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040DE-34E5-4F58-BA1A-2E890E266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5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52927-1883-4937-826B-7C5E99332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A59D6-1F98-406A-90FF-77EABCB0E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165F6-70B3-440B-9D0C-EE0C74DE7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F19726-818A-4FFE-9A26-2C968FCE2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C689D2-0780-4B22-81B9-8D1B1A35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9DF12C-EF97-4325-8DEE-E44BB6606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34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2924F-0AD0-419D-81D1-AB60B5B8B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C4AF11-738F-4E81-B4C1-FD8F8E2C9B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2DD17B-F478-42E6-8620-5FAA9287B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3925BB-4DDD-47A5-B64D-671FBE07C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B017A1-A5F4-43FD-9A32-A0ADE75FF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8B99E-E5E5-4BDB-BD11-0577B714D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44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085E5E-1C3C-4129-A56C-7633D46B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ADC83-E6E7-48C4-AFB9-BED5289F2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0C52E-1132-4003-B3EE-CFB75C87F8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3C7AE-7D28-4830-9C7C-5CD62C310DC8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EBB15-29BC-4190-A5CF-A89039F43F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E913C-65F6-4B11-868D-8C8186631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8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6.wdp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2" Type="http://schemas.openxmlformats.org/officeDocument/2006/relationships/image" Target="../media/image8.png"/><Relationship Id="rId16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4.wdp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8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hyperlink" Target="https://wordwall.net/ar/resource/8594795/%D8%B1%D8%AD%D9%84%D8%AA%D9%8A-%D9%85%D8%B9-%D9%83%D9%84%D9%85%D8%A9-%D9%86%D8%B3%D8%AC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microsoft.com/office/2007/relationships/hdphoto" Target="../media/hdphoto10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16.gif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C6F9BB9E-7870-412E-8152-B46B3D39C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98" y="6126480"/>
            <a:ext cx="731520" cy="731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0CABCF-2434-4195-BD4A-C90492605E49}"/>
              </a:ext>
            </a:extLst>
          </p:cNvPr>
          <p:cNvSpPr/>
          <p:nvPr/>
        </p:nvSpPr>
        <p:spPr>
          <a:xfrm>
            <a:off x="3181350" y="586409"/>
            <a:ext cx="7885872" cy="4499942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928B6D-95F7-4179-8E9E-B297ABB49CD6}"/>
              </a:ext>
            </a:extLst>
          </p:cNvPr>
          <p:cNvSpPr txBox="1"/>
          <p:nvPr/>
        </p:nvSpPr>
        <p:spPr>
          <a:xfrm>
            <a:off x="3362408" y="1569235"/>
            <a:ext cx="725180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4000" dirty="0">
                <a:cs typeface="(AH) Manal Black" pitchFamily="2" charset="-78"/>
              </a:rPr>
              <a:t>هْلًا و</a:t>
            </a: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BH" sz="4000" dirty="0">
                <a:cs typeface="(AH) Manal Black" pitchFamily="2" charset="-78"/>
              </a:rPr>
              <a:t>سْهْلًا بِكُم أَصْدِقائي 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أَتَمنى لَكُم يَوْم دِراسي جديد 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حافِل بالأمل والتفاؤل .</a:t>
            </a:r>
            <a:endParaRPr lang="en-US" sz="4000" dirty="0">
              <a:cs typeface="(AH) Manal Black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F8EDB7-E086-480C-A311-7AEB11174C13}"/>
              </a:ext>
            </a:extLst>
          </p:cNvPr>
          <p:cNvSpPr txBox="1"/>
          <p:nvPr/>
        </p:nvSpPr>
        <p:spPr>
          <a:xfrm>
            <a:off x="4752175" y="6206779"/>
            <a:ext cx="318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latin typeface="Aldhabi" panose="01000000000000000000" pitchFamily="2" charset="-78"/>
                <a:cs typeface="Aldhabi" panose="01000000000000000000" pitchFamily="2" charset="-78"/>
              </a:rPr>
              <a:t>لِنَكُن رَمْوزًا يَفْخر بها وَطَنُنا الْغالي بِجِدِّنا واجْتِهادنا.</a:t>
            </a:r>
            <a:endParaRPr lang="en-US" sz="24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7" name="Picture 6" descr="A picture containing accessory, colorful, insect&#10;&#10;Description automatically generated">
            <a:extLst>
              <a:ext uri="{FF2B5EF4-FFF2-40B4-BE49-F238E27FC236}">
                <a16:creationId xmlns:a16="http://schemas.microsoft.com/office/drawing/2014/main" id="{2ED1E52F-A19A-4E44-BDB6-C61B6413C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75" b="91250" l="6268" r="96581">
                        <a14:foregroundMark x1="75783" y1="51875" x2="44444" y2="56250"/>
                        <a14:foregroundMark x1="44444" y1="57500" x2="54701" y2="80625"/>
                        <a14:foregroundMark x1="56125" y1="79063" x2="20228" y2="45313"/>
                        <a14:foregroundMark x1="20228" y1="45313" x2="6268" y2="43125"/>
                        <a14:foregroundMark x1="74644" y1="50313" x2="90313" y2="69063"/>
                        <a14:foregroundMark x1="90313" y1="69063" x2="83761" y2="11563"/>
                        <a14:foregroundMark x1="83761" y1="11563" x2="75783" y2="57500"/>
                        <a14:foregroundMark x1="75783" y1="57500" x2="65242" y2="40313"/>
                        <a14:foregroundMark x1="66667" y1="41563" x2="45584" y2="70625"/>
                        <a14:foregroundMark x1="61538" y1="69063" x2="86325" y2="53125"/>
                        <a14:foregroundMark x1="85185" y1="45938" x2="83761" y2="7187"/>
                        <a14:foregroundMark x1="54986" y1="91250" x2="54986" y2="91250"/>
                        <a14:foregroundMark x1="48433" y1="54375" x2="48433" y2="54375"/>
                        <a14:foregroundMark x1="50427" y1="54375" x2="45869" y2="51563"/>
                        <a14:foregroundMark x1="52137" y1="53438" x2="80342" y2="58438"/>
                        <a14:foregroundMark x1="96581" y1="63438" x2="96581" y2="63438"/>
                        <a14:foregroundMark x1="52137" y1="51563" x2="52137" y2="51563"/>
                        <a14:foregroundMark x1="52991" y1="60625" x2="52991" y2="60625"/>
                        <a14:foregroundMark x1="70370" y1="59375" x2="70370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086" y="5638800"/>
            <a:ext cx="1069848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31746"/>
      </p:ext>
    </p:extLst>
  </p:cSld>
  <p:clrMapOvr>
    <a:masterClrMapping/>
  </p:clrMapOvr>
  <p:transition spd="slow">
    <p:wheel spokes="1"/>
    <p:sndAc>
      <p:stSnd>
        <p:snd r:embed="rId2" name="page-flip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-3.33333E-6 L -4.79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3.33333E-6 L -4.791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-4.44444E-6 L 4.16667E-7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4D9D49E-6E9F-499F-B2CA-0BD45385D32E}"/>
              </a:ext>
            </a:extLst>
          </p:cNvPr>
          <p:cNvSpPr txBox="1">
            <a:spLocks/>
          </p:cNvSpPr>
          <p:nvPr/>
        </p:nvSpPr>
        <p:spPr>
          <a:xfrm>
            <a:off x="2996111" y="501015"/>
            <a:ext cx="8738687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4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* هَلْ تَعْتَقِد أَنَّ ما قامَتْ بِهِ " بِلا قُبَّعّة" كانَ صَوابَا؟</a:t>
            </a:r>
            <a:endParaRPr lang="en-US" sz="4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58AC76-906D-4E42-8491-7636C2B20268}"/>
              </a:ext>
            </a:extLst>
          </p:cNvPr>
          <p:cNvSpPr txBox="1">
            <a:spLocks/>
          </p:cNvSpPr>
          <p:nvPr/>
        </p:nvSpPr>
        <p:spPr>
          <a:xfrm>
            <a:off x="1158867" y="501014"/>
            <a:ext cx="2221641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4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لِماذا؟</a:t>
            </a:r>
            <a:endParaRPr lang="en-US" sz="4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550D44-D3A4-4CD0-A29D-336D0DEAE2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69" t="15143" r="2031" b="51520"/>
          <a:stretch/>
        </p:blipFill>
        <p:spPr>
          <a:xfrm>
            <a:off x="7191829" y="1481399"/>
            <a:ext cx="4572000" cy="2072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719347-9B18-4171-884E-4903E52760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69" t="47638" r="2031" b="8314"/>
          <a:stretch/>
        </p:blipFill>
        <p:spPr>
          <a:xfrm>
            <a:off x="2529905" y="3805440"/>
            <a:ext cx="4846320" cy="2712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F80A53-77FF-4248-969F-9461B3112EBA}"/>
              </a:ext>
            </a:extLst>
          </p:cNvPr>
          <p:cNvSpPr/>
          <p:nvPr/>
        </p:nvSpPr>
        <p:spPr>
          <a:xfrm>
            <a:off x="7596344" y="5710654"/>
            <a:ext cx="33489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36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2800" dirty="0"/>
              <a:t>  </a:t>
            </a:r>
            <a:r>
              <a:rPr lang="ar-AE" sz="2400" u="sng" dirty="0">
                <a:latin typeface="Calibri" panose="020F0502020204030204" pitchFamily="34" charset="0"/>
                <a:cs typeface="(AH) Manal Black" pitchFamily="2" charset="-78"/>
              </a:rPr>
              <a:t>ي</a:t>
            </a:r>
            <a:r>
              <a:rPr lang="ar-BH" sz="2400" u="sng" dirty="0">
                <a:latin typeface="Calibri" panose="020F0502020204030204" pitchFamily="34" charset="0"/>
                <a:cs typeface="(AH) Manal Black" pitchFamily="2" charset="-78"/>
              </a:rPr>
              <a:t>جمع كَلِمات مِنْ محيطه اللغوي.</a:t>
            </a: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3461763248"/>
      </p:ext>
    </p:extLst>
  </p:cSld>
  <p:clrMapOvr>
    <a:masterClrMapping/>
  </p:clrMapOvr>
  <p:transition spd="slow">
    <p:wheel spokes="1"/>
    <p:sndAc>
      <p:stSnd>
        <p:snd r:embed="rId2" name="page-flip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ge-flip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ge-flip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2.22222E-6 L -2.70833E-6 -0.07222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50"/>
                            </p:stCondLst>
                            <p:childTnLst>
                              <p:par>
                                <p:cTn id="32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2.22222E-6 L -2.70833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2.22222E-6 L -2.70833E-6 -0.07222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50"/>
                            </p:stCondLst>
                            <p:childTnLst>
                              <p:par>
                                <p:cTn id="5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2.22222E-6 L -2.70833E-6 -0.07222 " pathEditMode="relative" rAng="0" ptsTypes="AA">
                                      <p:cBhvr>
                                        <p:cTn id="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build="allAtOnce"/>
      <p:bldP spid="7" grpId="1" build="allAtOnce"/>
      <p:bldP spid="7" grpId="2" build="allAtOnce"/>
      <p:bldP spid="7" grpId="3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D98AA-C678-43E6-A204-6AB951D66300}"/>
              </a:ext>
            </a:extLst>
          </p:cNvPr>
          <p:cNvSpPr txBox="1">
            <a:spLocks/>
          </p:cNvSpPr>
          <p:nvPr/>
        </p:nvSpPr>
        <p:spPr>
          <a:xfrm>
            <a:off x="1935479" y="470068"/>
            <a:ext cx="10629601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4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* انْظُر إلى الصُّور جّيّدَا.. جميع الصّور معناها كَلِمَة "نَسَجَ"..!</a:t>
            </a:r>
            <a:endParaRPr lang="en-US" sz="40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D6087B-E13D-481A-A7D2-5C23629ADB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798" t="68392" r="9344" b="8663"/>
          <a:stretch/>
        </p:blipFill>
        <p:spPr>
          <a:xfrm>
            <a:off x="1486874" y="1405541"/>
            <a:ext cx="2286000" cy="1474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947913-E582-4D03-9BCA-A978E74130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798" t="40718" r="9344" b="35111"/>
          <a:stretch/>
        </p:blipFill>
        <p:spPr>
          <a:xfrm>
            <a:off x="4368577" y="1405541"/>
            <a:ext cx="2286000" cy="1474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B622C6-8938-48CD-B896-BE1720AF7B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798" t="16022" r="9344" b="61384"/>
          <a:stretch/>
        </p:blipFill>
        <p:spPr>
          <a:xfrm>
            <a:off x="7250280" y="1601417"/>
            <a:ext cx="2286000" cy="1474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26634798-9FD7-446B-9E57-5CDADE375129}"/>
              </a:ext>
            </a:extLst>
          </p:cNvPr>
          <p:cNvSpPr txBox="1"/>
          <p:nvPr/>
        </p:nvSpPr>
        <p:spPr>
          <a:xfrm>
            <a:off x="575817" y="3075568"/>
            <a:ext cx="639411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3143" dirty="0">
                <a:cs typeface="(AH) Manal Black" pitchFamily="2" charset="-78"/>
              </a:rPr>
              <a:t> </a:t>
            </a:r>
            <a:r>
              <a:rPr lang="ar-BH" sz="3200" dirty="0">
                <a:latin typeface="Calibri" panose="020F0502020204030204" pitchFamily="34" charset="0"/>
                <a:cs typeface="(AH) Manal Black" pitchFamily="2" charset="-78"/>
              </a:rPr>
              <a:t>نَسَجَ الثَّوْب: حاكَهُ</a:t>
            </a:r>
            <a:r>
              <a:rPr lang="en-US" sz="3200" dirty="0">
                <a:latin typeface="Calibri" panose="020F0502020204030204" pitchFamily="34" charset="0"/>
                <a:cs typeface="(AH) Manal Black" pitchFamily="2" charset="-78"/>
              </a:rPr>
              <a:t>.</a:t>
            </a:r>
            <a:endParaRPr lang="ar-AE" sz="3143" dirty="0">
              <a:cs typeface="(AH) Manal Black" pitchFamily="2" charset="-78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9CF62F6-695C-4671-9873-4E2442C7734B}"/>
              </a:ext>
            </a:extLst>
          </p:cNvPr>
          <p:cNvSpPr txBox="1"/>
          <p:nvPr/>
        </p:nvSpPr>
        <p:spPr>
          <a:xfrm>
            <a:off x="115232" y="4276731"/>
            <a:ext cx="639411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3143" dirty="0">
                <a:cs typeface="(AH) Manal Black" pitchFamily="2" charset="-78"/>
              </a:rPr>
              <a:t> </a:t>
            </a:r>
            <a:r>
              <a:rPr lang="ar-BH" sz="3200" dirty="0">
                <a:latin typeface="Calibri" panose="020F0502020204030204" pitchFamily="34" charset="0"/>
                <a:cs typeface="(AH) Manal Black" pitchFamily="2" charset="-78"/>
              </a:rPr>
              <a:t>نَسَجَ الْكَلام كَما يُريد: صاغه أو لَخَّصّهُ.</a:t>
            </a:r>
            <a:endParaRPr lang="ar-AE" sz="3143" dirty="0">
              <a:cs typeface="(AH) Manal Black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3F0404-B56B-490D-9029-1A0488382D27}"/>
              </a:ext>
            </a:extLst>
          </p:cNvPr>
          <p:cNvSpPr txBox="1"/>
          <p:nvPr/>
        </p:nvSpPr>
        <p:spPr>
          <a:xfrm>
            <a:off x="0" y="5363430"/>
            <a:ext cx="639411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3143" dirty="0">
                <a:cs typeface="(AH) Manal Black" pitchFamily="2" charset="-78"/>
              </a:rPr>
              <a:t> </a:t>
            </a:r>
            <a:r>
              <a:rPr lang="ar-BH" sz="3200" dirty="0">
                <a:latin typeface="Calibri" panose="020F0502020204030204" pitchFamily="34" charset="0"/>
                <a:cs typeface="(AH) Manal Black" pitchFamily="2" charset="-78"/>
              </a:rPr>
              <a:t>نَسَجَ عَلى مِنْوالِهِ: حّذا حّذْوَهٌ ، اقْتَفي أَثَرَهُ.</a:t>
            </a:r>
            <a:endParaRPr lang="ar-AE" sz="3143" dirty="0">
              <a:cs typeface="(AH) Manal Black" pitchFamily="2" charset="-78"/>
            </a:endParaRP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89B4BEE-B122-4441-9D73-80D3153C3E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257C18-499E-4B2C-B552-CF6CE61995E0}"/>
              </a:ext>
            </a:extLst>
          </p:cNvPr>
          <p:cNvSpPr txBox="1"/>
          <p:nvPr/>
        </p:nvSpPr>
        <p:spPr>
          <a:xfrm>
            <a:off x="0" y="448270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A99228-95BC-4BDE-B39F-153E0707BCB6}"/>
              </a:ext>
            </a:extLst>
          </p:cNvPr>
          <p:cNvSpPr/>
          <p:nvPr/>
        </p:nvSpPr>
        <p:spPr>
          <a:xfrm>
            <a:off x="5323147" y="6519308"/>
            <a:ext cx="21419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AE" sz="1600" u="sng" dirty="0">
                <a:cs typeface="(AH) Manal Black" pitchFamily="2" charset="-78"/>
              </a:rPr>
              <a:t>يَشْرَح الْمُتعلِّم معنى كَلِمة </a:t>
            </a:r>
            <a:r>
              <a:rPr lang="ar-BH" sz="1600" u="sng" dirty="0">
                <a:cs typeface="(AH) Manal Black" pitchFamily="2" charset="-78"/>
              </a:rPr>
              <a:t>نَسَجَ</a:t>
            </a:r>
            <a:r>
              <a:rPr lang="ar-AE" sz="1600" u="sng" dirty="0">
                <a:cs typeface="(AH) Manal Black" pitchFamily="2" charset="-78"/>
              </a:rPr>
              <a:t>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2070290892"/>
      </p:ext>
    </p:extLst>
  </p:cSld>
  <p:clrMapOvr>
    <a:masterClrMapping/>
  </p:clrMapOvr>
  <p:transition spd="slow">
    <p:wheel spokes="1"/>
    <p:sndAc>
      <p:stSnd>
        <p:snd r:embed="rId3" name="page-flip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1967 L -0.05885 0.1953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3" y="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17748 0.386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0.4138 0.5726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90" y="2863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50"/>
                            </p:stCondLst>
                            <p:childTnLst>
                              <p:par>
                                <p:cTn id="59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50"/>
                            </p:stCondLst>
                            <p:childTnLst>
                              <p:par>
                                <p:cTn id="78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2" grpId="0" build="allAtOnce"/>
      <p:bldP spid="12" grpId="1" build="allAtOnce"/>
      <p:bldP spid="12" grpId="2" build="allAtOnce"/>
      <p:bldP spid="12" grpId="3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5659E1-F9BE-445A-9FC0-9B64C9F59321}"/>
              </a:ext>
            </a:extLst>
          </p:cNvPr>
          <p:cNvSpPr/>
          <p:nvPr/>
        </p:nvSpPr>
        <p:spPr>
          <a:xfrm>
            <a:off x="942109" y="309693"/>
            <a:ext cx="7703127" cy="5924852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99F03B4-E948-4A50-B6DC-646198EF0596}"/>
              </a:ext>
            </a:extLst>
          </p:cNvPr>
          <p:cNvSpPr txBox="1">
            <a:spLocks/>
          </p:cNvSpPr>
          <p:nvPr/>
        </p:nvSpPr>
        <p:spPr>
          <a:xfrm>
            <a:off x="1796204" y="401781"/>
            <a:ext cx="5471551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4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* وّضِّح مَعْنى الْكَلِمَة التِّي تَحْتِها خَط.</a:t>
            </a:r>
            <a:endParaRPr lang="en-US" sz="40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803FF2C3-88B2-4EE5-A03C-3AEC76B9E1E6}"/>
              </a:ext>
            </a:extLst>
          </p:cNvPr>
          <p:cNvSpPr txBox="1"/>
          <p:nvPr/>
        </p:nvSpPr>
        <p:spPr>
          <a:xfrm>
            <a:off x="1596615" y="1106253"/>
            <a:ext cx="639411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3143" dirty="0">
                <a:cs typeface="(AH) Manal Black" pitchFamily="2" charset="-78"/>
              </a:rPr>
              <a:t> </a:t>
            </a:r>
            <a:r>
              <a:rPr lang="ar-BH" sz="3200" dirty="0">
                <a:latin typeface="Calibri" panose="020F0502020204030204" pitchFamily="34" charset="0"/>
                <a:cs typeface="(AH) Manal Black" pitchFamily="2" charset="-78"/>
              </a:rPr>
              <a:t>هَلْ رَأَيْتَ الْحائِك </a:t>
            </a:r>
            <a:r>
              <a:rPr lang="ar-BH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(AH) Manal Black" pitchFamily="2" charset="-78"/>
              </a:rPr>
              <a:t>يَنسُجُ </a:t>
            </a:r>
            <a:r>
              <a:rPr lang="ar-BH" sz="3200" dirty="0">
                <a:latin typeface="Calibri" panose="020F0502020204030204" pitchFamily="34" charset="0"/>
                <a:cs typeface="(AH) Manal Black" pitchFamily="2" charset="-78"/>
              </a:rPr>
              <a:t>الْقُماشَ ؟</a:t>
            </a:r>
            <a:endParaRPr lang="ar-AE" sz="3143" dirty="0">
              <a:cs typeface="(AH) Manal Black" pitchFamily="2" charset="-78"/>
            </a:endParaRPr>
          </a:p>
        </p:txBody>
      </p:sp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ABD6FAC2-FEF9-4D9B-AF67-4422206032B9}"/>
              </a:ext>
            </a:extLst>
          </p:cNvPr>
          <p:cNvSpPr/>
          <p:nvPr/>
        </p:nvSpPr>
        <p:spPr>
          <a:xfrm>
            <a:off x="3589869" y="2259802"/>
            <a:ext cx="2035077" cy="723819"/>
          </a:xfrm>
          <a:prstGeom prst="foldedCorner">
            <a:avLst/>
          </a:prstGeom>
          <a:solidFill>
            <a:schemeClr val="bg1">
              <a:alpha val="59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EFC2BB-F6D3-4D7B-B9D8-2A64D9954383}"/>
              </a:ext>
            </a:extLst>
          </p:cNvPr>
          <p:cNvSpPr/>
          <p:nvPr/>
        </p:nvSpPr>
        <p:spPr>
          <a:xfrm>
            <a:off x="4053408" y="2258428"/>
            <a:ext cx="11079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AE" sz="4400" dirty="0">
                <a:solidFill>
                  <a:srgbClr val="FF0000"/>
                </a:solidFill>
                <a:cs typeface="(AH) Manal Black" pitchFamily="2" charset="-78"/>
              </a:rPr>
              <a:t>يَخيطُ</a:t>
            </a:r>
            <a:endParaRPr lang="en-US" sz="44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3A43AD75-9F2D-4499-BBA9-3379853C1A83}"/>
              </a:ext>
            </a:extLst>
          </p:cNvPr>
          <p:cNvSpPr txBox="1"/>
          <p:nvPr/>
        </p:nvSpPr>
        <p:spPr>
          <a:xfrm>
            <a:off x="1501176" y="3176403"/>
            <a:ext cx="639411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3143" dirty="0">
                <a:cs typeface="(AH) Manal Black" pitchFamily="2" charset="-78"/>
              </a:rPr>
              <a:t> </a:t>
            </a:r>
            <a:r>
              <a:rPr lang="ar-BH" sz="3200" dirty="0">
                <a:latin typeface="Calibri" panose="020F0502020204030204" pitchFamily="34" charset="0"/>
                <a:cs typeface="(AH) Manal Black" pitchFamily="2" charset="-78"/>
              </a:rPr>
              <a:t>ي</a:t>
            </a:r>
            <a:r>
              <a:rPr lang="ar-BH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(AH) Manal Black" pitchFamily="2" charset="-78"/>
              </a:rPr>
              <a:t>َنْسِجُ</a:t>
            </a:r>
            <a:r>
              <a:rPr lang="ar-BH" sz="3200" dirty="0">
                <a:latin typeface="Calibri" panose="020F0502020204030204" pitchFamily="34" charset="0"/>
                <a:cs typeface="(AH) Manal Black" pitchFamily="2" charset="-78"/>
              </a:rPr>
              <a:t> الْلِّصَ الْحِكايَة أَمامَ الْقاضي؟</a:t>
            </a:r>
            <a:endParaRPr lang="ar-AE" sz="3143" dirty="0">
              <a:cs typeface="(AH) Manal Black" pitchFamily="2" charset="-78"/>
            </a:endParaRPr>
          </a:p>
        </p:txBody>
      </p:sp>
      <p:sp>
        <p:nvSpPr>
          <p:cNvPr id="12" name="Rectangle: Folded Corner 11">
            <a:extLst>
              <a:ext uri="{FF2B5EF4-FFF2-40B4-BE49-F238E27FC236}">
                <a16:creationId xmlns:a16="http://schemas.microsoft.com/office/drawing/2014/main" id="{C3AC0273-3B42-453F-B934-F8B149E7531B}"/>
              </a:ext>
            </a:extLst>
          </p:cNvPr>
          <p:cNvSpPr/>
          <p:nvPr/>
        </p:nvSpPr>
        <p:spPr>
          <a:xfrm>
            <a:off x="3589867" y="4198808"/>
            <a:ext cx="2035077" cy="723819"/>
          </a:xfrm>
          <a:prstGeom prst="foldedCorner">
            <a:avLst/>
          </a:prstGeom>
          <a:solidFill>
            <a:schemeClr val="bg1">
              <a:alpha val="59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606D3B-BCD5-4261-9D80-0E22CC6B28EC}"/>
              </a:ext>
            </a:extLst>
          </p:cNvPr>
          <p:cNvSpPr/>
          <p:nvPr/>
        </p:nvSpPr>
        <p:spPr>
          <a:xfrm>
            <a:off x="4054209" y="4115122"/>
            <a:ext cx="11063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BH" sz="4400" dirty="0">
                <a:solidFill>
                  <a:srgbClr val="FF0000"/>
                </a:solidFill>
                <a:cs typeface="(AH) Manal Black" pitchFamily="2" charset="-78"/>
              </a:rPr>
              <a:t>يَكْذُب</a:t>
            </a:r>
            <a:endParaRPr lang="en-US" sz="44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2363F48B-2010-4363-A23B-D27FE9C12E05}"/>
              </a:ext>
            </a:extLst>
          </p:cNvPr>
          <p:cNvSpPr txBox="1"/>
          <p:nvPr/>
        </p:nvSpPr>
        <p:spPr>
          <a:xfrm>
            <a:off x="1410348" y="4946119"/>
            <a:ext cx="784214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3143" dirty="0">
                <a:cs typeface="(AH) Manal Black" pitchFamily="2" charset="-78"/>
              </a:rPr>
              <a:t> </a:t>
            </a:r>
            <a:r>
              <a:rPr lang="ar-BH" sz="3200" dirty="0">
                <a:latin typeface="Calibri" panose="020F0502020204030204" pitchFamily="34" charset="0"/>
                <a:cs typeface="(AH) Manal Black" pitchFamily="2" charset="-78"/>
              </a:rPr>
              <a:t>يُحِبُّ أَخي الْكَبيرُ إِعْداد الْبُحوثِ، فَقَدْ ن</a:t>
            </a:r>
            <a:r>
              <a:rPr lang="ar-BH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(AH) Manal Black" pitchFamily="2" charset="-78"/>
              </a:rPr>
              <a:t>َسَج</a:t>
            </a:r>
            <a:r>
              <a:rPr lang="ar-BH" sz="3200" u="sng" dirty="0">
                <a:latin typeface="Calibri" panose="020F0502020204030204" pitchFamily="34" charset="0"/>
                <a:cs typeface="(AH) Manal Black" pitchFamily="2" charset="-78"/>
              </a:rPr>
              <a:t>َ </a:t>
            </a:r>
            <a:r>
              <a:rPr lang="ar-BH" sz="3200" dirty="0">
                <a:latin typeface="Calibri" panose="020F0502020204030204" pitchFamily="34" charset="0"/>
                <a:cs typeface="(AH) Manal Black" pitchFamily="2" charset="-78"/>
              </a:rPr>
              <a:t>عَلى مِنْوالِ أَبي.</a:t>
            </a:r>
            <a:endParaRPr lang="ar-AE" sz="3143" dirty="0">
              <a:cs typeface="(AH) Manal Black" pitchFamily="2" charset="-78"/>
            </a:endParaRPr>
          </a:p>
        </p:txBody>
      </p:sp>
      <p:sp>
        <p:nvSpPr>
          <p:cNvPr id="17" name="Rectangle: Folded Corner 16">
            <a:extLst>
              <a:ext uri="{FF2B5EF4-FFF2-40B4-BE49-F238E27FC236}">
                <a16:creationId xmlns:a16="http://schemas.microsoft.com/office/drawing/2014/main" id="{654A5D73-7B8A-45C1-8AAE-75636D9E02D8}"/>
              </a:ext>
            </a:extLst>
          </p:cNvPr>
          <p:cNvSpPr/>
          <p:nvPr/>
        </p:nvSpPr>
        <p:spPr>
          <a:xfrm>
            <a:off x="3589866" y="6008179"/>
            <a:ext cx="2035077" cy="723819"/>
          </a:xfrm>
          <a:prstGeom prst="foldedCorner">
            <a:avLst/>
          </a:prstGeom>
          <a:solidFill>
            <a:schemeClr val="bg1">
              <a:alpha val="59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A30291-3F65-4B7B-8405-6AF1A054B121}"/>
              </a:ext>
            </a:extLst>
          </p:cNvPr>
          <p:cNvSpPr/>
          <p:nvPr/>
        </p:nvSpPr>
        <p:spPr>
          <a:xfrm>
            <a:off x="3795920" y="5956035"/>
            <a:ext cx="16033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BH" sz="4400" dirty="0">
                <a:solidFill>
                  <a:srgbClr val="FF0000"/>
                </a:solidFill>
                <a:cs typeface="(AH) Manal Black" pitchFamily="2" charset="-78"/>
              </a:rPr>
              <a:t>فَعَلَ مِثْلَهُ</a:t>
            </a:r>
            <a:endParaRPr lang="en-US" sz="44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E0B669E-0E94-461E-9F24-2CF806630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B971FA2-A37B-4B33-843D-23ADD4FC76B3}"/>
              </a:ext>
            </a:extLst>
          </p:cNvPr>
          <p:cNvSpPr txBox="1"/>
          <p:nvPr/>
        </p:nvSpPr>
        <p:spPr>
          <a:xfrm>
            <a:off x="0" y="448270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2A3E88-1812-4D57-9C5E-7A746EAADB99}"/>
              </a:ext>
            </a:extLst>
          </p:cNvPr>
          <p:cNvSpPr/>
          <p:nvPr/>
        </p:nvSpPr>
        <p:spPr>
          <a:xfrm>
            <a:off x="5846243" y="6515780"/>
            <a:ext cx="21419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AE" sz="1600" u="sng" dirty="0">
                <a:cs typeface="(AH) Manal Black" pitchFamily="2" charset="-78"/>
              </a:rPr>
              <a:t>يَشْرَح الْمُتعلِّم معنى كَلِمة </a:t>
            </a:r>
            <a:r>
              <a:rPr lang="ar-BH" sz="1600" u="sng" dirty="0">
                <a:cs typeface="(AH) Manal Black" pitchFamily="2" charset="-78"/>
              </a:rPr>
              <a:t>نَسَجَ</a:t>
            </a:r>
            <a:r>
              <a:rPr lang="ar-AE" sz="1600" u="sng" dirty="0">
                <a:cs typeface="(AH) Manal Black" pitchFamily="2" charset="-78"/>
              </a:rPr>
              <a:t>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2284267380"/>
      </p:ext>
    </p:extLst>
  </p:cSld>
  <p:clrMapOvr>
    <a:masterClrMapping/>
  </p:clrMapOvr>
  <p:transition spd="slow">
    <p:wheel spokes="1"/>
    <p:sndAc>
      <p:stSnd>
        <p:snd r:embed="rId2" name="page-flip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250"/>
                            </p:stCondLst>
                            <p:childTnLst>
                              <p:par>
                                <p:cTn id="110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250"/>
                            </p:stCondLst>
                            <p:childTnLst>
                              <p:par>
                                <p:cTn id="129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1" grpId="0"/>
      <p:bldP spid="12" grpId="0" animBg="1"/>
      <p:bldP spid="13" grpId="0"/>
      <p:bldP spid="14" grpId="0"/>
      <p:bldP spid="17" grpId="0" animBg="1"/>
      <p:bldP spid="18" grpId="0"/>
      <p:bldP spid="15" grpId="0" build="allAtOnce"/>
      <p:bldP spid="15" grpId="1" build="allAtOnce"/>
      <p:bldP spid="15" grpId="2" build="allAtOnce"/>
      <p:bldP spid="15" grpId="3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6ADF98D-7656-4B9A-A706-B24B50C91D05}"/>
              </a:ext>
            </a:extLst>
          </p:cNvPr>
          <p:cNvSpPr txBox="1">
            <a:spLocks/>
          </p:cNvSpPr>
          <p:nvPr/>
        </p:nvSpPr>
        <p:spPr>
          <a:xfrm>
            <a:off x="3113561" y="510268"/>
            <a:ext cx="6510887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4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* أَكْمِل الْمُخَطط الْخاص في كَلِمَة نَسَجَ.</a:t>
            </a:r>
            <a:endParaRPr lang="en-US" sz="40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93164DC-13EF-4E01-AC6F-8DB3192BAF20}"/>
              </a:ext>
            </a:extLst>
          </p:cNvPr>
          <p:cNvSpPr/>
          <p:nvPr/>
        </p:nvSpPr>
        <p:spPr>
          <a:xfrm>
            <a:off x="5471301" y="1440562"/>
            <a:ext cx="2092271" cy="697424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2CBCCB-290D-40E5-93D0-DB10CBBE54F5}"/>
              </a:ext>
            </a:extLst>
          </p:cNvPr>
          <p:cNvSpPr/>
          <p:nvPr/>
        </p:nvSpPr>
        <p:spPr>
          <a:xfrm>
            <a:off x="6106105" y="1404553"/>
            <a:ext cx="8226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BH" sz="4000" dirty="0">
                <a:highlight>
                  <a:srgbClr val="FFFF00"/>
                </a:highlight>
                <a:cs typeface="(AH) Manal Black" pitchFamily="2" charset="-78"/>
              </a:rPr>
              <a:t>نَسَجَ</a:t>
            </a:r>
            <a:endParaRPr lang="en-US" sz="4000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A310746-6727-49FC-AE27-BF1A065DF696}"/>
              </a:ext>
            </a:extLst>
          </p:cNvPr>
          <p:cNvSpPr/>
          <p:nvPr/>
        </p:nvSpPr>
        <p:spPr>
          <a:xfrm>
            <a:off x="7787054" y="2313089"/>
            <a:ext cx="3039265" cy="1948554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chemeClr val="tx1"/>
                </a:solidFill>
                <a:cs typeface="(AH) Manal Black" pitchFamily="2" charset="-78"/>
              </a:rPr>
              <a:t>اكْتُبْ تَعْريفَا لَها بِلُغَتَكَ</a:t>
            </a:r>
          </a:p>
          <a:p>
            <a:pPr algn="ctr"/>
            <a:r>
              <a:rPr lang="ar-BH" sz="2400" dirty="0">
                <a:solidFill>
                  <a:schemeClr val="tx1"/>
                </a:solidFill>
                <a:cs typeface="(AH) Manal Black" pitchFamily="2" charset="-78"/>
              </a:rPr>
              <a:t>..................................................................</a:t>
            </a:r>
            <a:endParaRPr lang="en-US" sz="24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EEB56D3-1E0E-49F5-8037-F3E206EB56E5}"/>
              </a:ext>
            </a:extLst>
          </p:cNvPr>
          <p:cNvSpPr/>
          <p:nvPr/>
        </p:nvSpPr>
        <p:spPr>
          <a:xfrm>
            <a:off x="2292152" y="2313089"/>
            <a:ext cx="3039265" cy="1948554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solidFill>
                  <a:schemeClr val="tx1"/>
                </a:solidFill>
                <a:cs typeface="(AH) Manal Black" pitchFamily="2" charset="-78"/>
              </a:rPr>
              <a:t>أَدْخِلْ حَرْفَ الْياءِ بَعْدَ الْحَرْفِ الثّاني ، ثُمَّ اكْتُبِ الْكَلِمَةَ:</a:t>
            </a:r>
          </a:p>
          <a:p>
            <a:pPr algn="ctr"/>
            <a:endParaRPr lang="ar-BH" sz="2400" dirty="0">
              <a:solidFill>
                <a:schemeClr val="tx1"/>
              </a:solidFill>
              <a:cs typeface="(AH) Manal Black" pitchFamily="2" charset="-78"/>
            </a:endParaRPr>
          </a:p>
          <a:p>
            <a:pPr algn="ctr"/>
            <a:r>
              <a:rPr lang="ar-BH" sz="2400" dirty="0">
                <a:solidFill>
                  <a:schemeClr val="tx1"/>
                </a:solidFill>
                <a:cs typeface="(AH) Manal Black" pitchFamily="2" charset="-78"/>
              </a:rPr>
              <a:t>......................</a:t>
            </a:r>
            <a:endParaRPr lang="en-US" sz="24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AEB6779-2086-4692-85D3-2C47FB0BC224}"/>
              </a:ext>
            </a:extLst>
          </p:cNvPr>
          <p:cNvSpPr/>
          <p:nvPr/>
        </p:nvSpPr>
        <p:spPr>
          <a:xfrm>
            <a:off x="3444147" y="4912661"/>
            <a:ext cx="5862540" cy="1435071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ar-BH" sz="2400" dirty="0">
                <a:solidFill>
                  <a:schemeClr val="tx1"/>
                </a:solidFill>
                <a:cs typeface="(AH) Manal Black" pitchFamily="2" charset="-78"/>
              </a:rPr>
              <a:t>ضَعِ الْكَلِمَةَ التّي كَتَبْتَها في جُمْلَةِ مِنْ إِنْشائِكَ:</a:t>
            </a:r>
          </a:p>
          <a:p>
            <a:pPr algn="ctr">
              <a:lnSpc>
                <a:spcPct val="150000"/>
              </a:lnSpc>
            </a:pPr>
            <a:r>
              <a:rPr lang="ar-BH" sz="2400" dirty="0">
                <a:solidFill>
                  <a:schemeClr val="tx1"/>
                </a:solidFill>
                <a:cs typeface="(AH) Manal Black" pitchFamily="2" charset="-78"/>
              </a:rPr>
              <a:t>...................................</a:t>
            </a:r>
            <a:endParaRPr lang="en-US" sz="24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4100B8-0903-421A-837C-1EC06453628A}"/>
              </a:ext>
            </a:extLst>
          </p:cNvPr>
          <p:cNvSpPr/>
          <p:nvPr/>
        </p:nvSpPr>
        <p:spPr>
          <a:xfrm>
            <a:off x="9551511" y="3032691"/>
            <a:ext cx="9685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BH" sz="4000" dirty="0">
                <a:cs typeface="(AH) Manal Black" pitchFamily="2" charset="-78"/>
              </a:rPr>
              <a:t>خ</a:t>
            </a: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ّيَّطَ</a:t>
            </a:r>
            <a:r>
              <a:rPr lang="ar-BH" sz="4000" dirty="0">
                <a:cs typeface="(AH) Manal Black" pitchFamily="2" charset="-78"/>
              </a:rPr>
              <a:t> </a:t>
            </a:r>
            <a:endParaRPr lang="en-US" sz="4000" dirty="0">
              <a:cs typeface="(AH) Manal Black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04AD05-A47A-4911-9E55-C184AF7675E3}"/>
              </a:ext>
            </a:extLst>
          </p:cNvPr>
          <p:cNvSpPr/>
          <p:nvPr/>
        </p:nvSpPr>
        <p:spPr>
          <a:xfrm>
            <a:off x="8145110" y="3075057"/>
            <a:ext cx="11160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BH" sz="4000" dirty="0">
                <a:cs typeface="(AH) Manal Black" pitchFamily="2" charset="-78"/>
              </a:rPr>
              <a:t>يَ</a:t>
            </a: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كْذِب</a:t>
            </a:r>
            <a:r>
              <a:rPr lang="ar-BH" sz="4000" dirty="0">
                <a:cs typeface="(AH) Manal Black" pitchFamily="2" charset="-78"/>
              </a:rPr>
              <a:t> </a:t>
            </a:r>
            <a:endParaRPr lang="en-US" sz="4000" dirty="0">
              <a:cs typeface="(AH) Manal Black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E98743-0310-4305-89E8-E908E13CDA92}"/>
              </a:ext>
            </a:extLst>
          </p:cNvPr>
          <p:cNvSpPr/>
          <p:nvPr/>
        </p:nvSpPr>
        <p:spPr>
          <a:xfrm>
            <a:off x="3285037" y="3482703"/>
            <a:ext cx="10534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BH" sz="4000" dirty="0">
                <a:cs typeface="(AH) Manal Black" pitchFamily="2" charset="-78"/>
              </a:rPr>
              <a:t>نَ</a:t>
            </a: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سيجُ</a:t>
            </a:r>
            <a:r>
              <a:rPr lang="ar-BH" sz="4000" dirty="0">
                <a:cs typeface="(AH) Manal Black" pitchFamily="2" charset="-78"/>
              </a:rPr>
              <a:t> </a:t>
            </a:r>
            <a:endParaRPr lang="en-US" sz="4000" dirty="0">
              <a:cs typeface="(AH) Manal Black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5A7C27-816B-4EA8-8371-54B5C251C6B5}"/>
              </a:ext>
            </a:extLst>
          </p:cNvPr>
          <p:cNvSpPr/>
          <p:nvPr/>
        </p:nvSpPr>
        <p:spPr>
          <a:xfrm>
            <a:off x="4592752" y="5630196"/>
            <a:ext cx="38493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نَسيجُ جَدتي جَميلٌ جِدًا. </a:t>
            </a:r>
            <a:endParaRPr lang="en-US" sz="40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61437D1-D376-4E4D-8B0E-50EAD66511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543CE3-5ABD-45BD-8189-4DAC900C9574}"/>
              </a:ext>
            </a:extLst>
          </p:cNvPr>
          <p:cNvSpPr txBox="1"/>
          <p:nvPr/>
        </p:nvSpPr>
        <p:spPr>
          <a:xfrm>
            <a:off x="0" y="448270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6149BB-8A95-4683-AC84-4AA163B1A0DF}"/>
              </a:ext>
            </a:extLst>
          </p:cNvPr>
          <p:cNvSpPr/>
          <p:nvPr/>
        </p:nvSpPr>
        <p:spPr>
          <a:xfrm>
            <a:off x="5323147" y="6519308"/>
            <a:ext cx="21419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AE" sz="1600" u="sng" dirty="0">
                <a:cs typeface="(AH) Manal Black" pitchFamily="2" charset="-78"/>
              </a:rPr>
              <a:t>يَشْرَح الْمُتعلِّم معنى كَلِمة </a:t>
            </a:r>
            <a:r>
              <a:rPr lang="ar-BH" sz="1600" u="sng" dirty="0">
                <a:cs typeface="(AH) Manal Black" pitchFamily="2" charset="-78"/>
              </a:rPr>
              <a:t>نَسَجَ</a:t>
            </a:r>
            <a:r>
              <a:rPr lang="ar-AE" sz="1600" u="sng" dirty="0">
                <a:cs typeface="(AH) Manal Black" pitchFamily="2" charset="-78"/>
              </a:rPr>
              <a:t>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2547101125"/>
      </p:ext>
    </p:extLst>
  </p:cSld>
  <p:clrMapOvr>
    <a:masterClrMapping/>
  </p:clrMapOvr>
  <p:transition spd="slow">
    <p:wheel spokes="1"/>
    <p:sndAc>
      <p:stSnd>
        <p:snd r:embed="rId2" name="page-flip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50"/>
                            </p:stCondLst>
                            <p:childTnLst>
                              <p:par>
                                <p:cTn id="73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250"/>
                            </p:stCondLst>
                            <p:childTnLst>
                              <p:par>
                                <p:cTn id="92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9" grpId="0" animBg="1"/>
      <p:bldP spid="10" grpId="0" animBg="1"/>
      <p:bldP spid="11" grpId="0" animBg="1"/>
      <p:bldP spid="12" grpId="0"/>
      <p:bldP spid="13" grpId="0"/>
      <p:bldP spid="14" grpId="0"/>
      <p:bldP spid="16" grpId="0"/>
      <p:bldP spid="15" grpId="0" build="allAtOnce"/>
      <p:bldP spid="15" grpId="1" build="allAtOnce"/>
      <p:bldP spid="15" grpId="2" build="allAtOnce"/>
      <p:bldP spid="15" grpId="3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032373C-300C-48F3-BC05-C26E4ADE4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0" y="444655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A618A6-FAC7-416C-A260-1C4C026115D6}"/>
              </a:ext>
            </a:extLst>
          </p:cNvPr>
          <p:cNvSpPr txBox="1"/>
          <p:nvPr/>
        </p:nvSpPr>
        <p:spPr>
          <a:xfrm>
            <a:off x="23743" y="621046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التَّغذية الرَّاجِعة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7119D1-A959-4D76-BFA9-81C5701A69DE}"/>
              </a:ext>
            </a:extLst>
          </p:cNvPr>
          <p:cNvSpPr txBox="1">
            <a:spLocks/>
          </p:cNvSpPr>
          <p:nvPr/>
        </p:nvSpPr>
        <p:spPr>
          <a:xfrm>
            <a:off x="2016145" y="443207"/>
            <a:ext cx="6510887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4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* اكْتِبْ كَلِمة نَسَج في جُمْلَة مِن إنْشائِك.</a:t>
            </a:r>
            <a:endParaRPr lang="en-US" sz="40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9685EB-1A61-49FE-A465-82FD608CDB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507" t="53518" r="34727" b="12619"/>
          <a:stretch/>
        </p:blipFill>
        <p:spPr>
          <a:xfrm>
            <a:off x="1313336" y="2868451"/>
            <a:ext cx="1800225" cy="220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EB4E32-183F-4978-B6EE-B5EE816589D7}"/>
              </a:ext>
            </a:extLst>
          </p:cNvPr>
          <p:cNvSpPr/>
          <p:nvPr/>
        </p:nvSpPr>
        <p:spPr>
          <a:xfrm>
            <a:off x="1420286" y="2254411"/>
            <a:ext cx="1711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padlet.com</a:t>
            </a:r>
            <a:r>
              <a:rPr lang="ar-BH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endParaRPr lang="en-US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DEB3D4-E14B-4DB7-BBAB-989BBA6E96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420"/>
          <a:stretch/>
        </p:blipFill>
        <p:spPr>
          <a:xfrm>
            <a:off x="3537732" y="2010308"/>
            <a:ext cx="6766560" cy="3913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5358AB6-7D23-43CE-80F6-2F99E59CAF8D}"/>
              </a:ext>
            </a:extLst>
          </p:cNvPr>
          <p:cNvSpPr/>
          <p:nvPr/>
        </p:nvSpPr>
        <p:spPr>
          <a:xfrm>
            <a:off x="5288193" y="6211669"/>
            <a:ext cx="3265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36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2800" dirty="0"/>
              <a:t>  </a:t>
            </a:r>
            <a:r>
              <a:rPr lang="ar-BH" sz="2400" u="sng" dirty="0">
                <a:latin typeface="Calibri" panose="020F0502020204030204" pitchFamily="34" charset="0"/>
                <a:cs typeface="(AH) Manal Black" pitchFamily="2" charset="-78"/>
              </a:rPr>
              <a:t>يَشْرَح الْمُتَعلم معنى كلمة نسج.</a:t>
            </a: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40620793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2.22222E-6 L 2.70833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2.22222E-6 L 2.70833E-6 -0.07222 " pathEditMode="relative" rAng="0" ptsTypes="AA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2.22222E-6 L 2.70833E-6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50"/>
                            </p:stCondLst>
                            <p:childTnLst>
                              <p:par>
                                <p:cTn id="33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2.22222E-6 L 2.70833E-6 -0.07222 " pathEditMode="relative" rAng="0" ptsTypes="AA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allAtOnce"/>
      <p:bldP spid="10" grpId="1" build="allAtOnce"/>
      <p:bldP spid="10" grpId="2" build="allAtOnce"/>
      <p:bldP spid="10" grpId="3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82BD040-B558-43B8-BBAC-347545CA35A6}"/>
              </a:ext>
            </a:extLst>
          </p:cNvPr>
          <p:cNvSpPr/>
          <p:nvPr/>
        </p:nvSpPr>
        <p:spPr>
          <a:xfrm>
            <a:off x="1886555" y="512282"/>
            <a:ext cx="7222276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28C19D-7C5A-4E14-A1FC-061601179691}"/>
              </a:ext>
            </a:extLst>
          </p:cNvPr>
          <p:cNvSpPr txBox="1"/>
          <p:nvPr/>
        </p:nvSpPr>
        <p:spPr>
          <a:xfrm>
            <a:off x="5304709" y="773959"/>
            <a:ext cx="3413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الأهداف: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6B80C833-FFEC-49F7-B09B-5DFF848B97D5}"/>
              </a:ext>
            </a:extLst>
          </p:cNvPr>
          <p:cNvSpPr txBox="1"/>
          <p:nvPr/>
        </p:nvSpPr>
        <p:spPr>
          <a:xfrm>
            <a:off x="2324303" y="3298798"/>
            <a:ext cx="639411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3143" dirty="0">
                <a:cs typeface="(AH) Manal Black" pitchFamily="2" charset="-78"/>
              </a:rPr>
              <a:t> </a:t>
            </a:r>
            <a:r>
              <a:rPr lang="ar-BH" sz="3200" dirty="0">
                <a:latin typeface="Calibri" panose="020F0502020204030204" pitchFamily="34" charset="0"/>
                <a:cs typeface="(AH) Manal Black" pitchFamily="2" charset="-78"/>
              </a:rPr>
              <a:t>يَجْمَعُ كَلِماتٍ مِنْ مُحيطٍ لِغَوِيٍّ واحِدٍ</a:t>
            </a:r>
            <a:r>
              <a:rPr lang="en-US" sz="3200" dirty="0">
                <a:latin typeface="Calibri" panose="020F0502020204030204" pitchFamily="34" charset="0"/>
                <a:cs typeface="(AH) Manal Black" pitchFamily="2" charset="-78"/>
              </a:rPr>
              <a:t>.</a:t>
            </a:r>
            <a:endParaRPr lang="ar-AE" sz="3143" dirty="0">
              <a:cs typeface="(AH) Manal Black" pitchFamily="2" charset="-78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ED23203F-9E90-4C9C-A3FD-FEC1733E6052}"/>
              </a:ext>
            </a:extLst>
          </p:cNvPr>
          <p:cNvSpPr txBox="1"/>
          <p:nvPr/>
        </p:nvSpPr>
        <p:spPr>
          <a:xfrm>
            <a:off x="2458506" y="4466150"/>
            <a:ext cx="612570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*  </a:t>
            </a:r>
            <a:r>
              <a:rPr lang="ar-AE" sz="3143" dirty="0">
                <a:cs typeface="(AH) Manal Black" pitchFamily="2" charset="-78"/>
              </a:rPr>
              <a:t>يَشْرَح الْمُتعلِّم معنى كَلِمة </a:t>
            </a:r>
            <a:r>
              <a:rPr lang="ar-BH" sz="3143" dirty="0">
                <a:cs typeface="(AH) Manal Black" pitchFamily="2" charset="-78"/>
              </a:rPr>
              <a:t>نَسَجَ</a:t>
            </a:r>
            <a:r>
              <a:rPr lang="ar-AE" sz="3143" dirty="0">
                <a:cs typeface="(AH) Manal Black" pitchFamily="2" charset="-78"/>
              </a:rPr>
              <a:t>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F33-B528-4A3E-901D-EC30CBFFE4EC}"/>
              </a:ext>
            </a:extLst>
          </p:cNvPr>
          <p:cNvSpPr txBox="1">
            <a:spLocks/>
          </p:cNvSpPr>
          <p:nvPr/>
        </p:nvSpPr>
        <p:spPr>
          <a:xfrm>
            <a:off x="2921976" y="2125960"/>
            <a:ext cx="5198768" cy="127900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4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هل حققنا أهداف درس اليوم؟</a:t>
            </a:r>
            <a:endParaRPr lang="en-US" sz="4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48695D4-7313-49C3-8793-4DB186BEE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0" y="444655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9700B8-3419-43E6-A6D9-16199CC41052}"/>
              </a:ext>
            </a:extLst>
          </p:cNvPr>
          <p:cNvSpPr txBox="1"/>
          <p:nvPr/>
        </p:nvSpPr>
        <p:spPr>
          <a:xfrm>
            <a:off x="0" y="502829"/>
            <a:ext cx="1992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هَل حَققنا </a:t>
            </a:r>
          </a:p>
          <a:p>
            <a:pPr algn="ctr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أهداف الدَّرس</a:t>
            </a:r>
            <a:endParaRPr lang="en-US" sz="4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13013492"/>
      </p:ext>
    </p:extLst>
  </p:cSld>
  <p:clrMapOvr>
    <a:masterClrMapping/>
  </p:clrMapOvr>
  <p:transition spd="slow">
    <p:wheel spokes="1"/>
    <p:sndAc>
      <p:stSnd>
        <p:snd r:embed="rId2" name="page-flip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AD8A6F-76F0-4E24-88A6-93CCE2C9E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48" y="49592"/>
            <a:ext cx="10474278" cy="675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13001D-96E7-457D-A4D4-111D703F3B47}"/>
              </a:ext>
            </a:extLst>
          </p:cNvPr>
          <p:cNvSpPr txBox="1"/>
          <p:nvPr/>
        </p:nvSpPr>
        <p:spPr>
          <a:xfrm>
            <a:off x="4297921" y="219608"/>
            <a:ext cx="6873487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4800" u="sng" dirty="0">
                <a:cs typeface="(AH) Manal Black" pitchFamily="2" charset="-78"/>
              </a:rPr>
              <a:t>:</a:t>
            </a:r>
            <a:endParaRPr lang="en-US" sz="5400" u="sng" dirty="0">
              <a:cs typeface="(AH) Manal Black" pitchFamily="2" charset="-78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2E4BF8E-4CB5-4A16-BD1A-077BE3BF8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24C1D8-ED4E-4F78-B1AF-44E859BDC8FD}"/>
              </a:ext>
            </a:extLst>
          </p:cNvPr>
          <p:cNvSpPr txBox="1"/>
          <p:nvPr/>
        </p:nvSpPr>
        <p:spPr>
          <a:xfrm>
            <a:off x="24391" y="-166820"/>
            <a:ext cx="199240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عبر عن  </a:t>
            </a:r>
          </a:p>
          <a:p>
            <a:pPr algn="ctr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شعورك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11502714"/>
      </p:ext>
    </p:extLst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F5041C-C1EF-4E3D-8A19-9F3412478A6B}"/>
              </a:ext>
            </a:extLst>
          </p:cNvPr>
          <p:cNvSpPr/>
          <p:nvPr/>
        </p:nvSpPr>
        <p:spPr>
          <a:xfrm>
            <a:off x="4049153" y="2017880"/>
            <a:ext cx="58072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44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 err="1">
                <a:cs typeface="(AH) Manal Black" pitchFamily="2" charset="-78"/>
              </a:rPr>
              <a:t>انستجرام</a:t>
            </a:r>
            <a:r>
              <a:rPr lang="ar-BH" sz="3200" dirty="0">
                <a:cs typeface="(AH) Manal Black" pitchFamily="2" charset="-78"/>
              </a:rPr>
              <a:t>: </a:t>
            </a:r>
            <a:r>
              <a:rPr lang="en-US" sz="32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>
                <a:effectLst/>
                <a:cs typeface="(AH) Manal Black" pitchFamily="2" charset="-78"/>
              </a:rPr>
              <a:t>واتساب / 0503770211</a:t>
            </a:r>
            <a:endParaRPr lang="ar-SA" sz="3200" dirty="0">
              <a:effectLst/>
              <a:cs typeface="(AH) Manal Black" pitchFamily="2" charset="-78"/>
            </a:endParaRPr>
          </a:p>
        </p:txBody>
      </p: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4DD2231-803E-44B9-BB61-1FE08068D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462" y="1856509"/>
            <a:ext cx="5070764" cy="5195455"/>
          </a:xfrm>
          <a:prstGeom prst="rect">
            <a:avLst/>
          </a:prstGeom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458F27F-93DB-4035-BF46-8460EDD1A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3BB1E1-6AA6-400E-B003-5D4142DFA04A}"/>
              </a:ext>
            </a:extLst>
          </p:cNvPr>
          <p:cNvSpPr txBox="1"/>
          <p:nvPr/>
        </p:nvSpPr>
        <p:spPr>
          <a:xfrm>
            <a:off x="0" y="448270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التَّواصل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16791636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D8177-F2EA-4679-9F57-68CF627D9239}"/>
              </a:ext>
            </a:extLst>
          </p:cNvPr>
          <p:cNvSpPr/>
          <p:nvPr/>
        </p:nvSpPr>
        <p:spPr>
          <a:xfrm>
            <a:off x="720793" y="497346"/>
            <a:ext cx="11160002" cy="5821682"/>
          </a:xfrm>
          <a:custGeom>
            <a:avLst/>
            <a:gdLst>
              <a:gd name="connsiteX0" fmla="*/ 0 w 11160002"/>
              <a:gd name="connsiteY0" fmla="*/ 0 h 5821682"/>
              <a:gd name="connsiteX1" fmla="*/ 11160002 w 11160002"/>
              <a:gd name="connsiteY1" fmla="*/ 0 h 5821682"/>
              <a:gd name="connsiteX2" fmla="*/ 11160002 w 11160002"/>
              <a:gd name="connsiteY2" fmla="*/ 5821682 h 5821682"/>
              <a:gd name="connsiteX3" fmla="*/ 0 w 11160002"/>
              <a:gd name="connsiteY3" fmla="*/ 5821682 h 5821682"/>
              <a:gd name="connsiteX4" fmla="*/ 0 w 11160002"/>
              <a:gd name="connsiteY4" fmla="*/ 0 h 582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0002" h="5821682" fill="none" extrusionOk="0">
                <a:moveTo>
                  <a:pt x="0" y="0"/>
                </a:moveTo>
                <a:cubicBezTo>
                  <a:pt x="3679182" y="-33775"/>
                  <a:pt x="9893717" y="138873"/>
                  <a:pt x="11160002" y="0"/>
                </a:cubicBezTo>
                <a:cubicBezTo>
                  <a:pt x="11086231" y="1660989"/>
                  <a:pt x="11004119" y="3999490"/>
                  <a:pt x="11160002" y="5821682"/>
                </a:cubicBezTo>
                <a:cubicBezTo>
                  <a:pt x="9373488" y="5684352"/>
                  <a:pt x="4743060" y="5683826"/>
                  <a:pt x="0" y="5821682"/>
                </a:cubicBezTo>
                <a:cubicBezTo>
                  <a:pt x="152408" y="3299582"/>
                  <a:pt x="73868" y="2595181"/>
                  <a:pt x="0" y="0"/>
                </a:cubicBezTo>
                <a:close/>
              </a:path>
              <a:path w="11160002" h="5821682" stroke="0" extrusionOk="0">
                <a:moveTo>
                  <a:pt x="0" y="0"/>
                </a:moveTo>
                <a:cubicBezTo>
                  <a:pt x="5021638" y="-101487"/>
                  <a:pt x="7524794" y="-162162"/>
                  <a:pt x="11160002" y="0"/>
                </a:cubicBezTo>
                <a:cubicBezTo>
                  <a:pt x="11220715" y="2034953"/>
                  <a:pt x="11098930" y="4274784"/>
                  <a:pt x="11160002" y="5821682"/>
                </a:cubicBezTo>
                <a:cubicBezTo>
                  <a:pt x="8334191" y="5871747"/>
                  <a:pt x="3158124" y="5663233"/>
                  <a:pt x="0" y="5821682"/>
                </a:cubicBezTo>
                <a:cubicBezTo>
                  <a:pt x="-24452" y="3887168"/>
                  <a:pt x="-67663" y="1757809"/>
                  <a:pt x="0" y="0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5901C0CB-EF12-403E-A88C-B33FBCF8B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81" y="189040"/>
            <a:ext cx="2102304" cy="1061357"/>
          </a:xfrm>
          <a:prstGeom prst="rect">
            <a:avLst/>
          </a:prstGeom>
        </p:spPr>
      </p:pic>
      <p:pic>
        <p:nvPicPr>
          <p:cNvPr id="4" name="Picture 3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F82B409-6F6B-4292-9A99-059FC1A27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242" y="1339356"/>
            <a:ext cx="2102304" cy="1061357"/>
          </a:xfrm>
          <a:prstGeom prst="rect">
            <a:avLst/>
          </a:prstGeom>
        </p:spPr>
      </p:pic>
      <p:sp>
        <p:nvSpPr>
          <p:cNvPr id="5" name="Google Shape;36;p4">
            <a:extLst>
              <a:ext uri="{FF2B5EF4-FFF2-40B4-BE49-F238E27FC236}">
                <a16:creationId xmlns:a16="http://schemas.microsoft.com/office/drawing/2014/main" id="{A725591C-441D-4A6E-9FF6-854B8378C657}"/>
              </a:ext>
            </a:extLst>
          </p:cNvPr>
          <p:cNvSpPr/>
          <p:nvPr/>
        </p:nvSpPr>
        <p:spPr>
          <a:xfrm>
            <a:off x="2613203" y="1848802"/>
            <a:ext cx="1814714" cy="2000286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7;p4">
            <a:extLst>
              <a:ext uri="{FF2B5EF4-FFF2-40B4-BE49-F238E27FC236}">
                <a16:creationId xmlns:a16="http://schemas.microsoft.com/office/drawing/2014/main" id="{AF01E368-250D-42FB-BD6F-C371944377E5}"/>
              </a:ext>
            </a:extLst>
          </p:cNvPr>
          <p:cNvSpPr/>
          <p:nvPr/>
        </p:nvSpPr>
        <p:spPr>
          <a:xfrm>
            <a:off x="4688545" y="1848802"/>
            <a:ext cx="1814714" cy="2000286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8;p4">
            <a:extLst>
              <a:ext uri="{FF2B5EF4-FFF2-40B4-BE49-F238E27FC236}">
                <a16:creationId xmlns:a16="http://schemas.microsoft.com/office/drawing/2014/main" id="{99CA4FF4-10F4-485C-8503-50269547AA06}"/>
              </a:ext>
            </a:extLst>
          </p:cNvPr>
          <p:cNvSpPr/>
          <p:nvPr/>
        </p:nvSpPr>
        <p:spPr>
          <a:xfrm>
            <a:off x="2613203" y="4195657"/>
            <a:ext cx="3862429" cy="2000286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9;p4">
            <a:extLst>
              <a:ext uri="{FF2B5EF4-FFF2-40B4-BE49-F238E27FC236}">
                <a16:creationId xmlns:a16="http://schemas.microsoft.com/office/drawing/2014/main" id="{BC3A12AD-FD91-4675-AAC8-6AAEA378B865}"/>
              </a:ext>
            </a:extLst>
          </p:cNvPr>
          <p:cNvSpPr/>
          <p:nvPr/>
        </p:nvSpPr>
        <p:spPr>
          <a:xfrm>
            <a:off x="2741505" y="1732942"/>
            <a:ext cx="1559231" cy="280894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6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2286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9" name="Google Shape;40;p4">
            <a:extLst>
              <a:ext uri="{FF2B5EF4-FFF2-40B4-BE49-F238E27FC236}">
                <a16:creationId xmlns:a16="http://schemas.microsoft.com/office/drawing/2014/main" id="{2AC9AFEE-5592-4485-9068-ADA6D522A792}"/>
              </a:ext>
            </a:extLst>
          </p:cNvPr>
          <p:cNvSpPr/>
          <p:nvPr/>
        </p:nvSpPr>
        <p:spPr>
          <a:xfrm>
            <a:off x="4816847" y="1708507"/>
            <a:ext cx="1559231" cy="280894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6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2286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0" name="Google Shape;41;p4">
            <a:extLst>
              <a:ext uri="{FF2B5EF4-FFF2-40B4-BE49-F238E27FC236}">
                <a16:creationId xmlns:a16="http://schemas.microsoft.com/office/drawing/2014/main" id="{D5E0BF4C-E8DB-4E61-809E-84CCD17BB707}"/>
              </a:ext>
            </a:extLst>
          </p:cNvPr>
          <p:cNvSpPr/>
          <p:nvPr/>
        </p:nvSpPr>
        <p:spPr>
          <a:xfrm>
            <a:off x="2741505" y="4055362"/>
            <a:ext cx="3537906" cy="315757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AE" sz="2286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الوحدة الخامسة</a:t>
            </a:r>
            <a:endParaRPr sz="2286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graphicFrame>
        <p:nvGraphicFramePr>
          <p:cNvPr id="11" name="Google Shape;42;p4">
            <a:extLst>
              <a:ext uri="{FF2B5EF4-FFF2-40B4-BE49-F238E27FC236}">
                <a16:creationId xmlns:a16="http://schemas.microsoft.com/office/drawing/2014/main" id="{61F4B326-886F-4D33-A30E-4FDD2037C4D9}"/>
              </a:ext>
            </a:extLst>
          </p:cNvPr>
          <p:cNvGraphicFramePr/>
          <p:nvPr/>
        </p:nvGraphicFramePr>
        <p:xfrm>
          <a:off x="6736260" y="1339258"/>
          <a:ext cx="4039834" cy="364196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77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9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03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80872">
                <a:tc gridSpan="7"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3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يناير</a:t>
                      </a:r>
                      <a:endParaRPr sz="3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55101" marR="55101" marT="65304" marB="65304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74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ar-BH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13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15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16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17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18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23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24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25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26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27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28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ar-BH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69F50FC-420D-4DF5-91F5-74EB150E0577}"/>
              </a:ext>
            </a:extLst>
          </p:cNvPr>
          <p:cNvSpPr txBox="1"/>
          <p:nvPr/>
        </p:nvSpPr>
        <p:spPr>
          <a:xfrm>
            <a:off x="5013069" y="2565003"/>
            <a:ext cx="1353484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143" dirty="0">
                <a:cs typeface="(AH) Manal Black" pitchFamily="2" charset="-78"/>
              </a:rPr>
              <a:t>الأثنين</a:t>
            </a:r>
            <a:endParaRPr lang="en-US" sz="3143" dirty="0">
              <a:cs typeface="(AH) Manal Black" pitchFamily="2" charset="-78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A6F0AD-6226-49FE-9EA6-74A5A163327E}"/>
              </a:ext>
            </a:extLst>
          </p:cNvPr>
          <p:cNvSpPr/>
          <p:nvPr/>
        </p:nvSpPr>
        <p:spPr>
          <a:xfrm>
            <a:off x="7385020" y="3864854"/>
            <a:ext cx="443953" cy="457947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6C2899-2E3B-46B7-8874-0AF5CDC820BF}"/>
              </a:ext>
            </a:extLst>
          </p:cNvPr>
          <p:cNvSpPr txBox="1"/>
          <p:nvPr/>
        </p:nvSpPr>
        <p:spPr>
          <a:xfrm>
            <a:off x="2835722" y="2399036"/>
            <a:ext cx="1638271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286" b="1" dirty="0"/>
              <a:t>17</a:t>
            </a:r>
            <a:r>
              <a:rPr lang="ar-BH" sz="2286" b="1" dirty="0"/>
              <a:t>/1/2022</a:t>
            </a:r>
            <a:endParaRPr lang="en-US" sz="3143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69568C-ED93-4AEC-8BE8-22C9E1E30119}"/>
              </a:ext>
            </a:extLst>
          </p:cNvPr>
          <p:cNvSpPr txBox="1"/>
          <p:nvPr/>
        </p:nvSpPr>
        <p:spPr>
          <a:xfrm>
            <a:off x="2535594" y="2787590"/>
            <a:ext cx="2110119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1714" b="1" dirty="0"/>
              <a:t>14</a:t>
            </a:r>
            <a:r>
              <a:rPr lang="ar-BH" sz="1714" b="1" dirty="0"/>
              <a:t>/ جماد </a:t>
            </a:r>
            <a:r>
              <a:rPr lang="ar-BH" sz="1000" b="1" dirty="0"/>
              <a:t>الثاني</a:t>
            </a:r>
            <a:r>
              <a:rPr lang="ar-BH" sz="2286" b="1" dirty="0"/>
              <a:t>/</a:t>
            </a:r>
            <a:r>
              <a:rPr lang="ar-BH" sz="1714" b="1" dirty="0"/>
              <a:t>1443</a:t>
            </a:r>
            <a:endParaRPr lang="en-US" sz="1714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B76094-BDF2-49A1-9629-1CF4A5D0449F}"/>
              </a:ext>
            </a:extLst>
          </p:cNvPr>
          <p:cNvSpPr txBox="1"/>
          <p:nvPr/>
        </p:nvSpPr>
        <p:spPr>
          <a:xfrm>
            <a:off x="3047803" y="4934002"/>
            <a:ext cx="2993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/>
              <a:t>أفكارك تُغير العالَم</a:t>
            </a:r>
            <a:endParaRPr lang="en-US" sz="3600" b="1" dirty="0"/>
          </a:p>
        </p:txBody>
      </p:sp>
      <p:pic>
        <p:nvPicPr>
          <p:cNvPr id="17" name="Picture 1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1CBBC47F-348A-4BD6-BE08-9C0B1E46F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500" y="1177201"/>
            <a:ext cx="2102304" cy="10613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6ECE32-6935-4653-BB0E-68084E630EBB}"/>
              </a:ext>
            </a:extLst>
          </p:cNvPr>
          <p:cNvSpPr txBox="1"/>
          <p:nvPr/>
        </p:nvSpPr>
        <p:spPr>
          <a:xfrm>
            <a:off x="-1088571" y="7094746"/>
            <a:ext cx="956196" cy="29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286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المعلمة/ سناء الجعفري.</a:t>
            </a:r>
            <a:endParaRPr lang="en-US" sz="1286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pSp>
        <p:nvGrpSpPr>
          <p:cNvPr id="22" name="مجموعة 14">
            <a:extLst>
              <a:ext uri="{FF2B5EF4-FFF2-40B4-BE49-F238E27FC236}">
                <a16:creationId xmlns:a16="http://schemas.microsoft.com/office/drawing/2014/main" id="{CA2D2361-0348-4757-89B4-BD3804E0AEEC}"/>
              </a:ext>
            </a:extLst>
          </p:cNvPr>
          <p:cNvGrpSpPr/>
          <p:nvPr/>
        </p:nvGrpSpPr>
        <p:grpSpPr>
          <a:xfrm flipH="1">
            <a:off x="9968318" y="0"/>
            <a:ext cx="2258448" cy="6389712"/>
            <a:chOff x="2507423" y="-1965727"/>
            <a:chExt cx="2765709" cy="8823726"/>
          </a:xfrm>
        </p:grpSpPr>
        <p:sp>
          <p:nvSpPr>
            <p:cNvPr id="23" name="مستطيل 15">
              <a:extLst>
                <a:ext uri="{FF2B5EF4-FFF2-40B4-BE49-F238E27FC236}">
                  <a16:creationId xmlns:a16="http://schemas.microsoft.com/office/drawing/2014/main" id="{15E915D8-1C62-47B4-8419-ACDC9008DA68}"/>
                </a:ext>
              </a:extLst>
            </p:cNvPr>
            <p:cNvSpPr/>
            <p:nvPr/>
          </p:nvSpPr>
          <p:spPr>
            <a:xfrm>
              <a:off x="2931101" y="-1616796"/>
              <a:ext cx="124322" cy="8474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4" name="Picture 2" descr="Image result for â«Ø¹ÙÙ Ø§ÙØ§ÙØ§Ø±Ø§Øª ÙØªØ­Ø±Ùâ¬â">
              <a:extLst>
                <a:ext uri="{FF2B5EF4-FFF2-40B4-BE49-F238E27FC236}">
                  <a16:creationId xmlns:a16="http://schemas.microsoft.com/office/drawing/2014/main" id="{030A5AB5-E3D0-4D2E-A315-EFB2345E405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423" y="-1965727"/>
              <a:ext cx="2765709" cy="235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F2DD8770-9E0D-4C51-896E-428B1BA2F8F8}"/>
              </a:ext>
            </a:extLst>
          </p:cNvPr>
          <p:cNvSpPr/>
          <p:nvPr/>
        </p:nvSpPr>
        <p:spPr>
          <a:xfrm>
            <a:off x="0" y="445881"/>
            <a:ext cx="1597981" cy="518466"/>
          </a:xfrm>
          <a:custGeom>
            <a:avLst/>
            <a:gdLst>
              <a:gd name="connsiteX0" fmla="*/ 0 w 1597981"/>
              <a:gd name="connsiteY0" fmla="*/ 0 h 518466"/>
              <a:gd name="connsiteX1" fmla="*/ 457072 w 1597981"/>
              <a:gd name="connsiteY1" fmla="*/ 0 h 518466"/>
              <a:gd name="connsiteX2" fmla="*/ 862400 w 1597981"/>
              <a:gd name="connsiteY2" fmla="*/ 0 h 518466"/>
              <a:gd name="connsiteX3" fmla="*/ 1293600 w 1597981"/>
              <a:gd name="connsiteY3" fmla="*/ 0 h 518466"/>
              <a:gd name="connsiteX4" fmla="*/ 1597981 w 1597981"/>
              <a:gd name="connsiteY4" fmla="*/ 259233 h 518466"/>
              <a:gd name="connsiteX5" fmla="*/ 1293600 w 1597981"/>
              <a:gd name="connsiteY5" fmla="*/ 518466 h 518466"/>
              <a:gd name="connsiteX6" fmla="*/ 836528 w 1597981"/>
              <a:gd name="connsiteY6" fmla="*/ 518466 h 518466"/>
              <a:gd name="connsiteX7" fmla="*/ 392392 w 1597981"/>
              <a:gd name="connsiteY7" fmla="*/ 518466 h 518466"/>
              <a:gd name="connsiteX8" fmla="*/ 0 w 1597981"/>
              <a:gd name="connsiteY8" fmla="*/ 518466 h 518466"/>
              <a:gd name="connsiteX9" fmla="*/ 0 w 1597981"/>
              <a:gd name="connsiteY9" fmla="*/ 0 h 51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7981" h="518466" fill="none" extrusionOk="0">
                <a:moveTo>
                  <a:pt x="0" y="0"/>
                </a:moveTo>
                <a:cubicBezTo>
                  <a:pt x="219174" y="-54836"/>
                  <a:pt x="299723" y="18154"/>
                  <a:pt x="457072" y="0"/>
                </a:cubicBezTo>
                <a:cubicBezTo>
                  <a:pt x="614421" y="-18154"/>
                  <a:pt x="716208" y="2049"/>
                  <a:pt x="862400" y="0"/>
                </a:cubicBezTo>
                <a:cubicBezTo>
                  <a:pt x="1008592" y="-2049"/>
                  <a:pt x="1139774" y="5249"/>
                  <a:pt x="1293600" y="0"/>
                </a:cubicBezTo>
                <a:cubicBezTo>
                  <a:pt x="1384447" y="60437"/>
                  <a:pt x="1427166" y="152717"/>
                  <a:pt x="1597981" y="259233"/>
                </a:cubicBezTo>
                <a:cubicBezTo>
                  <a:pt x="1489909" y="367207"/>
                  <a:pt x="1377139" y="395856"/>
                  <a:pt x="1293600" y="518466"/>
                </a:cubicBezTo>
                <a:cubicBezTo>
                  <a:pt x="1125386" y="570396"/>
                  <a:pt x="1044828" y="481424"/>
                  <a:pt x="836528" y="518466"/>
                </a:cubicBezTo>
                <a:cubicBezTo>
                  <a:pt x="628228" y="555508"/>
                  <a:pt x="494656" y="515988"/>
                  <a:pt x="392392" y="518466"/>
                </a:cubicBezTo>
                <a:cubicBezTo>
                  <a:pt x="290128" y="520944"/>
                  <a:pt x="194718" y="483618"/>
                  <a:pt x="0" y="518466"/>
                </a:cubicBezTo>
                <a:cubicBezTo>
                  <a:pt x="-10360" y="397737"/>
                  <a:pt x="43561" y="121263"/>
                  <a:pt x="0" y="0"/>
                </a:cubicBezTo>
                <a:close/>
              </a:path>
              <a:path w="1597981" h="518466" stroke="0" extrusionOk="0">
                <a:moveTo>
                  <a:pt x="0" y="0"/>
                </a:moveTo>
                <a:cubicBezTo>
                  <a:pt x="119008" y="-42882"/>
                  <a:pt x="240797" y="26171"/>
                  <a:pt x="444136" y="0"/>
                </a:cubicBezTo>
                <a:cubicBezTo>
                  <a:pt x="647475" y="-26171"/>
                  <a:pt x="677146" y="26434"/>
                  <a:pt x="836528" y="0"/>
                </a:cubicBezTo>
                <a:cubicBezTo>
                  <a:pt x="995910" y="-26434"/>
                  <a:pt x="1127955" y="22493"/>
                  <a:pt x="1293600" y="0"/>
                </a:cubicBezTo>
                <a:cubicBezTo>
                  <a:pt x="1389016" y="66077"/>
                  <a:pt x="1487971" y="203286"/>
                  <a:pt x="1597981" y="259233"/>
                </a:cubicBezTo>
                <a:cubicBezTo>
                  <a:pt x="1490473" y="364290"/>
                  <a:pt x="1383119" y="382991"/>
                  <a:pt x="1293600" y="518466"/>
                </a:cubicBezTo>
                <a:cubicBezTo>
                  <a:pt x="1167287" y="547696"/>
                  <a:pt x="998589" y="486298"/>
                  <a:pt x="888272" y="518466"/>
                </a:cubicBezTo>
                <a:cubicBezTo>
                  <a:pt x="777955" y="550634"/>
                  <a:pt x="613210" y="473415"/>
                  <a:pt x="482944" y="518466"/>
                </a:cubicBezTo>
                <a:cubicBezTo>
                  <a:pt x="352678" y="563517"/>
                  <a:pt x="212713" y="499878"/>
                  <a:pt x="0" y="518466"/>
                </a:cubicBezTo>
                <a:cubicBezTo>
                  <a:pt x="-12517" y="351516"/>
                  <a:pt x="35953" y="243013"/>
                  <a:pt x="0" y="0"/>
                </a:cubicBezTo>
                <a:close/>
              </a:path>
            </a:pathLst>
          </a:custGeom>
          <a:solidFill>
            <a:srgbClr val="FFBB2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79925325">
                  <a:prstGeom prst="homePlate">
                    <a:avLst>
                      <a:gd name="adj" fmla="val 5870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اليوم والتاريخ</a:t>
            </a:r>
            <a:endParaRPr lang="en-AE" sz="3600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20" name="Picture 19" descr="Calendar&#10;&#10;Description automatically generated">
            <a:extLst>
              <a:ext uri="{FF2B5EF4-FFF2-40B4-BE49-F238E27FC236}">
                <a16:creationId xmlns:a16="http://schemas.microsoft.com/office/drawing/2014/main" id="{1CB85E0F-4918-4990-8567-EDB190C859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8" t="13484" r="69103" b="80841"/>
          <a:stretch/>
        </p:blipFill>
        <p:spPr>
          <a:xfrm>
            <a:off x="7919135" y="839381"/>
            <a:ext cx="1737360" cy="531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442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lick.wav"/>
          </p:stSnd>
        </p:sndAc>
      </p:transition>
    </mc:Choice>
    <mc:Fallback xmlns="">
      <p:transition spd="slow">
        <p:checker/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933893-AEF9-428A-A8E9-A260394718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8" t="12473" r="2515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457170-0668-498E-B813-8F2EC1F726A1}"/>
              </a:ext>
            </a:extLst>
          </p:cNvPr>
          <p:cNvSpPr txBox="1"/>
          <p:nvPr/>
        </p:nvSpPr>
        <p:spPr>
          <a:xfrm>
            <a:off x="-137160" y="6488668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b="1" dirty="0">
                <a:latin typeface="Aldhabi" panose="01000000000000000000" pitchFamily="2" charset="-78"/>
                <a:cs typeface="Aldhabi" panose="01000000000000000000" pitchFamily="2" charset="-78"/>
              </a:rPr>
              <a:t>إعداد المعلمة/سناء الجعفري.</a:t>
            </a:r>
            <a:endParaRPr lang="en-US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2E1143-8264-44FD-AFE8-8F7336587EB0}"/>
              </a:ext>
            </a:extLst>
          </p:cNvPr>
          <p:cNvSpPr/>
          <p:nvPr/>
        </p:nvSpPr>
        <p:spPr>
          <a:xfrm>
            <a:off x="430728" y="566034"/>
            <a:ext cx="11330544" cy="572593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08034C-4EE6-46AE-A642-E149934EB8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26106"/>
          <a:stretch/>
        </p:blipFill>
        <p:spPr>
          <a:xfrm>
            <a:off x="3626499" y="3690326"/>
            <a:ext cx="5455332" cy="2629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7FF9BE-7965-4F97-B04C-4E089A29774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81" y="767056"/>
            <a:ext cx="10826638" cy="2629347"/>
          </a:xfrm>
          <a:prstGeom prst="rect">
            <a:avLst/>
          </a:prstGeom>
        </p:spPr>
      </p:pic>
      <p:pic>
        <p:nvPicPr>
          <p:cNvPr id="7" name="Picture 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4EA21DF2-19F4-44F7-A2EA-AA1C0A0724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76" y="984748"/>
            <a:ext cx="1645920" cy="1665334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1F24313-0457-4476-82AF-44837512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4026011" y="3744133"/>
            <a:ext cx="1781675" cy="1854918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E24C3D5-DC3A-47A1-B270-84567ABCCA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6894473" y="4392430"/>
            <a:ext cx="2010378" cy="1795328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51A3BB-5C9A-437E-BBC4-BBEFB6D1F27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44" b="89954" l="9752" r="93440">
                        <a14:foregroundMark x1="93262" y1="58661" x2="90426" y2="56467"/>
                        <a14:foregroundMark x1="93617" y1="35219" x2="93617" y2="28406"/>
                        <a14:foregroundMark x1="71099" y1="21132" x2="69858" y2="7044"/>
                        <a14:foregroundMark x1="79965" y1="60162" x2="79965" y2="60162"/>
                        <a14:foregroundMark x1="72163" y1="75404" x2="68440" y2="53233"/>
                        <a14:foregroundMark x1="70213" y1="85335" x2="73050" y2="79792"/>
                        <a14:foregroundMark x1="73050" y1="79792" x2="73050" y2="79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89" b="25507"/>
          <a:stretch/>
        </p:blipFill>
        <p:spPr>
          <a:xfrm>
            <a:off x="796012" y="1277941"/>
            <a:ext cx="1634053" cy="20461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D6981B-736A-4156-9FF4-12DEB134FE18}"/>
              </a:ext>
            </a:extLst>
          </p:cNvPr>
          <p:cNvSpPr txBox="1"/>
          <p:nvPr/>
        </p:nvSpPr>
        <p:spPr>
          <a:xfrm>
            <a:off x="631601" y="3463288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أِسْتأْذِن قَبْلِ التَّحّدًّث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1693BB-DCE5-4C57-BB0C-D10573454408}"/>
              </a:ext>
            </a:extLst>
          </p:cNvPr>
          <p:cNvSpPr txBox="1"/>
          <p:nvPr/>
        </p:nvSpPr>
        <p:spPr>
          <a:xfrm>
            <a:off x="1647669" y="4727224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أِلتِزِم الصَّمْت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88F11A-811A-43B3-A9A5-8A34472DAE8A}"/>
              </a:ext>
            </a:extLst>
          </p:cNvPr>
          <p:cNvSpPr txBox="1"/>
          <p:nvPr/>
        </p:nvSpPr>
        <p:spPr>
          <a:xfrm>
            <a:off x="8561729" y="5004999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أًدَوِّن مُلاحَظاتي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3D6539-F5BE-4D82-9301-2F4DAE10F011}"/>
              </a:ext>
            </a:extLst>
          </p:cNvPr>
          <p:cNvSpPr txBox="1"/>
          <p:nvPr/>
        </p:nvSpPr>
        <p:spPr>
          <a:xfrm>
            <a:off x="9142763" y="2677789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أَبْتَعِد عَنْ ضّجيج مَنْ حَوْلي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7C3478-DF71-45D1-B48A-C55716703ADF}"/>
              </a:ext>
            </a:extLst>
          </p:cNvPr>
          <p:cNvSpPr txBox="1"/>
          <p:nvPr/>
        </p:nvSpPr>
        <p:spPr>
          <a:xfrm>
            <a:off x="5985657" y="3459537"/>
            <a:ext cx="3259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أَسْتَمِع إلى الْمُعَلَّمة بِتِرْكيز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6" name="Picture 2" descr="نتيجة بحث الصور عن أم تتحدث كرتون">
            <a:extLst>
              <a:ext uri="{FF2B5EF4-FFF2-40B4-BE49-F238E27FC236}">
                <a16:creationId xmlns:a16="http://schemas.microsoft.com/office/drawing/2014/main" id="{1CA69E91-D37B-4F69-930C-129D809D1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7" b="99538" l="1691" r="95572">
                        <a14:foregroundMark x1="36151" y1="98231" x2="17552" y2="96077"/>
                        <a14:foregroundMark x1="17552" y1="96077" x2="31401" y2="25462"/>
                        <a14:foregroundMark x1="31401" y1="25462" x2="30757" y2="6692"/>
                        <a14:foregroundMark x1="20129" y1="5231" x2="39936" y2="6846"/>
                        <a14:foregroundMark x1="39936" y1="6846" x2="41465" y2="8154"/>
                        <a14:foregroundMark x1="31562" y1="27923" x2="33816" y2="45538"/>
                        <a14:foregroundMark x1="4831" y1="44769" x2="7166" y2="56462"/>
                        <a14:foregroundMark x1="35346" y1="59462" x2="54670" y2="57923"/>
                        <a14:foregroundMark x1="54670" y1="57923" x2="55233" y2="57923"/>
                        <a14:foregroundMark x1="45330" y1="48462" x2="25443" y2="41077"/>
                        <a14:foregroundMark x1="25443" y1="41077" x2="22383" y2="59462"/>
                        <a14:foregroundMark x1="22383" y1="59462" x2="22383" y2="59462"/>
                        <a14:foregroundMark x1="17069" y1="52077" x2="14815" y2="38154"/>
                        <a14:foregroundMark x1="14815" y1="38154" x2="20129" y2="4462"/>
                        <a14:foregroundMark x1="38406" y1="41077" x2="34944" y2="97769"/>
                        <a14:foregroundMark x1="34944" y1="97769" x2="7729" y2="99692"/>
                        <a14:foregroundMark x1="7729" y1="99692" x2="1771" y2="97538"/>
                        <a14:foregroundMark x1="90338" y1="99692" x2="82689" y2="92385"/>
                        <a14:foregroundMark x1="95652" y1="86538" x2="94122" y2="69692"/>
                        <a14:foregroundMark x1="75845" y1="39615" x2="75845" y2="39615"/>
                        <a14:foregroundMark x1="79630" y1="40385" x2="75845" y2="36000"/>
                        <a14:foregroundMark x1="63607" y1="97538" x2="84219" y2="98231"/>
                        <a14:foregroundMark x1="21659" y1="44077" x2="17069" y2="35231"/>
                        <a14:foregroundMark x1="32287" y1="43308" x2="36151" y2="34538"/>
                        <a14:foregroundMark x1="23913" y1="38154" x2="17069" y2="32308"/>
                        <a14:foregroundMark x1="27778" y1="77" x2="27778" y2="77"/>
                        <a14:foregroundMark x1="14010" y1="11077" x2="22383" y2="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891" y="1077128"/>
            <a:ext cx="1554894" cy="157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33E2C186-8C5C-4F4B-BB8E-340012030EF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669" y="1510474"/>
            <a:ext cx="1828800" cy="1828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459609-282E-4D75-B132-DE04E6925C50}"/>
              </a:ext>
            </a:extLst>
          </p:cNvPr>
          <p:cNvSpPr txBox="1"/>
          <p:nvPr/>
        </p:nvSpPr>
        <p:spPr>
          <a:xfrm>
            <a:off x="3250110" y="2731596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cs typeface="(AH) Manal Black" pitchFamily="2" charset="-78"/>
              </a:rPr>
              <a:t>اُفَكِّر وأُجيب بِمُفْرَدي</a:t>
            </a:r>
          </a:p>
          <a:p>
            <a:pPr algn="ctr"/>
            <a:r>
              <a:rPr lang="ar-AE" sz="2800" dirty="0">
                <a:cs typeface="(AH) Manal Black" pitchFamily="2" charset="-78"/>
              </a:rPr>
              <a:t>دونَ مساعَدَة أُمي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6954209-7F38-427B-8285-B18DA874789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89" y="259450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1AA0A5-347C-49C5-BD9B-9E64FE6D6F01}"/>
              </a:ext>
            </a:extLst>
          </p:cNvPr>
          <p:cNvSpPr txBox="1"/>
          <p:nvPr/>
        </p:nvSpPr>
        <p:spPr>
          <a:xfrm>
            <a:off x="208875" y="467669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قَوانين الْحِصَّة 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338513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BDA6062-0899-4049-8D39-4EF8658D31DB}"/>
              </a:ext>
            </a:extLst>
          </p:cNvPr>
          <p:cNvSpPr/>
          <p:nvPr/>
        </p:nvSpPr>
        <p:spPr>
          <a:xfrm>
            <a:off x="2013635" y="606997"/>
            <a:ext cx="7932858" cy="5644006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C6FF2B-6EF4-49D9-B803-F6F7281BBC17}"/>
              </a:ext>
            </a:extLst>
          </p:cNvPr>
          <p:cNvSpPr txBox="1"/>
          <p:nvPr/>
        </p:nvSpPr>
        <p:spPr>
          <a:xfrm>
            <a:off x="2525530" y="2285535"/>
            <a:ext cx="6100632" cy="23677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ه</a:t>
            </a:r>
            <a:r>
              <a:rPr lang="ar-BH" sz="5143" dirty="0">
                <a:cs typeface="(AH) Manal Black" pitchFamily="2" charset="-78"/>
              </a:rPr>
              <a:t>َيّا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ي</a:t>
            </a:r>
            <a:r>
              <a:rPr lang="ar-BH" sz="5143" dirty="0">
                <a:cs typeface="(AH) Manal Black" pitchFamily="2" charset="-78"/>
              </a:rPr>
              <a:t>ا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أَ</a:t>
            </a:r>
            <a:r>
              <a:rPr lang="ar-BH" sz="5143" dirty="0">
                <a:cs typeface="(AH) Manal Black" pitchFamily="2" charset="-78"/>
              </a:rPr>
              <a:t>بْطال</a:t>
            </a:r>
          </a:p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نَ</a:t>
            </a:r>
            <a:r>
              <a:rPr lang="ar-BH" sz="5143" dirty="0">
                <a:cs typeface="(AH) Manal Black" pitchFamily="2" charset="-78"/>
              </a:rPr>
              <a:t>سْتَعِد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</a:t>
            </a:r>
            <a:r>
              <a:rPr lang="ar-BH" sz="5143" dirty="0">
                <a:cs typeface="(AH) Manal Black" pitchFamily="2" charset="-78"/>
              </a:rPr>
              <a:t>لسَّطْر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ا</a:t>
            </a:r>
            <a:r>
              <a:rPr lang="ar-BH" sz="5143" dirty="0">
                <a:cs typeface="(AH) Manal Black" pitchFamily="2" charset="-78"/>
              </a:rPr>
              <a:t>لإملائي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لِ</a:t>
            </a:r>
            <a:r>
              <a:rPr lang="ar-BH" sz="5143" dirty="0">
                <a:cs typeface="(AH) Manal Black" pitchFamily="2" charset="-78"/>
              </a:rPr>
              <a:t>لْيوم.</a:t>
            </a:r>
            <a:endParaRPr lang="en-US" sz="5143" dirty="0">
              <a:cs typeface="(AH) Manal Black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88CDCA-1474-4079-B4BD-3CDAEA506AA3}"/>
              </a:ext>
            </a:extLst>
          </p:cNvPr>
          <p:cNvSpPr txBox="1"/>
          <p:nvPr/>
        </p:nvSpPr>
        <p:spPr>
          <a:xfrm>
            <a:off x="4576638" y="610562"/>
            <a:ext cx="6100632" cy="81798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429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429" u="sng" dirty="0">
                <a:cs typeface="(AH) Manal Black" pitchFamily="2" charset="-78"/>
              </a:rPr>
              <a:t>اسْتراتيجية السَّطْر الإملائي:</a:t>
            </a:r>
            <a:endParaRPr lang="en-US" sz="3429" u="sng" dirty="0"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891304-9C1E-461E-9C14-DFF81AB96DAA}"/>
              </a:ext>
            </a:extLst>
          </p:cNvPr>
          <p:cNvSpPr txBox="1"/>
          <p:nvPr/>
        </p:nvSpPr>
        <p:spPr>
          <a:xfrm>
            <a:off x="4223588" y="5046969"/>
            <a:ext cx="6100632" cy="96885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286" b="1" dirty="0">
                <a:solidFill>
                  <a:srgbClr val="C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إِمْلائي سِرُّ تَمَيُّزي</a:t>
            </a:r>
            <a:endParaRPr lang="en-US" sz="4286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5F7FCDD-4998-401F-A2AD-8C225E4363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78" b="89963" l="9752" r="90780">
                        <a14:foregroundMark x1="54078" y1="9913" x2="52305" y2="2602"/>
                        <a14:foregroundMark x1="10106" y1="54151" x2="10106" y2="50062"/>
                        <a14:foregroundMark x1="90780" y1="58612" x2="90780" y2="58612"/>
                        <a14:foregroundMark x1="41844" y1="40273" x2="41844" y2="40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31" y="3692517"/>
            <a:ext cx="2481943" cy="3551291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457A19AD-7457-4522-9B59-B56B80871EA3}"/>
              </a:ext>
            </a:extLst>
          </p:cNvPr>
          <p:cNvSpPr txBox="1"/>
          <p:nvPr/>
        </p:nvSpPr>
        <p:spPr>
          <a:xfrm>
            <a:off x="1381901" y="5366047"/>
            <a:ext cx="4592852" cy="619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714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اتأكد من تجهيز جميع مستلزماتي المدرسية </a:t>
            </a:r>
          </a:p>
          <a:p>
            <a:pPr algn="ctr"/>
            <a:r>
              <a:rPr lang="ar-AE" sz="1714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و جمعهـا بعد الانتهاء من التعلم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DE7A57-0E0C-474E-9C4C-C699054B194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55772" y="953604"/>
            <a:ext cx="245579" cy="304339"/>
          </a:xfrm>
          <a:prstGeom prst="rect">
            <a:avLst/>
          </a:prstGeom>
          <a:solidFill>
            <a:srgbClr val="9BBB59">
              <a:lumMod val="100000"/>
              <a:lumOff val="0"/>
            </a:srgbClr>
          </a:solidFill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BBB59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571"/>
              </a:spcAft>
            </a:pPr>
            <a:r>
              <a:rPr lang="en-US" sz="57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786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631074CB-2027-4C2D-A5A9-98D9FB4D1EA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07587" y="1476687"/>
            <a:ext cx="341949" cy="313410"/>
          </a:xfrm>
          <a:prstGeom prst="hexagon">
            <a:avLst>
              <a:gd name="adj" fmla="val 26020"/>
              <a:gd name="vf" fmla="val 115470"/>
            </a:avLst>
          </a:prstGeom>
          <a:solidFill>
            <a:srgbClr val="4BACC6">
              <a:lumMod val="100000"/>
              <a:lumOff val="0"/>
            </a:srgbClr>
          </a:solidFill>
          <a:ln w="127000" cmpd="dbl" algn="ctr">
            <a:noFill/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endParaRPr lang="en-US" sz="1286"/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467F3DCD-8C75-4A88-A2DA-87320DB89FC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372391" y="1911185"/>
            <a:ext cx="377144" cy="412869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 cmpd="sng">
            <a:noFill/>
            <a:prstDash val="solid"/>
            <a:miter lim="800000"/>
            <a:headEnd/>
            <a:tailEnd/>
          </a:ln>
          <a:effectLst>
            <a:outerShdw dist="28398" dir="3806097" algn="ctr" rotWithShape="0">
              <a:srgbClr val="F79646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endParaRPr lang="en-US" sz="1286"/>
          </a:p>
        </p:txBody>
      </p:sp>
      <p:sp>
        <p:nvSpPr>
          <p:cNvPr id="16" name="AutoShape 5">
            <a:extLst>
              <a:ext uri="{FF2B5EF4-FFF2-40B4-BE49-F238E27FC236}">
                <a16:creationId xmlns:a16="http://schemas.microsoft.com/office/drawing/2014/main" id="{22B93913-67EC-44CF-B657-B8979F401FE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37315" y="2546210"/>
            <a:ext cx="264036" cy="315904"/>
          </a:xfrm>
          <a:custGeom>
            <a:avLst/>
            <a:gdLst>
              <a:gd name="T0" fmla="*/ 333338879 w 21600"/>
              <a:gd name="T1" fmla="*/ 81459697 h 21600"/>
              <a:gd name="T2" fmla="*/ 190479323 w 21600"/>
              <a:gd name="T3" fmla="*/ 162918611 h 21600"/>
              <a:gd name="T4" fmla="*/ 47619894 w 21600"/>
              <a:gd name="T5" fmla="*/ 81459697 h 21600"/>
              <a:gd name="T6" fmla="*/ 19047932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ffectLst>
            <a:outerShdw dist="28398" dir="3806097" algn="ctr" rotWithShape="0">
              <a:srgbClr val="63252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endParaRPr lang="en-US" sz="1286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F998E9-6C46-4252-B9C0-350779730A5C}"/>
              </a:ext>
            </a:extLst>
          </p:cNvPr>
          <p:cNvSpPr txBox="1"/>
          <p:nvPr/>
        </p:nvSpPr>
        <p:spPr>
          <a:xfrm>
            <a:off x="4576638" y="1465249"/>
            <a:ext cx="1667599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مراعاة الفروق الفردية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41D072-0658-46C1-AFE7-FEC41F0C0C52}"/>
              </a:ext>
            </a:extLst>
          </p:cNvPr>
          <p:cNvSpPr txBox="1"/>
          <p:nvPr/>
        </p:nvSpPr>
        <p:spPr>
          <a:xfrm>
            <a:off x="2785353" y="955497"/>
            <a:ext cx="458589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00"/>
                </a:highlight>
              </a:rPr>
              <a:t>متميز</a:t>
            </a:r>
            <a:endParaRPr lang="en-US" sz="1143" b="1" u="sng" dirty="0">
              <a:highlight>
                <a:srgbClr val="00FF00"/>
              </a:highligh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4FE532-1265-475F-9009-C040C7E4EE85}"/>
              </a:ext>
            </a:extLst>
          </p:cNvPr>
          <p:cNvSpPr txBox="1"/>
          <p:nvPr/>
        </p:nvSpPr>
        <p:spPr>
          <a:xfrm>
            <a:off x="2701351" y="1523219"/>
            <a:ext cx="541661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FF"/>
                </a:highlight>
              </a:rPr>
              <a:t>متوسط</a:t>
            </a:r>
            <a:endParaRPr lang="en-US" sz="1143" b="1" u="sng" dirty="0">
              <a:highlight>
                <a:srgbClr val="00FFFF"/>
              </a:highligh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6E8160-79D0-4117-8C01-6D2E53EBB6EF}"/>
              </a:ext>
            </a:extLst>
          </p:cNvPr>
          <p:cNvSpPr txBox="1"/>
          <p:nvPr/>
        </p:nvSpPr>
        <p:spPr>
          <a:xfrm>
            <a:off x="2784423" y="2101681"/>
            <a:ext cx="548662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ضعيف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07A488-30C3-469D-B75A-8599E7FDC526}"/>
              </a:ext>
            </a:extLst>
          </p:cNvPr>
          <p:cNvSpPr txBox="1"/>
          <p:nvPr/>
        </p:nvSpPr>
        <p:spPr>
          <a:xfrm>
            <a:off x="2749535" y="2660692"/>
            <a:ext cx="583550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00FF"/>
                </a:highlight>
              </a:rPr>
              <a:t>موهوب</a:t>
            </a:r>
            <a:endParaRPr lang="en-US" sz="1143" b="1" u="sng" dirty="0">
              <a:highlight>
                <a:srgbClr val="FF00FF"/>
              </a:highlight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9018D42-8879-4413-88B0-BDC24BFC0765}"/>
              </a:ext>
            </a:extLst>
          </p:cNvPr>
          <p:cNvSpPr/>
          <p:nvPr/>
        </p:nvSpPr>
        <p:spPr>
          <a:xfrm>
            <a:off x="9519200" y="220536"/>
            <a:ext cx="938588" cy="8748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دقائق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7937DBFF-A9F6-4A74-BA0F-3BB4F24ED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25021" y="4262209"/>
            <a:ext cx="1240971" cy="1035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6772945E-B6BC-4FF1-9071-5056D0617C3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rot="785432" flipH="1">
            <a:off x="8089826" y="2725401"/>
            <a:ext cx="1153266" cy="143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73932"/>
      </p:ext>
    </p:extLst>
  </p:cSld>
  <p:clrMapOvr>
    <a:masterClrMapping/>
  </p:clrMapOvr>
  <p:transition spd="slow">
    <p:wheel spokes="1"/>
    <p:sndAc>
      <p:stSnd>
        <p:snd r:embed="rId4" name="page-flip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99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353C961-B150-4601-951E-87DE479F96E9}"/>
              </a:ext>
            </a:extLst>
          </p:cNvPr>
          <p:cNvSpPr/>
          <p:nvPr/>
        </p:nvSpPr>
        <p:spPr>
          <a:xfrm>
            <a:off x="6819001" y="2963800"/>
            <a:ext cx="3327816" cy="1207604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7F4B4CD-CB63-4573-A2E5-244097104787}"/>
              </a:ext>
            </a:extLst>
          </p:cNvPr>
          <p:cNvSpPr/>
          <p:nvPr/>
        </p:nvSpPr>
        <p:spPr>
          <a:xfrm>
            <a:off x="4905598" y="1262961"/>
            <a:ext cx="6723431" cy="5133321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C526CF-F74B-4D98-B2C1-23FEC9933BCE}"/>
              </a:ext>
            </a:extLst>
          </p:cNvPr>
          <p:cNvSpPr txBox="1">
            <a:spLocks/>
          </p:cNvSpPr>
          <p:nvPr/>
        </p:nvSpPr>
        <p:spPr>
          <a:xfrm>
            <a:off x="6017041" y="4889759"/>
            <a:ext cx="5198768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6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رِحْلَتي مَع كَلِمة نَسَجَ</a:t>
            </a:r>
            <a:endParaRPr lang="en-US" sz="60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22FF76F8-D08F-4C44-9145-A929CB7933CA}"/>
              </a:ext>
            </a:extLst>
          </p:cNvPr>
          <p:cNvSpPr txBox="1">
            <a:spLocks/>
          </p:cNvSpPr>
          <p:nvPr/>
        </p:nvSpPr>
        <p:spPr>
          <a:xfrm>
            <a:off x="6663108" y="3109830"/>
            <a:ext cx="3639601" cy="17791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SA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ق</a:t>
            </a:r>
            <a:r>
              <a:rPr lang="ar-BH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ِ</a:t>
            </a:r>
            <a:r>
              <a:rPr lang="ar-SA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ص</a:t>
            </a:r>
            <a:r>
              <a:rPr lang="ar-BH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َّ</a:t>
            </a:r>
            <a:r>
              <a:rPr lang="ar-SA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ة ب</a:t>
            </a:r>
            <a:r>
              <a:rPr lang="ar-BH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ِ</a:t>
            </a:r>
            <a:r>
              <a:rPr lang="ar-SA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لا ق</a:t>
            </a:r>
            <a:r>
              <a:rPr lang="ar-BH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ُ</a:t>
            </a:r>
            <a:r>
              <a:rPr lang="ar-SA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ب</a:t>
            </a:r>
            <a:r>
              <a:rPr lang="ar-BH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َّ</a:t>
            </a:r>
            <a:r>
              <a:rPr lang="ar-SA" sz="66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عة</a:t>
            </a:r>
            <a:endParaRPr lang="en-US" sz="6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997A12-7EB1-4053-BCD6-C8EB53E4A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10306" y="564112"/>
            <a:ext cx="1452982" cy="11918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B1D0A3-6E20-4C06-ABF8-76DD15C8EE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4962">
            <a:off x="4246890" y="3419433"/>
            <a:ext cx="1629199" cy="1112437"/>
          </a:xfrm>
          <a:prstGeom prst="rect">
            <a:avLst/>
          </a:prstGeom>
        </p:spPr>
      </p:pic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BDB902-3ECB-4594-BCB3-7AB6556332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73" y="212716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E981662-7BC4-4C30-BF7B-A5C11C6BC41A}"/>
              </a:ext>
            </a:extLst>
          </p:cNvPr>
          <p:cNvSpPr txBox="1"/>
          <p:nvPr/>
        </p:nvSpPr>
        <p:spPr>
          <a:xfrm>
            <a:off x="3301408" y="432291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عِنوان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D109CD-862D-4C45-9931-15E9C1E6D932}"/>
              </a:ext>
            </a:extLst>
          </p:cNvPr>
          <p:cNvSpPr txBox="1"/>
          <p:nvPr/>
        </p:nvSpPr>
        <p:spPr>
          <a:xfrm>
            <a:off x="5239857" y="1458520"/>
            <a:ext cx="605491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000" u="sng" dirty="0">
                <a:cs typeface="(AH) Manal Black" pitchFamily="2" charset="-78"/>
              </a:rPr>
              <a:t>الوحدة الخامسة: "أفكارك تغير العالَم"</a:t>
            </a:r>
          </a:p>
        </p:txBody>
      </p:sp>
    </p:spTree>
    <p:extLst>
      <p:ext uri="{BB962C8B-B14F-4D97-AF65-F5344CB8AC3E}">
        <p14:creationId xmlns:p14="http://schemas.microsoft.com/office/powerpoint/2010/main" val="2471310246"/>
      </p:ext>
    </p:extLst>
  </p:cSld>
  <p:clrMapOvr>
    <a:masterClrMapping/>
  </p:clrMapOvr>
  <p:transition spd="slow">
    <p:wheel spokes="1"/>
    <p:sndAc>
      <p:stSnd>
        <p:snd r:embed="rId2" name="page-flip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82BD040-B558-43B8-BBAC-347545CA35A6}"/>
              </a:ext>
            </a:extLst>
          </p:cNvPr>
          <p:cNvSpPr/>
          <p:nvPr/>
        </p:nvSpPr>
        <p:spPr>
          <a:xfrm>
            <a:off x="2781300" y="377190"/>
            <a:ext cx="8829116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28C19D-7C5A-4E14-A1FC-061601179691}"/>
              </a:ext>
            </a:extLst>
          </p:cNvPr>
          <p:cNvSpPr txBox="1"/>
          <p:nvPr/>
        </p:nvSpPr>
        <p:spPr>
          <a:xfrm>
            <a:off x="7703846" y="558356"/>
            <a:ext cx="3413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الأهداف: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6B80C833-FFEC-49F7-B09B-5DFF848B97D5}"/>
              </a:ext>
            </a:extLst>
          </p:cNvPr>
          <p:cNvSpPr txBox="1"/>
          <p:nvPr/>
        </p:nvSpPr>
        <p:spPr>
          <a:xfrm>
            <a:off x="4090801" y="2732138"/>
            <a:ext cx="639411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3143" dirty="0">
                <a:cs typeface="(AH) Manal Black" pitchFamily="2" charset="-78"/>
              </a:rPr>
              <a:t> </a:t>
            </a:r>
            <a:r>
              <a:rPr lang="ar-BH" sz="3200" dirty="0">
                <a:latin typeface="Calibri" panose="020F0502020204030204" pitchFamily="34" charset="0"/>
                <a:cs typeface="(AH) Manal Black" pitchFamily="2" charset="-78"/>
              </a:rPr>
              <a:t>يَجْمَعُ كَلِماتٍ مِنْ مُحيطٍ لِغَوِي واحِدٍ</a:t>
            </a:r>
            <a:r>
              <a:rPr lang="en-US" sz="3200" dirty="0">
                <a:latin typeface="Calibri" panose="020F0502020204030204" pitchFamily="34" charset="0"/>
                <a:cs typeface="(AH) Manal Black" pitchFamily="2" charset="-78"/>
              </a:rPr>
              <a:t>.</a:t>
            </a:r>
            <a:endParaRPr lang="ar-AE" sz="3143" dirty="0">
              <a:cs typeface="(AH) Manal Black" pitchFamily="2" charset="-78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ED23203F-9E90-4C9C-A3FD-FEC1733E6052}"/>
              </a:ext>
            </a:extLst>
          </p:cNvPr>
          <p:cNvSpPr txBox="1"/>
          <p:nvPr/>
        </p:nvSpPr>
        <p:spPr>
          <a:xfrm>
            <a:off x="4225004" y="3899490"/>
            <a:ext cx="612570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4000" u="sng" dirty="0">
                <a:solidFill>
                  <a:srgbClr val="C00000"/>
                </a:solidFill>
                <a:cs typeface="(AH) Manal Black" pitchFamily="2" charset="-78"/>
              </a:rPr>
              <a:t>*  </a:t>
            </a:r>
            <a:r>
              <a:rPr lang="ar-AE" sz="3143" u="sng" dirty="0">
                <a:cs typeface="(AH) Manal Black" pitchFamily="2" charset="-78"/>
              </a:rPr>
              <a:t>يَشْرَح الْمُتعلِّم معنى كَلِمة </a:t>
            </a:r>
            <a:r>
              <a:rPr lang="ar-BH" sz="3143" u="sng" dirty="0">
                <a:cs typeface="(AH) Manal Black" pitchFamily="2" charset="-78"/>
              </a:rPr>
              <a:t>نَسَجَ</a:t>
            </a:r>
            <a:r>
              <a:rPr lang="ar-AE" sz="3143" u="sng" dirty="0">
                <a:cs typeface="(AH) Manal Black" pitchFamily="2" charset="-78"/>
              </a:rPr>
              <a:t>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F33-B528-4A3E-901D-EC30CBFFE4EC}"/>
              </a:ext>
            </a:extLst>
          </p:cNvPr>
          <p:cNvSpPr txBox="1">
            <a:spLocks/>
          </p:cNvSpPr>
          <p:nvPr/>
        </p:nvSpPr>
        <p:spPr>
          <a:xfrm>
            <a:off x="4596474" y="1453131"/>
            <a:ext cx="5198768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4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ماذا سنتعلم اليوم؟</a:t>
            </a:r>
            <a:endParaRPr lang="en-US" sz="4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48695D4-7313-49C3-8793-4DB186BEE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0" y="444655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9700B8-3419-43E6-A6D9-16199CC41052}"/>
              </a:ext>
            </a:extLst>
          </p:cNvPr>
          <p:cNvSpPr txBox="1"/>
          <p:nvPr/>
        </p:nvSpPr>
        <p:spPr>
          <a:xfrm>
            <a:off x="-7574" y="652874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الْأَهْداف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84644172"/>
      </p:ext>
    </p:extLst>
  </p:cSld>
  <p:clrMapOvr>
    <a:masterClrMapping/>
  </p:clrMapOvr>
  <p:transition spd="slow">
    <p:wheel spokes="1"/>
    <p:sndAc>
      <p:stSnd>
        <p:snd r:embed="rId2" name="page-flip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032373C-300C-48F3-BC05-C26E4ADE4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0" y="444655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A618A6-FAC7-416C-A260-1C4C026115D6}"/>
              </a:ext>
            </a:extLst>
          </p:cNvPr>
          <p:cNvSpPr txBox="1"/>
          <p:nvPr/>
        </p:nvSpPr>
        <p:spPr>
          <a:xfrm>
            <a:off x="0" y="621046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400">
                <a:solidFill>
                  <a:schemeClr val="bg1"/>
                </a:solidFill>
                <a:cs typeface="(AH) Manal Black" pitchFamily="2" charset="-78"/>
              </a:rPr>
              <a:t>التَّهْيِئة الْحافِزَة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F05BB1-8361-432C-B0A8-C88750A4DC82}"/>
              </a:ext>
            </a:extLst>
          </p:cNvPr>
          <p:cNvSpPr/>
          <p:nvPr/>
        </p:nvSpPr>
        <p:spPr>
          <a:xfrm>
            <a:off x="4691229" y="588425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https://wordwall.net/ar/resource/8594795/%D8%B1%D8%AD%D9%84%D8%AA%D9%8A-%D9%85%D8%B9-%D9%83%D9%84%D9%85%D8%A9-%D9%86%D8%B3%D8%AC</a:t>
            </a:r>
            <a:endParaRPr lang="ar-BH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610D93-44B4-41E6-B8FE-807AAD76C9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664" t="16578" r="9531" b="9320"/>
          <a:stretch/>
        </p:blipFill>
        <p:spPr>
          <a:xfrm>
            <a:off x="4401669" y="1395081"/>
            <a:ext cx="6675120" cy="4067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6029241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C14ED9-EDA3-46F3-8B66-1AE2CFC73B46}"/>
              </a:ext>
            </a:extLst>
          </p:cNvPr>
          <p:cNvSpPr/>
          <p:nvPr/>
        </p:nvSpPr>
        <p:spPr>
          <a:xfrm>
            <a:off x="4030105" y="2195974"/>
            <a:ext cx="5764932" cy="3090048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3D1CC65-1335-4EF7-BABD-79552FF44D8C}"/>
              </a:ext>
            </a:extLst>
          </p:cNvPr>
          <p:cNvSpPr txBox="1">
            <a:spLocks/>
          </p:cNvSpPr>
          <p:nvPr/>
        </p:nvSpPr>
        <p:spPr>
          <a:xfrm>
            <a:off x="4030105" y="2485983"/>
            <a:ext cx="5764932" cy="35860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ar-BH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رِحْلَتي مَعَ كَلِمَة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ar-BH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نَسَج</a:t>
            </a:r>
            <a:endParaRPr lang="en-US" sz="6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F5F0043-C48B-4AB4-A2E1-2FF12EB4B1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11" b="96711" l="2299" r="96782">
                        <a14:foregroundMark x1="70345" y1="73026" x2="96782" y2="79934"/>
                        <a14:foregroundMark x1="52644" y1="94079" x2="23908" y2="94408"/>
                        <a14:foregroundMark x1="2299" y1="96711" x2="2299" y2="20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910"/>
          <a:stretch/>
        </p:blipFill>
        <p:spPr>
          <a:xfrm flipH="1">
            <a:off x="9795037" y="4329616"/>
            <a:ext cx="2378179" cy="2492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picture containing aircraft, airplane&#10;&#10;Description automatically generated">
            <a:extLst>
              <a:ext uri="{FF2B5EF4-FFF2-40B4-BE49-F238E27FC236}">
                <a16:creationId xmlns:a16="http://schemas.microsoft.com/office/drawing/2014/main" id="{9DFDCDBD-0851-48E9-A580-8316943073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0" y="859528"/>
            <a:ext cx="5212080" cy="2606040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348BAE-F0A0-4BA8-A6B4-BE36A41504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0" y="444655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C04262-1180-4040-81FE-5D987A400508}"/>
              </a:ext>
            </a:extLst>
          </p:cNvPr>
          <p:cNvSpPr txBox="1"/>
          <p:nvPr/>
        </p:nvSpPr>
        <p:spPr>
          <a:xfrm>
            <a:off x="-7574" y="652874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عَرْض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52941357"/>
      </p:ext>
    </p:extLst>
  </p:cSld>
  <p:clrMapOvr>
    <a:masterClrMapping/>
  </p:clrMapOvr>
  <p:transition spd="slow">
    <p:wheel spokes="1"/>
    <p:sndAc>
      <p:stSnd>
        <p:snd r:embed="rId2" name="page-flip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B32372-3967-441A-8B2D-B9B3F27854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87" t="49027" r="2969" b="25043"/>
          <a:stretch/>
        </p:blipFill>
        <p:spPr>
          <a:xfrm>
            <a:off x="6904268" y="1354576"/>
            <a:ext cx="4680588" cy="122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C1C2B1-754A-4F28-BBFB-A3C01C89BF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81" t="18358" r="8594" b="58031"/>
          <a:stretch/>
        </p:blipFill>
        <p:spPr>
          <a:xfrm>
            <a:off x="724182" y="1647927"/>
            <a:ext cx="5124451" cy="1588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FB04A5-37AE-41EC-8BB2-BD4AAD9396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81" t="41969" r="8594" b="38078"/>
          <a:stretch/>
        </p:blipFill>
        <p:spPr>
          <a:xfrm>
            <a:off x="2042146" y="3605142"/>
            <a:ext cx="5124451" cy="1303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C9049D-A92B-464C-BA67-875FEC6D5B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81" t="61922" r="8594" b="17217"/>
          <a:stretch/>
        </p:blipFill>
        <p:spPr>
          <a:xfrm>
            <a:off x="3755705" y="5243674"/>
            <a:ext cx="4680589" cy="1363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35FD2FE-6862-42C0-BB9D-198F5253BA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64" b="96378" l="10000" r="95909">
                        <a14:foregroundMark x1="81364" y1="93071" x2="71818" y2="90394"/>
                        <a14:foregroundMark x1="71818" y1="90394" x2="70227" y2="82992"/>
                        <a14:foregroundMark x1="70227" y1="82992" x2="80000" y2="80315"/>
                        <a14:foregroundMark x1="80000" y1="80315" x2="88636" y2="83622"/>
                        <a14:foregroundMark x1="88636" y1="83622" x2="90000" y2="86929"/>
                        <a14:foregroundMark x1="90000" y1="88346" x2="85000" y2="94331"/>
                        <a14:foregroundMark x1="85000" y1="94331" x2="75227" y2="96378"/>
                        <a14:foregroundMark x1="91591" y1="93701" x2="93864" y2="86772"/>
                        <a14:foregroundMark x1="93864" y1="86772" x2="91364" y2="79685"/>
                        <a14:foregroundMark x1="91364" y1="79685" x2="91136" y2="79370"/>
                        <a14:foregroundMark x1="91591" y1="78740" x2="95909" y2="85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57" t="72330"/>
          <a:stretch/>
        </p:blipFill>
        <p:spPr>
          <a:xfrm>
            <a:off x="8032736" y="4735237"/>
            <a:ext cx="1005840" cy="953079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7CF7959-5393-4D8C-9D2B-D1455F0814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34" b="89764" l="4545" r="90000">
                        <a14:foregroundMark x1="12727" y1="23622" x2="8409" y2="16693"/>
                        <a14:foregroundMark x1="8409" y1="16693" x2="15000" y2="9134"/>
                        <a14:foregroundMark x1="15000" y1="9134" x2="26136" y2="10079"/>
                        <a14:foregroundMark x1="26136" y1="10079" x2="31364" y2="17480"/>
                        <a14:foregroundMark x1="31364" y1="17480" x2="25227" y2="24724"/>
                        <a14:foregroundMark x1="25227" y1="24724" x2="22727" y2="25039"/>
                        <a14:foregroundMark x1="6818" y1="20945" x2="4545" y2="17008"/>
                        <a14:foregroundMark x1="9318" y1="17008" x2="30000" y2="18740"/>
                        <a14:foregroundMark x1="34318" y1="14016" x2="35227" y2="16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41" r="61273" b="69506"/>
          <a:stretch/>
        </p:blipFill>
        <p:spPr>
          <a:xfrm>
            <a:off x="5391433" y="1268339"/>
            <a:ext cx="914400" cy="884350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A65069-1794-408E-A84B-D6E99D979F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89764" l="10000" r="94318">
                        <a14:foregroundMark x1="78182" y1="23937" x2="67273" y2="22520"/>
                        <a14:foregroundMark x1="67273" y1="22520" x2="66364" y2="14803"/>
                        <a14:foregroundMark x1="66364" y1="14803" x2="75227" y2="11339"/>
                        <a14:foregroundMark x1="75227" y1="11339" x2="85455" y2="16063"/>
                        <a14:foregroundMark x1="85455" y1="16063" x2="85909" y2="22047"/>
                        <a14:foregroundMark x1="64318" y1="22677" x2="72955" y2="26929"/>
                        <a14:foregroundMark x1="72955" y1="26929" x2="68182" y2="19685"/>
                        <a14:foregroundMark x1="68182" y1="19685" x2="75227" y2="14016"/>
                        <a14:foregroundMark x1="75227" y1="14016" x2="87273" y2="12283"/>
                        <a14:foregroundMark x1="87273" y1="12283" x2="94545" y2="14331"/>
                        <a14:foregroundMark x1="77273" y1="6614" x2="77273" y2="6614"/>
                        <a14:foregroundMark x1="77273" y1="6614" x2="77273" y2="6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53" t="4875" b="69172"/>
          <a:stretch/>
        </p:blipFill>
        <p:spPr>
          <a:xfrm>
            <a:off x="6754817" y="3071446"/>
            <a:ext cx="1188720" cy="96061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47C1CE8-FD1E-44FA-8986-AB7A956FCA99}"/>
              </a:ext>
            </a:extLst>
          </p:cNvPr>
          <p:cNvSpPr txBox="1">
            <a:spLocks/>
          </p:cNvSpPr>
          <p:nvPr/>
        </p:nvSpPr>
        <p:spPr>
          <a:xfrm>
            <a:off x="1562399" y="443592"/>
            <a:ext cx="10629601" cy="127900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4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* فَكِّر في الْأَسْئِلة التِّي دارَت في ذِهْنِ "بِلا قَبَّعَة " في بِدايَة الْقِّصَّة؟</a:t>
            </a:r>
            <a:endParaRPr lang="en-US" sz="4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C685928-2A0D-4E57-9D5E-DD59402F7B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4" y="23571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3BBD2B-DCCE-45BA-99EC-605EC3B788DA}"/>
              </a:ext>
            </a:extLst>
          </p:cNvPr>
          <p:cNvSpPr txBox="1"/>
          <p:nvPr/>
        </p:nvSpPr>
        <p:spPr>
          <a:xfrm>
            <a:off x="0" y="443930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عَرْض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05172314"/>
      </p:ext>
    </p:extLst>
  </p:cSld>
  <p:clrMapOvr>
    <a:masterClrMapping/>
  </p:clrMapOvr>
  <p:transition spd="slow">
    <p:wheel spokes="1"/>
    <p:sndAc>
      <p:stSnd>
        <p:snd r:embed="rId2" name="page-flip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2727</TotalTime>
  <Words>550</Words>
  <Application>Microsoft Office PowerPoint</Application>
  <PresentationFormat>Widescreen</PresentationFormat>
  <Paragraphs>142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 Rezvan-fat</vt:lpstr>
      <vt:lpstr>Al Qalam Kolkatta Quranic font</vt:lpstr>
      <vt:lpstr>Aldhabi</vt:lpstr>
      <vt:lpstr>Arial</vt:lpstr>
      <vt:lpstr>Calibri</vt:lpstr>
      <vt:lpstr>Calibri Light</vt:lpstr>
      <vt:lpstr>Coming Soon</vt:lpstr>
      <vt:lpstr>Grand Hotel</vt:lpstr>
      <vt:lpstr>Sakkal Majalla</vt:lpstr>
      <vt:lpstr>Simplified Arabic Fixed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 Aljafari</dc:creator>
  <cp:lastModifiedBy>Sana Nader Ahmed  Aljafari</cp:lastModifiedBy>
  <cp:revision>110</cp:revision>
  <dcterms:created xsi:type="dcterms:W3CDTF">2021-01-07T20:17:02Z</dcterms:created>
  <dcterms:modified xsi:type="dcterms:W3CDTF">2022-01-10T06:50:40Z</dcterms:modified>
</cp:coreProperties>
</file>